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9144000" cx="9144000"/>
  <p:notesSz cx="9144000" cy="9144000"/>
  <p:embeddedFontLst>
    <p:embeddedFont>
      <p:font typeface="Noto Sans Symbol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z+aBHjTrjuQ/GNrxmiCBPjfgP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otoSansSymbols-bold.fntdata"/><Relationship Id="rId23" Type="http://schemas.openxmlformats.org/officeDocument/2006/relationships/font" Target="fonts/NotoSansSymbol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1417195" y="436881"/>
            <a:ext cx="630960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1145539" y="1709420"/>
            <a:ext cx="7536180" cy="32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ctrTitle"/>
          </p:nvPr>
        </p:nvSpPr>
        <p:spPr>
          <a:xfrm>
            <a:off x="301709" y="436881"/>
            <a:ext cx="8540581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1417195" y="436881"/>
            <a:ext cx="630960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2" type="body"/>
          </p:nvPr>
        </p:nvSpPr>
        <p:spPr>
          <a:xfrm>
            <a:off x="5257798" y="1752600"/>
            <a:ext cx="3505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1417195" y="436881"/>
            <a:ext cx="630960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228599" y="457199"/>
            <a:ext cx="6553199" cy="30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3"/>
          <p:cNvSpPr/>
          <p:nvPr/>
        </p:nvSpPr>
        <p:spPr>
          <a:xfrm>
            <a:off x="5410198" y="838199"/>
            <a:ext cx="76200" cy="8077200"/>
          </a:xfrm>
          <a:custGeom>
            <a:rect b="b" l="l" r="r" t="t"/>
            <a:pathLst>
              <a:path extrusionOk="0" h="8077200" w="76200">
                <a:moveTo>
                  <a:pt x="76200" y="8077198"/>
                </a:moveTo>
                <a:lnTo>
                  <a:pt x="76200" y="0"/>
                </a:lnTo>
                <a:lnTo>
                  <a:pt x="0" y="0"/>
                </a:lnTo>
                <a:lnTo>
                  <a:pt x="0" y="8077198"/>
                </a:lnTo>
                <a:lnTo>
                  <a:pt x="76200" y="8077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3"/>
          <p:cNvSpPr/>
          <p:nvPr/>
        </p:nvSpPr>
        <p:spPr>
          <a:xfrm>
            <a:off x="5410198" y="838199"/>
            <a:ext cx="76200" cy="8077200"/>
          </a:xfrm>
          <a:custGeom>
            <a:rect b="b" l="l" r="r" t="t"/>
            <a:pathLst>
              <a:path extrusionOk="0" h="8077200" w="76200">
                <a:moveTo>
                  <a:pt x="76200" y="0"/>
                </a:moveTo>
                <a:lnTo>
                  <a:pt x="76200" y="8077197"/>
                </a:lnTo>
                <a:lnTo>
                  <a:pt x="0" y="8077197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3"/>
          <p:cNvSpPr/>
          <p:nvPr/>
        </p:nvSpPr>
        <p:spPr>
          <a:xfrm>
            <a:off x="5410198" y="0"/>
            <a:ext cx="76200" cy="381000"/>
          </a:xfrm>
          <a:custGeom>
            <a:rect b="b" l="l" r="r" t="t"/>
            <a:pathLst>
              <a:path extrusionOk="0" h="381000" w="76200">
                <a:moveTo>
                  <a:pt x="76200" y="380999"/>
                </a:moveTo>
                <a:lnTo>
                  <a:pt x="76200" y="0"/>
                </a:lnTo>
                <a:lnTo>
                  <a:pt x="0" y="0"/>
                </a:lnTo>
                <a:lnTo>
                  <a:pt x="0" y="380999"/>
                </a:lnTo>
                <a:lnTo>
                  <a:pt x="76200" y="380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3"/>
          <p:cNvSpPr/>
          <p:nvPr/>
        </p:nvSpPr>
        <p:spPr>
          <a:xfrm>
            <a:off x="5410198" y="0"/>
            <a:ext cx="76200" cy="381000"/>
          </a:xfrm>
          <a:custGeom>
            <a:rect b="b" l="l" r="r" t="t"/>
            <a:pathLst>
              <a:path extrusionOk="0" h="381000" w="76200">
                <a:moveTo>
                  <a:pt x="76200" y="0"/>
                </a:moveTo>
                <a:lnTo>
                  <a:pt x="76200" y="380999"/>
                </a:lnTo>
                <a:lnTo>
                  <a:pt x="0" y="380999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8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8077198" y="0"/>
                </a:moveTo>
                <a:lnTo>
                  <a:pt x="0" y="0"/>
                </a:lnTo>
                <a:lnTo>
                  <a:pt x="0" y="76200"/>
                </a:lnTo>
                <a:lnTo>
                  <a:pt x="8077198" y="76200"/>
                </a:lnTo>
                <a:lnTo>
                  <a:pt x="80771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8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8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380999" y="0"/>
                </a:moveTo>
                <a:lnTo>
                  <a:pt x="0" y="0"/>
                </a:lnTo>
                <a:lnTo>
                  <a:pt x="0" y="76200"/>
                </a:lnTo>
                <a:lnTo>
                  <a:pt x="380999" y="76200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8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1417195" y="436881"/>
            <a:ext cx="630960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1145539" y="1709420"/>
            <a:ext cx="7536180" cy="32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title"/>
          </p:nvPr>
        </p:nvSpPr>
        <p:spPr>
          <a:xfrm>
            <a:off x="2349050" y="375921"/>
            <a:ext cx="536448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Arithmetic in Prolog</a:t>
            </a:r>
            <a:endParaRPr sz="4400"/>
          </a:p>
        </p:txBody>
      </p:sp>
      <p:sp>
        <p:nvSpPr>
          <p:cNvPr id="54" name="Google Shape;54;p1"/>
          <p:cNvSpPr txBox="1"/>
          <p:nvPr/>
        </p:nvSpPr>
        <p:spPr>
          <a:xfrm>
            <a:off x="1145539" y="1709420"/>
            <a:ext cx="6533515" cy="1576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 provides a number of basic  arithmetic tools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and real numbers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"/>
          <p:cNvGrpSpPr/>
          <p:nvPr/>
        </p:nvGrpSpPr>
        <p:grpSpPr>
          <a:xfrm>
            <a:off x="1295399" y="4114799"/>
            <a:ext cx="3581400" cy="2514600"/>
            <a:chOff x="1295399" y="4114799"/>
            <a:chExt cx="3581400" cy="2514600"/>
          </a:xfrm>
        </p:grpSpPr>
        <p:sp>
          <p:nvSpPr>
            <p:cNvPr id="56" name="Google Shape;56;p1"/>
            <p:cNvSpPr/>
            <p:nvPr/>
          </p:nvSpPr>
          <p:spPr>
            <a:xfrm>
              <a:off x="1295399" y="4114799"/>
              <a:ext cx="3581400" cy="2514600"/>
            </a:xfrm>
            <a:custGeom>
              <a:rect b="b" l="l" r="r" t="t"/>
              <a:pathLst>
                <a:path extrusionOk="0" h="2514600" w="3581400">
                  <a:moveTo>
                    <a:pt x="3581398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3581398" y="2514600"/>
                  </a:lnTo>
                  <a:lnTo>
                    <a:pt x="3581398" y="0"/>
                  </a:lnTo>
                  <a:close/>
                </a:path>
              </a:pathLst>
            </a:custGeom>
            <a:solidFill>
              <a:srgbClr val="CBCBCB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295399" y="4114799"/>
              <a:ext cx="3581400" cy="2514600"/>
            </a:xfrm>
            <a:custGeom>
              <a:rect b="b" l="l" r="r" t="t"/>
              <a:pathLst>
                <a:path extrusionOk="0" h="2514600" w="3581400">
                  <a:moveTo>
                    <a:pt x="0" y="0"/>
                  </a:moveTo>
                  <a:lnTo>
                    <a:pt x="3581399" y="0"/>
                  </a:lnTo>
                  <a:lnTo>
                    <a:pt x="3581399" y="2514599"/>
                  </a:lnTo>
                  <a:lnTo>
                    <a:pt x="0" y="2514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1"/>
          <p:cNvSpPr txBox="1"/>
          <p:nvPr/>
        </p:nvSpPr>
        <p:spPr>
          <a:xfrm>
            <a:off x="1374139" y="4086860"/>
            <a:ext cx="3201670" cy="2524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+ 3 = 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x 4 = 12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– 3 = 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– 5 =	-2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= 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8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is the remainder when 7 is  divided by 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"/>
          <p:cNvGrpSpPr/>
          <p:nvPr/>
        </p:nvGrpSpPr>
        <p:grpSpPr>
          <a:xfrm>
            <a:off x="5181598" y="4114799"/>
            <a:ext cx="3581400" cy="2514600"/>
            <a:chOff x="5181598" y="4114799"/>
            <a:chExt cx="3581400" cy="2514600"/>
          </a:xfrm>
        </p:grpSpPr>
        <p:sp>
          <p:nvSpPr>
            <p:cNvPr id="60" name="Google Shape;60;p1"/>
            <p:cNvSpPr/>
            <p:nvPr/>
          </p:nvSpPr>
          <p:spPr>
            <a:xfrm>
              <a:off x="5181598" y="4114799"/>
              <a:ext cx="3581400" cy="2514600"/>
            </a:xfrm>
            <a:custGeom>
              <a:rect b="b" l="l" r="r" t="t"/>
              <a:pathLst>
                <a:path extrusionOk="0" h="2514600" w="3581400">
                  <a:moveTo>
                    <a:pt x="3581398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3581398" y="2514600"/>
                  </a:lnTo>
                  <a:lnTo>
                    <a:pt x="3581398" y="0"/>
                  </a:lnTo>
                  <a:close/>
                </a:path>
              </a:pathLst>
            </a:custGeom>
            <a:solidFill>
              <a:srgbClr val="D6D7FF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5181598" y="4114799"/>
              <a:ext cx="3581400" cy="2514600"/>
            </a:xfrm>
            <a:custGeom>
              <a:rect b="b" l="l" r="r" t="t"/>
              <a:pathLst>
                <a:path extrusionOk="0" h="2514600" w="3581400">
                  <a:moveTo>
                    <a:pt x="0" y="0"/>
                  </a:moveTo>
                  <a:lnTo>
                    <a:pt x="3581399" y="0"/>
                  </a:lnTo>
                  <a:lnTo>
                    <a:pt x="3581399" y="2514599"/>
                  </a:lnTo>
                  <a:lnTo>
                    <a:pt x="0" y="2514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1"/>
          <p:cNvSpPr txBox="1"/>
          <p:nvPr/>
        </p:nvSpPr>
        <p:spPr>
          <a:xfrm>
            <a:off x="5260338" y="4086860"/>
            <a:ext cx="1874520" cy="2217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	5 is 2+3.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	12 is 3*4.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	2 is 5-3.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	-2 is 3-5.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	2 is 4/2.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?- 1 is mod(7,2).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295400" y="3657600"/>
            <a:ext cx="3581400" cy="381000"/>
          </a:xfrm>
          <a:prstGeom prst="rect">
            <a:avLst/>
          </a:prstGeom>
          <a:solidFill>
            <a:srgbClr val="CBCBCB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181598" y="3657600"/>
            <a:ext cx="3581400" cy="3810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2658737" y="375921"/>
            <a:ext cx="47491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The is/2 predicate</a:t>
            </a:r>
            <a:endParaRPr sz="4400"/>
          </a:p>
        </p:txBody>
      </p:sp>
      <p:sp>
        <p:nvSpPr>
          <p:cNvPr id="131" name="Google Shape;131;p10"/>
          <p:cNvSpPr txBox="1"/>
          <p:nvPr/>
        </p:nvSpPr>
        <p:spPr>
          <a:xfrm>
            <a:off x="1371600" y="1905000"/>
            <a:ext cx="7162800" cy="47244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X is 3 + 2.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?- 3 + 2 is X.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ERROR: is/2: Arguments are not sufficiently instantiated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t/>
            </a:r>
            <a:endParaRPr b="0" i="0" sz="2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Result is 2+2+2+2+2.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577215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10  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1541273" y="375921"/>
            <a:ext cx="6981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Restrictions on use of is/2</a:t>
            </a:r>
            <a:endParaRPr sz="4400"/>
          </a:p>
        </p:txBody>
      </p:sp>
      <p:sp>
        <p:nvSpPr>
          <p:cNvPr id="138" name="Google Shape;138;p11"/>
          <p:cNvSpPr txBox="1"/>
          <p:nvPr/>
        </p:nvSpPr>
        <p:spPr>
          <a:xfrm>
            <a:off x="1145550" y="1709425"/>
            <a:ext cx="7818900" cy="43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83883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free to use variables on the  right hand side of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99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when Prolog actually carries out the  evaluation,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variables must be  instantiated with a variable-free Prolog  term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86055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Prolog term must be an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 expression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886160" y="375921"/>
            <a:ext cx="22898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Notation</a:t>
            </a:r>
            <a:endParaRPr sz="4400"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1145539" y="1709420"/>
            <a:ext cx="7536300" cy="4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152654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final remarks on arithmetic  expressions</a:t>
            </a:r>
            <a:endParaRPr/>
          </a:p>
          <a:p>
            <a:pPr indent="-279400" lvl="1" marL="749300" marR="5080" rtl="0" algn="l">
              <a:lnSpc>
                <a:spcPct val="102000"/>
              </a:lnSpc>
              <a:spcBef>
                <a:spcPts val="44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3+2, 4/2, 4-5 are just ordinary Prolog terms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 in a user-friendly notation: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74930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74930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3+2 </a:t>
            </a:r>
            <a:r>
              <a:rPr b="1" lang="en-US" sz="2800"/>
              <a:t>is really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+(3,2) </a:t>
            </a:r>
            <a:r>
              <a:rPr lang="en-US" sz="2800"/>
              <a:t>and so on.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130810" rtl="0" algn="l">
              <a:lnSpc>
                <a:spcPct val="118892"/>
              </a:lnSpc>
              <a:spcBef>
                <a:spcPts val="844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Also the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predicate is a two-place Prolog  predicate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3886160" y="375921"/>
            <a:ext cx="22898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Notation</a:t>
            </a:r>
            <a:endParaRPr sz="4400"/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1145539" y="1709420"/>
            <a:ext cx="75363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152654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final remarks on arithmetic  expressions</a:t>
            </a:r>
            <a:endParaRPr/>
          </a:p>
          <a:p>
            <a:pPr indent="-279400" lvl="1" marL="749300" marR="5080" rtl="0" algn="l">
              <a:lnSpc>
                <a:spcPct val="102000"/>
              </a:lnSpc>
              <a:spcBef>
                <a:spcPts val="44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3+2, 4/2, 4-5 are just ordinary Prolog terms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 in a user-friendly notation: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" rtl="0" algn="l">
              <a:lnSpc>
                <a:spcPct val="102000"/>
              </a:lnSpc>
              <a:spcBef>
                <a:spcPts val="44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74930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3+2 </a:t>
            </a:r>
            <a:r>
              <a:rPr b="1" lang="en-US" sz="2800"/>
              <a:t>is really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+(3,2) </a:t>
            </a:r>
            <a:r>
              <a:rPr lang="en-US" sz="2800"/>
              <a:t>and so on.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130810" rtl="0" algn="l">
              <a:lnSpc>
                <a:spcPct val="118892"/>
              </a:lnSpc>
              <a:spcBef>
                <a:spcPts val="844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Also the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predicate is a two-place Prolog  predicate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5606675" y="6267325"/>
            <a:ext cx="3075300" cy="10827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is(X,+(3,2)).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2333225" y="375921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Arithmetic and Lists</a:t>
            </a:r>
            <a:endParaRPr sz="4400"/>
          </a:p>
        </p:txBody>
      </p:sp>
      <p:sp>
        <p:nvSpPr>
          <p:cNvPr id="160" name="Google Shape;160;p14"/>
          <p:cNvSpPr txBox="1"/>
          <p:nvPr/>
        </p:nvSpPr>
        <p:spPr>
          <a:xfrm>
            <a:off x="1145539" y="1617689"/>
            <a:ext cx="5154295" cy="2474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long is a list?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340360" rtl="0" algn="l">
              <a:lnSpc>
                <a:spcPct val="118892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empty list has length:  zero;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118892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non-empty list has length:  one plus length of its tail.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61" name="Google Shape;1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417195" y="436881"/>
            <a:ext cx="630960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47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Length of a list in Prolog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990599" y="1752600"/>
            <a:ext cx="7924800" cy="16764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len([],0).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090" lvl="0" marL="429894" marR="6072505" rtl="0" algn="l">
              <a:lnSpc>
                <a:spcPct val="133333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len([_|L],N):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len(L,X),  N is X + 1.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990599" y="3657600"/>
            <a:ext cx="7924800" cy="28956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1417195" y="436881"/>
            <a:ext cx="630960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47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Length of a list in Prolog</a:t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990599" y="1752600"/>
            <a:ext cx="7924800" cy="16764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len([],0).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090" lvl="0" marL="429894" marR="6072505" rtl="0" algn="l">
              <a:lnSpc>
                <a:spcPct val="133333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len([_|L],N):-  len(L,X),  N is X + 1.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990599" y="3657600"/>
            <a:ext cx="7924800" cy="28956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len([a,b,c,d,e,[a,x],t],X).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1417195" y="436881"/>
            <a:ext cx="6309608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47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Length of a list in Prolog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990600" y="1752600"/>
            <a:ext cx="7924800" cy="17439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len([],0).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090" lvl="0" marL="429894" marR="6072505" rtl="0" algn="l">
              <a:lnSpc>
                <a:spcPct val="133333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len([_|L],N):-  len(L,X),  N is X + 1.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990599" y="3657600"/>
            <a:ext cx="7924800" cy="28956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len([a,b,c,d,e,[a,x],t],X).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X=7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2798301" y="375921"/>
            <a:ext cx="44684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Example queries</a:t>
            </a:r>
            <a:endParaRPr sz="4400"/>
          </a:p>
        </p:txBody>
      </p:sp>
      <p:grpSp>
        <p:nvGrpSpPr>
          <p:cNvPr id="71" name="Google Shape;71;p2"/>
          <p:cNvGrpSpPr/>
          <p:nvPr/>
        </p:nvGrpSpPr>
        <p:grpSpPr>
          <a:xfrm>
            <a:off x="990599" y="1752600"/>
            <a:ext cx="7924800" cy="4876800"/>
            <a:chOff x="990599" y="1752600"/>
            <a:chExt cx="7924800" cy="4876800"/>
          </a:xfrm>
        </p:grpSpPr>
        <p:sp>
          <p:nvSpPr>
            <p:cNvPr id="72" name="Google Shape;72;p2"/>
            <p:cNvSpPr/>
            <p:nvPr/>
          </p:nvSpPr>
          <p:spPr>
            <a:xfrm>
              <a:off x="990599" y="1752600"/>
              <a:ext cx="7924800" cy="4876800"/>
            </a:xfrm>
            <a:custGeom>
              <a:rect b="b" l="l" r="r" t="t"/>
              <a:pathLst>
                <a:path extrusionOk="0" h="4876800" w="7924800">
                  <a:moveTo>
                    <a:pt x="7924798" y="0"/>
                  </a:moveTo>
                  <a:lnTo>
                    <a:pt x="0" y="0"/>
                  </a:lnTo>
                  <a:lnTo>
                    <a:pt x="0" y="4876798"/>
                  </a:lnTo>
                  <a:lnTo>
                    <a:pt x="7924798" y="4876798"/>
                  </a:lnTo>
                  <a:lnTo>
                    <a:pt x="7924798" y="0"/>
                  </a:lnTo>
                  <a:close/>
                </a:path>
              </a:pathLst>
            </a:custGeom>
            <a:solidFill>
              <a:srgbClr val="D6D7FF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90599" y="1752600"/>
              <a:ext cx="7924800" cy="4876800"/>
            </a:xfrm>
            <a:custGeom>
              <a:rect b="b" l="l" r="r" t="t"/>
              <a:pathLst>
                <a:path extrusionOk="0" h="4876800" w="7924800">
                  <a:moveTo>
                    <a:pt x="0" y="0"/>
                  </a:moveTo>
                  <a:lnTo>
                    <a:pt x="7924797" y="0"/>
                  </a:lnTo>
                  <a:lnTo>
                    <a:pt x="7924797" y="4876798"/>
                  </a:lnTo>
                  <a:lnTo>
                    <a:pt x="0" y="487679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2"/>
          <p:cNvSpPr txBox="1"/>
          <p:nvPr/>
        </p:nvSpPr>
        <p:spPr>
          <a:xfrm>
            <a:off x="1069339" y="1724660"/>
            <a:ext cx="1917064" cy="477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?- 10 is 5+5.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t/>
            </a:r>
            <a:endParaRPr b="0" i="0" sz="2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?- 4 is 2+3.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X is 3 * 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 is mod(7,2).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R=1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ctrTitle"/>
          </p:nvPr>
        </p:nvSpPr>
        <p:spPr>
          <a:xfrm>
            <a:off x="301709" y="436881"/>
            <a:ext cx="8540581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15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predicates with arithmetic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990599" y="1752600"/>
            <a:ext cx="7924800" cy="16764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339090" lvl="0" marL="429894" marR="404749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addThreeAndDouble(X, Y):-  Y is (X+3)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1221020" y="436881"/>
            <a:ext cx="76212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predicates with arithmetic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990599" y="1752600"/>
            <a:ext cx="7924800" cy="1676400"/>
          </a:xfrm>
          <a:prstGeom prst="rect">
            <a:avLst/>
          </a:prstGeom>
          <a:solidFill>
            <a:srgbClr val="E4E4E4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339090" lvl="0" marL="429894" marR="4047490" rtl="0" algn="l">
              <a:lnSpc>
                <a:spcPct val="140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addThreeAndDouble(X, Y):-  Y is (X+3)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990599" y="3657600"/>
            <a:ext cx="7924800" cy="28956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addThreeAndDouble(1,X).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X=8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addThreeAndDouble(2,X).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264467" y="375921"/>
            <a:ext cx="35344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A closer look</a:t>
            </a:r>
            <a:endParaRPr sz="4400"/>
          </a:p>
        </p:txBody>
      </p:sp>
      <p:sp>
        <p:nvSpPr>
          <p:cNvPr id="96" name="Google Shape;96;p5"/>
          <p:cNvSpPr txBox="1"/>
          <p:nvPr/>
        </p:nvSpPr>
        <p:spPr>
          <a:xfrm>
            <a:off x="1145539" y="1709420"/>
            <a:ext cx="7224300" cy="4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important to know that +, -, / and *  do not carry out any arithmetic.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8575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 such as 3+2, 4-7, 5/5 are  ordinary Prolog terms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Functor: +, -, /, *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Arity: 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Arguments: integers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264467" y="375921"/>
            <a:ext cx="35344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A closer look</a:t>
            </a:r>
            <a:endParaRPr sz="4400"/>
          </a:p>
        </p:txBody>
      </p:sp>
      <p:sp>
        <p:nvSpPr>
          <p:cNvPr id="103" name="Google Shape;103;p6"/>
          <p:cNvSpPr txBox="1"/>
          <p:nvPr/>
        </p:nvSpPr>
        <p:spPr>
          <a:xfrm>
            <a:off x="1371600" y="1905000"/>
            <a:ext cx="7162800" cy="47244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X = 3 + 2.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3+2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?- 3 + 2 = X.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3+2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t/>
            </a:r>
            <a:endParaRPr b="0" i="0" sz="2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2658737" y="375921"/>
            <a:ext cx="47491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The is/2 predicate</a:t>
            </a:r>
            <a:endParaRPr sz="4400"/>
          </a:p>
        </p:txBody>
      </p:sp>
      <p:sp>
        <p:nvSpPr>
          <p:cNvPr id="110" name="Google Shape;110;p7"/>
          <p:cNvSpPr txBox="1"/>
          <p:nvPr/>
        </p:nvSpPr>
        <p:spPr>
          <a:xfrm>
            <a:off x="1145539" y="1668779"/>
            <a:ext cx="7415400" cy="55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342900" lvl="0" marL="355600" marR="52069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force Prolog to actually evaluate  arithmetic expressions, we have to use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5540" marR="0" rtl="0" algn="l">
              <a:lnSpc>
                <a:spcPct val="100000"/>
              </a:lnSpc>
              <a:spcBef>
                <a:spcPts val="298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as we did in the other examples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7156"/>
              </a:lnSpc>
              <a:spcBef>
                <a:spcPts val="78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instruction for Prolog to carry  out calculations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07009" rtl="0" algn="l">
              <a:lnSpc>
                <a:spcPct val="107156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2658737" y="375921"/>
            <a:ext cx="47491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The is/2 predicate</a:t>
            </a:r>
            <a:endParaRPr sz="4400"/>
          </a:p>
        </p:txBody>
      </p:sp>
      <p:sp>
        <p:nvSpPr>
          <p:cNvPr id="117" name="Google Shape;117;p8"/>
          <p:cNvSpPr txBox="1"/>
          <p:nvPr/>
        </p:nvSpPr>
        <p:spPr>
          <a:xfrm>
            <a:off x="1371600" y="1905000"/>
            <a:ext cx="7162800" cy="47244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X is 3 + 2.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?- 3 + 2 is X.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ERROR: is/2: Arguments are not sufficiently instantiated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t/>
            </a:r>
            <a:endParaRPr b="0" i="0" sz="2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2658737" y="375921"/>
            <a:ext cx="47491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The is/2 predicate</a:t>
            </a:r>
            <a:endParaRPr sz="4400"/>
          </a:p>
        </p:txBody>
      </p:sp>
      <p:sp>
        <p:nvSpPr>
          <p:cNvPr id="124" name="Google Shape;124;p9"/>
          <p:cNvSpPr txBox="1"/>
          <p:nvPr/>
        </p:nvSpPr>
        <p:spPr>
          <a:xfrm>
            <a:off x="1371600" y="1905000"/>
            <a:ext cx="7162800" cy="4724400"/>
          </a:xfrm>
          <a:prstGeom prst="rect">
            <a:avLst/>
          </a:prstGeom>
          <a:solidFill>
            <a:srgbClr val="D6D7FF">
              <a:alpha val="4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X is 3 + 2.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?- 3 + 2 is X.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ERROR: is/2: Arguments are not sufficiently instantiated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t/>
            </a:r>
            <a:endParaRPr b="0" i="0" sz="2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Result is 2+2+2+2+2.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0" y="81534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2020-09-27T06:42:41Z</dcterms:created>
  <dc:creator>Johan Bos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2020-09-27T00:00:00Z</vt:filetime>
  </property>
</Properties>
</file>