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9144000" cx="9144000"/>
  <p:notesSz cx="9144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53" roundtripDataSignature="AMtx7mhUlMmyW7Fc5jMgqz1cGfW3A49y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customschemas.google.com/relationships/presentationmetadata" Target="meta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edf29f480a_0_159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gedf29f480a_0_159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9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21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22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23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24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25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p26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27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p28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p29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p30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p31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p33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p34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p35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" name="Google Shape;320;p36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" name="Google Shape;328;p37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p38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4" name="Google Shape;344;p39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2" name="Google Shape;352;p40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0" name="Google Shape;360;p41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8" name="Google Shape;368;p42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3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5" name="Google Shape;375;p43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3" name="Google Shape;383;p44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1" name="Google Shape;391;p45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6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9" name="Google Shape;399;p46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7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7" name="Google Shape;407;p47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9"/>
          <p:cNvSpPr txBox="1"/>
          <p:nvPr>
            <p:ph type="title"/>
          </p:nvPr>
        </p:nvSpPr>
        <p:spPr>
          <a:xfrm>
            <a:off x="2900581" y="406401"/>
            <a:ext cx="3342837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9"/>
          <p:cNvSpPr txBox="1"/>
          <p:nvPr>
            <p:ph idx="1" type="body"/>
          </p:nvPr>
        </p:nvSpPr>
        <p:spPr>
          <a:xfrm>
            <a:off x="1076325" y="1709420"/>
            <a:ext cx="6991349" cy="1973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9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9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9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0"/>
          <p:cNvSpPr txBox="1"/>
          <p:nvPr>
            <p:ph type="ctrTitle"/>
          </p:nvPr>
        </p:nvSpPr>
        <p:spPr>
          <a:xfrm>
            <a:off x="1674013" y="406401"/>
            <a:ext cx="5795972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0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0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0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0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1"/>
          <p:cNvSpPr txBox="1"/>
          <p:nvPr>
            <p:ph type="title"/>
          </p:nvPr>
        </p:nvSpPr>
        <p:spPr>
          <a:xfrm>
            <a:off x="2900581" y="406401"/>
            <a:ext cx="3342837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1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1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2"/>
          <p:cNvSpPr txBox="1"/>
          <p:nvPr>
            <p:ph type="title"/>
          </p:nvPr>
        </p:nvSpPr>
        <p:spPr>
          <a:xfrm>
            <a:off x="2900581" y="406401"/>
            <a:ext cx="3342837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8"/>
          <p:cNvSpPr/>
          <p:nvPr/>
        </p:nvSpPr>
        <p:spPr>
          <a:xfrm>
            <a:off x="457200" y="76201"/>
            <a:ext cx="304800" cy="6553199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48"/>
          <p:cNvSpPr/>
          <p:nvPr/>
        </p:nvSpPr>
        <p:spPr>
          <a:xfrm>
            <a:off x="838199" y="1371601"/>
            <a:ext cx="8077200" cy="76200"/>
          </a:xfrm>
          <a:custGeom>
            <a:rect b="b" l="l" r="r" t="t"/>
            <a:pathLst>
              <a:path extrusionOk="0" h="76200" w="8077200">
                <a:moveTo>
                  <a:pt x="8077198" y="0"/>
                </a:moveTo>
                <a:lnTo>
                  <a:pt x="0" y="0"/>
                </a:lnTo>
                <a:lnTo>
                  <a:pt x="0" y="76200"/>
                </a:lnTo>
                <a:lnTo>
                  <a:pt x="8077198" y="76200"/>
                </a:lnTo>
                <a:lnTo>
                  <a:pt x="807719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48"/>
          <p:cNvSpPr/>
          <p:nvPr/>
        </p:nvSpPr>
        <p:spPr>
          <a:xfrm>
            <a:off x="838199" y="1371601"/>
            <a:ext cx="8077200" cy="76200"/>
          </a:xfrm>
          <a:custGeom>
            <a:rect b="b" l="l" r="r" t="t"/>
            <a:pathLst>
              <a:path extrusionOk="0" h="76200" w="8077200">
                <a:moveTo>
                  <a:pt x="0" y="0"/>
                </a:moveTo>
                <a:lnTo>
                  <a:pt x="8077197" y="0"/>
                </a:lnTo>
                <a:lnTo>
                  <a:pt x="8077197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48"/>
          <p:cNvSpPr/>
          <p:nvPr/>
        </p:nvSpPr>
        <p:spPr>
          <a:xfrm>
            <a:off x="0" y="1371601"/>
            <a:ext cx="381000" cy="76200"/>
          </a:xfrm>
          <a:custGeom>
            <a:rect b="b" l="l" r="r" t="t"/>
            <a:pathLst>
              <a:path extrusionOk="0" h="76200" w="381000">
                <a:moveTo>
                  <a:pt x="380999" y="0"/>
                </a:moveTo>
                <a:lnTo>
                  <a:pt x="0" y="0"/>
                </a:lnTo>
                <a:lnTo>
                  <a:pt x="0" y="76200"/>
                </a:lnTo>
                <a:lnTo>
                  <a:pt x="380999" y="76200"/>
                </a:lnTo>
                <a:lnTo>
                  <a:pt x="3809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48"/>
          <p:cNvSpPr/>
          <p:nvPr/>
        </p:nvSpPr>
        <p:spPr>
          <a:xfrm>
            <a:off x="0" y="1371601"/>
            <a:ext cx="381000" cy="76200"/>
          </a:xfrm>
          <a:custGeom>
            <a:rect b="b" l="l" r="r" t="t"/>
            <a:pathLst>
              <a:path extrusionOk="0" h="76200" w="381000">
                <a:moveTo>
                  <a:pt x="0" y="0"/>
                </a:moveTo>
                <a:lnTo>
                  <a:pt x="380999" y="0"/>
                </a:lnTo>
                <a:lnTo>
                  <a:pt x="380999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48"/>
          <p:cNvSpPr txBox="1"/>
          <p:nvPr>
            <p:ph type="title"/>
          </p:nvPr>
        </p:nvSpPr>
        <p:spPr>
          <a:xfrm>
            <a:off x="2900581" y="406401"/>
            <a:ext cx="3342837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idx="1" type="body"/>
          </p:nvPr>
        </p:nvSpPr>
        <p:spPr>
          <a:xfrm>
            <a:off x="1076325" y="1709420"/>
            <a:ext cx="6991349" cy="1973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8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8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8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df29f480a_0_159"/>
          <p:cNvSpPr txBox="1"/>
          <p:nvPr>
            <p:ph idx="1" type="body"/>
          </p:nvPr>
        </p:nvSpPr>
        <p:spPr>
          <a:xfrm>
            <a:off x="1204350" y="4094961"/>
            <a:ext cx="6991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700">
                <a:solidFill>
                  <a:srgbClr val="5B0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Lists in Prolog</a:t>
            </a:r>
            <a:endParaRPr b="1" sz="4700">
              <a:solidFill>
                <a:srgbClr val="5B0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gedf29f480a_0_159"/>
          <p:cNvSpPr txBox="1"/>
          <p:nvPr/>
        </p:nvSpPr>
        <p:spPr>
          <a:xfrm>
            <a:off x="0" y="384800"/>
            <a:ext cx="891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Mahavir Education Trust's</a:t>
            </a:r>
            <a:endParaRPr b="1" i="0" sz="17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Shah &amp; Anchor Kutchhi Engineering College</a:t>
            </a:r>
            <a:endParaRPr b="1" i="0" sz="23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" name="Google Shape;50;gedf29f480a_0_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925" y="0"/>
            <a:ext cx="1003425" cy="13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gedf29f480a_0_159"/>
          <p:cNvSpPr txBox="1"/>
          <p:nvPr/>
        </p:nvSpPr>
        <p:spPr>
          <a:xfrm>
            <a:off x="0" y="7728000"/>
            <a:ext cx="9144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41D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lang="en-US" sz="1700">
                <a:solidFill>
                  <a:srgbClr val="041D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s.Manya Gidwani</a:t>
            </a:r>
            <a:endParaRPr b="1" i="0" sz="1700" u="none" cap="none" strike="noStrike">
              <a:solidFill>
                <a:srgbClr val="041DA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41D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Asst. Prof.</a:t>
            </a:r>
            <a:endParaRPr b="1" i="0" sz="1700" u="none" cap="none" strike="noStrike">
              <a:solidFill>
                <a:srgbClr val="041DA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41D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Technology Department</a:t>
            </a:r>
            <a:endParaRPr b="1" i="0" sz="1700" u="none" cap="none" strike="noStrike">
              <a:solidFill>
                <a:srgbClr val="041DA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41D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>
            <p:ph type="title"/>
          </p:nvPr>
        </p:nvSpPr>
        <p:spPr>
          <a:xfrm>
            <a:off x="1773606" y="375921"/>
            <a:ext cx="65151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Head and Tail example 2</a:t>
            </a:r>
            <a:endParaRPr sz="4400"/>
          </a:p>
        </p:txBody>
      </p:sp>
      <p:sp>
        <p:nvSpPr>
          <p:cNvPr id="123" name="Google Shape;123;p9"/>
          <p:cNvSpPr txBox="1"/>
          <p:nvPr/>
        </p:nvSpPr>
        <p:spPr>
          <a:xfrm>
            <a:off x="1145539" y="1709420"/>
            <a:ext cx="7239634" cy="1973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[[ ], dead(z), [2, [b,c]], [ ], Z, [2, [b,c]]]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r>
              <a:t/>
            </a:r>
            <a:endParaRPr b="0" i="0" sz="32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Head:	[ ]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Tail: [dead(z), [2, [b,c]], [ ], Z, [2, [b,c]]]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7121800" y="4496819"/>
            <a:ext cx="1552021" cy="19696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text on a black background&#10;&#10;Description automatically generated" id="125" name="Google Shape;12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/>
          <p:nvPr>
            <p:ph type="title"/>
          </p:nvPr>
        </p:nvSpPr>
        <p:spPr>
          <a:xfrm>
            <a:off x="1773606" y="375921"/>
            <a:ext cx="65151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Head and Tail example 3</a:t>
            </a:r>
            <a:endParaRPr sz="4400"/>
          </a:p>
        </p:txBody>
      </p:sp>
      <p:sp>
        <p:nvSpPr>
          <p:cNvPr id="131" name="Google Shape;131;p10"/>
          <p:cNvSpPr txBox="1"/>
          <p:nvPr/>
        </p:nvSpPr>
        <p:spPr>
          <a:xfrm>
            <a:off x="1145539" y="1709420"/>
            <a:ext cx="1973580" cy="1973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[dead(z)]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525780" rtl="0" algn="l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Head:  Tail: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6755745" y="5517299"/>
            <a:ext cx="2005860" cy="11066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text on a black background&#10;&#10;Description automatically generated" id="133" name="Google Shape;13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type="title"/>
          </p:nvPr>
        </p:nvSpPr>
        <p:spPr>
          <a:xfrm>
            <a:off x="1773606" y="375921"/>
            <a:ext cx="65151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Head and Tail example 3</a:t>
            </a:r>
            <a:endParaRPr sz="4400"/>
          </a:p>
        </p:txBody>
      </p:sp>
      <p:sp>
        <p:nvSpPr>
          <p:cNvPr id="139" name="Google Shape;139;p11"/>
          <p:cNvSpPr txBox="1"/>
          <p:nvPr/>
        </p:nvSpPr>
        <p:spPr>
          <a:xfrm>
            <a:off x="1145539" y="1709420"/>
            <a:ext cx="3055500" cy="19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[dead(z)]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5080" rtl="0" algn="l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Head: dead(z)  Tail: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1"/>
          <p:cNvSpPr/>
          <p:nvPr/>
        </p:nvSpPr>
        <p:spPr>
          <a:xfrm>
            <a:off x="6755745" y="5517299"/>
            <a:ext cx="2005860" cy="11066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text on a black background&#10;&#10;Description automatically generated" id="141" name="Google Shape;14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type="title"/>
          </p:nvPr>
        </p:nvSpPr>
        <p:spPr>
          <a:xfrm>
            <a:off x="1773606" y="375921"/>
            <a:ext cx="65151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Head and Tail example 3</a:t>
            </a:r>
            <a:endParaRPr sz="4400"/>
          </a:p>
        </p:txBody>
      </p:sp>
      <p:sp>
        <p:nvSpPr>
          <p:cNvPr id="147" name="Google Shape;147;p12"/>
          <p:cNvSpPr txBox="1"/>
          <p:nvPr/>
        </p:nvSpPr>
        <p:spPr>
          <a:xfrm>
            <a:off x="1145563" y="1709425"/>
            <a:ext cx="6718200" cy="19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[dead(z)]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5080" rtl="0" algn="l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Head: dead(z) 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5080" rtl="0" algn="l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Tail:	[ ]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6755745" y="5517299"/>
            <a:ext cx="2005860" cy="11066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/>
          <p:nvPr>
            <p:ph type="title"/>
          </p:nvPr>
        </p:nvSpPr>
        <p:spPr>
          <a:xfrm>
            <a:off x="1556962" y="375921"/>
            <a:ext cx="694944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Head and tail of empty list</a:t>
            </a:r>
            <a:endParaRPr sz="4400"/>
          </a:p>
        </p:txBody>
      </p:sp>
      <p:sp>
        <p:nvSpPr>
          <p:cNvPr id="154" name="Google Shape;154;p13"/>
          <p:cNvSpPr txBox="1"/>
          <p:nvPr/>
        </p:nvSpPr>
        <p:spPr>
          <a:xfrm>
            <a:off x="1145539" y="1709420"/>
            <a:ext cx="6851100" cy="50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480059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empty list has </a:t>
            </a:r>
            <a:r>
              <a:rPr b="1" i="0" lang="en-US" sz="32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neither a head  nor a tail</a:t>
            </a:r>
            <a:endParaRPr b="1" i="0" sz="32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Prolog, [ ] is a special simple list  without any internal structure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434975" rtl="0" algn="just">
              <a:lnSpc>
                <a:spcPct val="99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empty list plays an important  role in recursive predicates for list  processing in Prolog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55" name="Google Shape;1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>
            <p:ph type="title"/>
          </p:nvPr>
        </p:nvSpPr>
        <p:spPr>
          <a:xfrm>
            <a:off x="2147004" y="375921"/>
            <a:ext cx="577342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The built-in operator |</a:t>
            </a:r>
            <a:endParaRPr sz="4400"/>
          </a:p>
        </p:txBody>
      </p:sp>
      <p:sp>
        <p:nvSpPr>
          <p:cNvPr id="161" name="Google Shape;161;p14"/>
          <p:cNvSpPr txBox="1"/>
          <p:nvPr/>
        </p:nvSpPr>
        <p:spPr>
          <a:xfrm>
            <a:off x="1145539" y="1709420"/>
            <a:ext cx="73470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Prolog has a special built-in 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 </a:t>
            </a:r>
            <a:r>
              <a:rPr b="1" i="0" lang="en-US" sz="32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can be used to decompose a list  into its head and tail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30480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operator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key tool for writing  Prolog list manipulation predicates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62" name="Google Shape;1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/>
          <p:nvPr>
            <p:ph type="title"/>
          </p:nvPr>
        </p:nvSpPr>
        <p:spPr>
          <a:xfrm>
            <a:off x="2147004" y="375921"/>
            <a:ext cx="577342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The built-in operator |</a:t>
            </a:r>
            <a:endParaRPr sz="4400"/>
          </a:p>
        </p:txBody>
      </p:sp>
      <p:sp>
        <p:nvSpPr>
          <p:cNvPr id="168" name="Google Shape;168;p15"/>
          <p:cNvSpPr txBox="1"/>
          <p:nvPr/>
        </p:nvSpPr>
        <p:spPr>
          <a:xfrm>
            <a:off x="990599" y="2438400"/>
            <a:ext cx="7924800" cy="26892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r>
              <a:rPr b="0" i="0" lang="en-US" sz="2000" u="none" cap="none" strike="noStrike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rPr>
              <a:t> [Head|Tail] = [mia, vincent, jules, yolanda].</a:t>
            </a:r>
            <a:endParaRPr b="0" i="0" sz="2000" u="none" cap="none" strike="noStrike">
              <a:solidFill>
                <a:srgbClr val="041D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41D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rPr>
              <a:t>Head = mia</a:t>
            </a:r>
            <a:endParaRPr b="0" i="0" sz="2000" u="none" cap="none" strike="noStrike">
              <a:solidFill>
                <a:srgbClr val="041D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4653280" rtl="0" algn="l">
              <a:lnSpc>
                <a:spcPct val="145000"/>
              </a:lnSpc>
              <a:spcBef>
                <a:spcPts val="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rPr>
              <a:t>Tail = [vincent,jules,yolanda]  yes</a:t>
            </a:r>
            <a:endParaRPr b="0" i="0" sz="2000" u="none" cap="none" strike="noStrike">
              <a:solidFill>
                <a:srgbClr val="041D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41D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69" name="Google Shape;1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type="title"/>
          </p:nvPr>
        </p:nvSpPr>
        <p:spPr>
          <a:xfrm>
            <a:off x="2147004" y="375921"/>
            <a:ext cx="577342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The built-in operator |</a:t>
            </a:r>
            <a:endParaRPr sz="4400"/>
          </a:p>
        </p:txBody>
      </p:sp>
      <p:sp>
        <p:nvSpPr>
          <p:cNvPr id="175" name="Google Shape;175;p16"/>
          <p:cNvSpPr txBox="1"/>
          <p:nvPr/>
        </p:nvSpPr>
        <p:spPr>
          <a:xfrm>
            <a:off x="990599" y="2438400"/>
            <a:ext cx="7924800" cy="26670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[X|Y] = [mia, vincent, jules, yolanda].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mia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4869815" rtl="0" algn="l">
              <a:lnSpc>
                <a:spcPct val="145000"/>
              </a:lnSpc>
              <a:spcBef>
                <a:spcPts val="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[vincent,jules,yolanda]  yes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76" name="Google Shape;1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type="title"/>
          </p:nvPr>
        </p:nvSpPr>
        <p:spPr>
          <a:xfrm>
            <a:off x="2147004" y="375921"/>
            <a:ext cx="577342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The built-in operator |</a:t>
            </a:r>
            <a:endParaRPr sz="4400"/>
          </a:p>
        </p:txBody>
      </p:sp>
      <p:sp>
        <p:nvSpPr>
          <p:cNvPr id="182" name="Google Shape;182;p17"/>
          <p:cNvSpPr txBox="1"/>
          <p:nvPr/>
        </p:nvSpPr>
        <p:spPr>
          <a:xfrm>
            <a:off x="990599" y="2438400"/>
            <a:ext cx="7924800" cy="34203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[X,Y|Tail] = [[ ], dead(z), [2, [b,c]], [], Z, [2, [b,c]]] 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[ ]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6510655" rtl="0" algn="l">
              <a:lnSpc>
                <a:spcPct val="145000"/>
              </a:lnSpc>
              <a:spcBef>
                <a:spcPts val="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=dead(z)  Z = _4543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Tail = [[2, [b,c]], [ ], Z, [2, [b,c]]]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None/>
            </a:pPr>
            <a:r>
              <a:t/>
            </a:r>
            <a:endParaRPr b="0" i="0" sz="2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83" name="Google Shape;1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2270879" y="375921"/>
            <a:ext cx="551878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Anonymous variable</a:t>
            </a:r>
            <a:endParaRPr sz="4400"/>
          </a:p>
        </p:txBody>
      </p:sp>
      <p:sp>
        <p:nvSpPr>
          <p:cNvPr id="189" name="Google Shape;189;p18"/>
          <p:cNvSpPr txBox="1"/>
          <p:nvPr/>
        </p:nvSpPr>
        <p:spPr>
          <a:xfrm>
            <a:off x="1145539" y="1709420"/>
            <a:ext cx="6580505" cy="9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we are interested in the  second and fourth element of a list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1067874" y="2898138"/>
            <a:ext cx="7924800" cy="34677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78232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[X1,X2,X3,X4|Tail] = [mia, vincent, marsellus, jody, yolanda].  X1 = mia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 = vincent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6138545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X3 = marsellus  X4 = jody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6123305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Tail = [yolanda]  yes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None/>
            </a:pPr>
            <a:r>
              <a:t/>
            </a:r>
            <a:endParaRPr b="0" i="0" sz="2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91" name="Google Shape;19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title"/>
          </p:nvPr>
        </p:nvSpPr>
        <p:spPr>
          <a:xfrm>
            <a:off x="3558886" y="375921"/>
            <a:ext cx="133096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Lists</a:t>
            </a:r>
            <a:endParaRPr sz="4400"/>
          </a:p>
        </p:txBody>
      </p:sp>
      <p:sp>
        <p:nvSpPr>
          <p:cNvPr id="57" name="Google Shape;57;p1"/>
          <p:cNvSpPr txBox="1"/>
          <p:nvPr/>
        </p:nvSpPr>
        <p:spPr>
          <a:xfrm>
            <a:off x="1145539" y="1616964"/>
            <a:ext cx="7163400" cy="4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list is a finite sequence of elements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of lists in Prolog: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4550"/>
              <a:buFont typeface="Arial"/>
              <a:buNone/>
            </a:pPr>
            <a:r>
              <a:t/>
            </a:r>
            <a:endParaRPr b="0" i="0" sz="45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41D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[mia, vincent, jules, yolanda]</a:t>
            </a:r>
            <a:endParaRPr b="0" i="0" sz="2800" u="none" cap="none" strike="noStrike">
              <a:solidFill>
                <a:srgbClr val="041DA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900" marR="913764" rtl="0" algn="l">
              <a:lnSpc>
                <a:spcPct val="146428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41D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[mia, robber(honeybunny), X, 2, mia] </a:t>
            </a:r>
            <a:endParaRPr b="0" i="0" sz="2800" u="none" cap="none" strike="noStrike">
              <a:solidFill>
                <a:srgbClr val="041DA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900" marR="913764" rtl="0" algn="l">
              <a:lnSpc>
                <a:spcPct val="146428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41D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 ]</a:t>
            </a:r>
            <a:endParaRPr b="0" i="0" sz="2800" u="none" cap="none" strike="noStrike">
              <a:solidFill>
                <a:srgbClr val="041DA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41D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[mia, [vincent, jules], [butch, friend(butch)]]</a:t>
            </a:r>
            <a:endParaRPr b="0" i="0" sz="2800" u="none" cap="none" strike="noStrike">
              <a:solidFill>
                <a:srgbClr val="041DA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41D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[[ ], dead(z), [2, [b,c]], [ ], Z, [2, [b,c]]]</a:t>
            </a:r>
            <a:endParaRPr b="0" i="0" sz="2800" u="none" cap="none" strike="noStrike">
              <a:solidFill>
                <a:srgbClr val="041DA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close up of text on a black background&#10;&#10;Description automatically generated" id="58" name="Google Shape;5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>
            <p:ph type="title"/>
          </p:nvPr>
        </p:nvSpPr>
        <p:spPr>
          <a:xfrm>
            <a:off x="2115489" y="375921"/>
            <a:ext cx="582993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Anonymous variables</a:t>
            </a:r>
            <a:endParaRPr sz="4400"/>
          </a:p>
        </p:txBody>
      </p:sp>
      <p:sp>
        <p:nvSpPr>
          <p:cNvPr id="197" name="Google Shape;197;p19"/>
          <p:cNvSpPr txBox="1"/>
          <p:nvPr/>
        </p:nvSpPr>
        <p:spPr>
          <a:xfrm>
            <a:off x="1145539" y="1709420"/>
            <a:ext cx="7505065" cy="9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simpler way of obtaining only  the information we want: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914399" y="2895600"/>
            <a:ext cx="7924800" cy="23622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114935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[ _,X2, _,X4|_ ] = [mia, vincent, marsellus, jody, yolanda].  X2 = vincent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X4 = jody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t/>
            </a:r>
            <a:endParaRPr b="0" i="0" sz="2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1221739" y="5519420"/>
            <a:ext cx="6511925" cy="9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underscore is the anonymous  variable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00" name="Google Shape;2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1742911" y="375921"/>
            <a:ext cx="657605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The anonymous variable</a:t>
            </a:r>
            <a:endParaRPr sz="4400"/>
          </a:p>
        </p:txBody>
      </p:sp>
      <p:sp>
        <p:nvSpPr>
          <p:cNvPr id="206" name="Google Shape;206;p20"/>
          <p:cNvSpPr txBox="1"/>
          <p:nvPr/>
        </p:nvSpPr>
        <p:spPr>
          <a:xfrm>
            <a:off x="1145539" y="1709420"/>
            <a:ext cx="7053580" cy="3040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used when you need to use a  variable, but you are not interested in  what Prolog instantiates it to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298450" rtl="0" algn="just">
              <a:lnSpc>
                <a:spcPct val="99400"/>
              </a:lnSpc>
              <a:spcBef>
                <a:spcPts val="73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occurrence of the anonymous  variable is independent, i.e. can be  bound to something different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6804025" y="4508499"/>
            <a:ext cx="2016123" cy="20161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text on a black background&#10;&#10;Description automatically generated" id="208" name="Google Shape;20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type="title"/>
          </p:nvPr>
        </p:nvSpPr>
        <p:spPr>
          <a:xfrm>
            <a:off x="3947688" y="375921"/>
            <a:ext cx="21685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Member</a:t>
            </a:r>
            <a:endParaRPr sz="4400"/>
          </a:p>
        </p:txBody>
      </p:sp>
      <p:sp>
        <p:nvSpPr>
          <p:cNvPr id="214" name="Google Shape;214;p21"/>
          <p:cNvSpPr txBox="1"/>
          <p:nvPr/>
        </p:nvSpPr>
        <p:spPr>
          <a:xfrm>
            <a:off x="1145539" y="1709420"/>
            <a:ext cx="7414800" cy="44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5080" rtl="0" algn="just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One of the most basic things we would  like to know is </a:t>
            </a:r>
            <a:r>
              <a:rPr b="1" i="0" lang="en-US" sz="32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whether something is an  element of a list or not</a:t>
            </a:r>
            <a:endParaRPr b="1" i="0" sz="32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762635" rtl="0" algn="just">
              <a:lnSpc>
                <a:spcPct val="99400"/>
              </a:lnSpc>
              <a:spcBef>
                <a:spcPts val="73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let's write a predicate that when  given a 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 X and a list L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tells us  whether or not X belongs to L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just">
              <a:lnSpc>
                <a:spcPct val="100000"/>
              </a:lnSpc>
              <a:spcBef>
                <a:spcPts val="83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predicate is usually called 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member/2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15" name="Google Shape;2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type="title"/>
          </p:nvPr>
        </p:nvSpPr>
        <p:spPr>
          <a:xfrm>
            <a:off x="2900581" y="406401"/>
            <a:ext cx="3342837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9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member/2</a:t>
            </a:r>
            <a:endParaRPr/>
          </a:p>
        </p:txBody>
      </p:sp>
      <p:sp>
        <p:nvSpPr>
          <p:cNvPr id="221" name="Google Shape;221;p22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3411220" rtl="0" algn="l">
              <a:lnSpc>
                <a:spcPct val="140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member(X,[X|T]).  member(X,[H|T]):- member(X,T).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23" name="Google Shape;2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2900581" y="406401"/>
            <a:ext cx="3342837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9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member/2</a:t>
            </a:r>
            <a:endParaRPr/>
          </a:p>
        </p:txBody>
      </p:sp>
      <p:sp>
        <p:nvSpPr>
          <p:cNvPr id="229" name="Google Shape;229;p23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3411220" rtl="0" algn="l">
              <a:lnSpc>
                <a:spcPct val="140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member(X,[X|T]).  member(X,[H|T]):- member(X,T).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990599" y="4267200"/>
            <a:ext cx="7924800" cy="3540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member(yolanda,[yolanda,trudy,vincent,jules]).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31" name="Google Shape;23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>
            <p:ph type="title"/>
          </p:nvPr>
        </p:nvSpPr>
        <p:spPr>
          <a:xfrm>
            <a:off x="2900581" y="406401"/>
            <a:ext cx="3342837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9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member/2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3411220" rtl="0" algn="l">
              <a:lnSpc>
                <a:spcPct val="140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member(X,[X|T]).  member(X,[H|T]):- member(X,T).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2280285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member(yolanda,[yolanda,trudy,vincent,jules]).  yes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39" name="Google Shape;23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2900581" y="406401"/>
            <a:ext cx="3342837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9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member/2</a:t>
            </a:r>
            <a:endParaRPr/>
          </a:p>
        </p:txBody>
      </p:sp>
      <p:sp>
        <p:nvSpPr>
          <p:cNvPr id="245" name="Google Shape;245;p25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3411220" rtl="0" algn="l">
              <a:lnSpc>
                <a:spcPct val="140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member(X,[X|T]).  member(X,[H|T]):- member(X,T).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member(vincent,[yolanda,trudy,vincent,jules]).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47" name="Google Shape;24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2900581" y="406401"/>
            <a:ext cx="3342837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9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member/2</a:t>
            </a:r>
            <a:endParaRPr/>
          </a:p>
        </p:txBody>
      </p:sp>
      <p:sp>
        <p:nvSpPr>
          <p:cNvPr id="253" name="Google Shape;253;p26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3411220" rtl="0" algn="l">
              <a:lnSpc>
                <a:spcPct val="140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member(X,[X|T]).  member(X,[H|T]):- member(X,T).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2365375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member(vincent,[yolanda,trudy,vincent,jules]).  yes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55" name="Google Shape;2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type="title"/>
          </p:nvPr>
        </p:nvSpPr>
        <p:spPr>
          <a:xfrm>
            <a:off x="2900581" y="406401"/>
            <a:ext cx="3342837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9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member/2</a:t>
            </a:r>
            <a:endParaRPr/>
          </a:p>
        </p:txBody>
      </p:sp>
      <p:sp>
        <p:nvSpPr>
          <p:cNvPr id="261" name="Google Shape;261;p27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3411220" rtl="0" algn="l">
              <a:lnSpc>
                <a:spcPct val="140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member(X,[X|T]).  member(X,[H|T]):- member(X,T).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member(zed,[yolanda,trudy,vincent,jules]).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63" name="Google Shape;26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type="title"/>
          </p:nvPr>
        </p:nvSpPr>
        <p:spPr>
          <a:xfrm>
            <a:off x="2900581" y="406401"/>
            <a:ext cx="3342837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9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member/2</a:t>
            </a:r>
            <a:endParaRPr/>
          </a:p>
        </p:txBody>
      </p:sp>
      <p:sp>
        <p:nvSpPr>
          <p:cNvPr id="269" name="Google Shape;269;p28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3411220" rtl="0" algn="l">
              <a:lnSpc>
                <a:spcPct val="140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member(X,[X|T]).  member(X,[H|T]):- member(X,T).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8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2760345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member(zed,[yolanda,trudy,vincent,jules]).  no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71" name="Google Shape;2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1340318" y="375921"/>
            <a:ext cx="738505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Important things about lists</a:t>
            </a:r>
            <a:endParaRPr sz="4400"/>
          </a:p>
        </p:txBody>
      </p:sp>
      <p:sp>
        <p:nvSpPr>
          <p:cNvPr id="64" name="Google Shape;64;p2"/>
          <p:cNvSpPr txBox="1"/>
          <p:nvPr/>
        </p:nvSpPr>
        <p:spPr>
          <a:xfrm>
            <a:off x="1145539" y="1709420"/>
            <a:ext cx="6984900" cy="44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elements are enclosed in square  brackets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274955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length of a list is the number of  elements it has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973455" rtl="0" algn="l">
              <a:lnSpc>
                <a:spcPct val="100000"/>
              </a:lnSpc>
              <a:spcBef>
                <a:spcPts val="81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sorts of Prolog terms can be  elements of a list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271399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special list:  the empty list	[ ]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close up of text on a black background&#10;&#10;Description automatically generated"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>
            <p:ph type="title"/>
          </p:nvPr>
        </p:nvSpPr>
        <p:spPr>
          <a:xfrm>
            <a:off x="2900581" y="406401"/>
            <a:ext cx="3342837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9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member/2</a:t>
            </a:r>
            <a:endParaRPr/>
          </a:p>
        </p:txBody>
      </p:sp>
      <p:sp>
        <p:nvSpPr>
          <p:cNvPr id="277" name="Google Shape;277;p29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3411220" rtl="0" algn="l">
              <a:lnSpc>
                <a:spcPct val="140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member(X,[X|T]).  member(X,[H|T]):- member(X,T).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9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member(X,[yolanda,trudy,vincent,jules]).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79" name="Google Shape;27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type="title"/>
          </p:nvPr>
        </p:nvSpPr>
        <p:spPr>
          <a:xfrm>
            <a:off x="2900581" y="406401"/>
            <a:ext cx="3342837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9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member/2</a:t>
            </a:r>
            <a:endParaRPr/>
          </a:p>
        </p:txBody>
      </p:sp>
      <p:sp>
        <p:nvSpPr>
          <p:cNvPr id="285" name="Google Shape;285;p30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3411220" rtl="0" algn="l">
              <a:lnSpc>
                <a:spcPct val="140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member(X,[X|T]).  member(X,[H|T]):- member(X,T).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0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3001645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member(X,[yolanda,trudy,vincent,jules]).  X = yolanda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87" name="Google Shape;28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>
            <p:ph type="title"/>
          </p:nvPr>
        </p:nvSpPr>
        <p:spPr>
          <a:xfrm>
            <a:off x="2900581" y="406401"/>
            <a:ext cx="3342837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9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member/2</a:t>
            </a:r>
            <a:endParaRPr/>
          </a:p>
        </p:txBody>
      </p:sp>
      <p:sp>
        <p:nvSpPr>
          <p:cNvPr id="293" name="Google Shape;293;p31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3411220" rtl="0" algn="l">
              <a:lnSpc>
                <a:spcPct val="140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member(X,[X|T]).  member(X,[H|T]):- member(X,T).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3000375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member(X,[yolanda,trudy,vincent,jules]).  X = yolanda;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trudy;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649097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vincent;  X = jules;  no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95" name="Google Shape;29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type="title"/>
          </p:nvPr>
        </p:nvSpPr>
        <p:spPr>
          <a:xfrm>
            <a:off x="2209077" y="375921"/>
            <a:ext cx="564578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Recursing down lists</a:t>
            </a:r>
            <a:endParaRPr sz="4400"/>
          </a:p>
        </p:txBody>
      </p:sp>
      <p:sp>
        <p:nvSpPr>
          <p:cNvPr id="301" name="Google Shape;301;p33"/>
          <p:cNvSpPr txBox="1"/>
          <p:nvPr/>
        </p:nvSpPr>
        <p:spPr>
          <a:xfrm>
            <a:off x="1145539" y="1709420"/>
            <a:ext cx="7411720" cy="4119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20764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member/2 predicate works by  recursively working its way down a list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doing something to the head, and then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recursively doing the same thing to the tail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1016000" rtl="0" algn="l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technique is very common in  Prolog. Therefore: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It's very important that you master it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let's look at another example!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302" name="Google Shape;30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title"/>
          </p:nvPr>
        </p:nvSpPr>
        <p:spPr>
          <a:xfrm>
            <a:off x="2984658" y="375921"/>
            <a:ext cx="40938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Example: a2b/2</a:t>
            </a:r>
            <a:endParaRPr sz="4400"/>
          </a:p>
        </p:txBody>
      </p:sp>
      <p:sp>
        <p:nvSpPr>
          <p:cNvPr id="308" name="Google Shape;308;p34"/>
          <p:cNvSpPr txBox="1"/>
          <p:nvPr/>
        </p:nvSpPr>
        <p:spPr>
          <a:xfrm>
            <a:off x="1145539" y="1709420"/>
            <a:ext cx="6824345" cy="2446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predicate a2b/2 takes two lists as  arguments and succeeds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755650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first argument is a list of a's, and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749300" marR="201295" rtl="0" algn="l">
              <a:lnSpc>
                <a:spcPct val="118892"/>
              </a:lnSpc>
              <a:spcBef>
                <a:spcPts val="8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second argument is a list of b's of  exactly the same length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309" name="Google Shape;30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title"/>
          </p:nvPr>
        </p:nvSpPr>
        <p:spPr>
          <a:xfrm>
            <a:off x="2984658" y="375921"/>
            <a:ext cx="40938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Example: a2b/2</a:t>
            </a:r>
            <a:endParaRPr sz="4400"/>
          </a:p>
        </p:txBody>
      </p:sp>
      <p:sp>
        <p:nvSpPr>
          <p:cNvPr id="315" name="Google Shape;315;p35"/>
          <p:cNvSpPr txBox="1"/>
          <p:nvPr/>
        </p:nvSpPr>
        <p:spPr>
          <a:xfrm>
            <a:off x="1145539" y="1709420"/>
            <a:ext cx="6824345" cy="2446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predicate a2b/2 takes two lists as  arguments and succeeds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755650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first argument is a list of a's, and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749300" marR="201295" rtl="0" algn="l">
              <a:lnSpc>
                <a:spcPct val="118892"/>
              </a:lnSpc>
              <a:spcBef>
                <a:spcPts val="8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second argument is a list of b's of  exactly the same length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5"/>
          <p:cNvSpPr txBox="1"/>
          <p:nvPr/>
        </p:nvSpPr>
        <p:spPr>
          <a:xfrm>
            <a:off x="1069174" y="5011425"/>
            <a:ext cx="7924800" cy="22821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495935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a2b([a,a,a,a],[b,b,b,b]).  yes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a2b([a,a,a,a],[b,b,b]).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504444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a2b([a,c,a,a],[b,b,b,t]).  no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317" name="Google Shape;31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>
            <p:ph type="title"/>
          </p:nvPr>
        </p:nvSpPr>
        <p:spPr>
          <a:xfrm>
            <a:off x="2131315" y="375921"/>
            <a:ext cx="579818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Defining a2b/2: step 1</a:t>
            </a:r>
            <a:endParaRPr sz="4400"/>
          </a:p>
        </p:txBody>
      </p:sp>
      <p:sp>
        <p:nvSpPr>
          <p:cNvPr id="323" name="Google Shape;323;p36"/>
          <p:cNvSpPr txBox="1"/>
          <p:nvPr/>
        </p:nvSpPr>
        <p:spPr>
          <a:xfrm>
            <a:off x="1145539" y="4376420"/>
            <a:ext cx="7281000" cy="2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way to solve such  problems is to think about the simplest  possible case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041DAA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rPr>
              <a:t>Here it means: the empty list</a:t>
            </a:r>
            <a:endParaRPr b="0" i="0" sz="3200" u="none" cap="none" strike="noStrike">
              <a:solidFill>
                <a:srgbClr val="041D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6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a2b([],[]).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325" name="Google Shape;32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/>
          <p:nvPr>
            <p:ph type="title"/>
          </p:nvPr>
        </p:nvSpPr>
        <p:spPr>
          <a:xfrm>
            <a:off x="2131315" y="375921"/>
            <a:ext cx="579818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Defining a2b/2: step 2</a:t>
            </a:r>
            <a:endParaRPr sz="4400"/>
          </a:p>
        </p:txBody>
      </p:sp>
      <p:sp>
        <p:nvSpPr>
          <p:cNvPr id="331" name="Google Shape;331;p37"/>
          <p:cNvSpPr txBox="1"/>
          <p:nvPr/>
        </p:nvSpPr>
        <p:spPr>
          <a:xfrm>
            <a:off x="1145539" y="4283964"/>
            <a:ext cx="74802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DAA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rPr>
              <a:t>Now think recursively!</a:t>
            </a:r>
            <a:endParaRPr b="1" i="0" sz="3200" u="none" cap="none" strike="noStrike">
              <a:solidFill>
                <a:srgbClr val="041D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994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should a2b/2 decide that two  non-empty lists are (</a:t>
            </a:r>
            <a:r>
              <a:rPr b="0" i="0" lang="en-US" sz="32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a list of </a:t>
            </a:r>
            <a:r>
              <a:rPr b="1" i="0" lang="en-US" sz="32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a’s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32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a list  of</a:t>
            </a:r>
            <a:r>
              <a:rPr b="1" i="0" lang="en-US" sz="32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 b’s)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exactly the same length?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7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a2b([],[]).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a2b([a|L1],[b|L2]):- a2b(L1,L2).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333" name="Google Shape;33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/>
          <p:nvPr>
            <p:ph type="title"/>
          </p:nvPr>
        </p:nvSpPr>
        <p:spPr>
          <a:xfrm>
            <a:off x="3233498" y="375921"/>
            <a:ext cx="359727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Testing a2b/2</a:t>
            </a:r>
            <a:endParaRPr sz="4400"/>
          </a:p>
        </p:txBody>
      </p:sp>
      <p:sp>
        <p:nvSpPr>
          <p:cNvPr id="339" name="Google Shape;339;p38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a2b([],[]).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a2b([a|L1],[b|L2]):- a2b(L1,L2).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8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a2b([a,a,a],[b,b,b]).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341" name="Google Shape;34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type="title"/>
          </p:nvPr>
        </p:nvSpPr>
        <p:spPr>
          <a:xfrm>
            <a:off x="3233498" y="375921"/>
            <a:ext cx="359727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Testing a2b/2</a:t>
            </a:r>
            <a:endParaRPr sz="4400"/>
          </a:p>
        </p:txBody>
      </p:sp>
      <p:sp>
        <p:nvSpPr>
          <p:cNvPr id="347" name="Google Shape;347;p39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a2b([],[]).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a2b([a|L1],[b|L2]):- a2b(L1,L2).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9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5382895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a2b([a,a,a],[b,b,b]).  yes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349" name="Google Shape;34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202530" y="375921"/>
            <a:ext cx="365823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Head and Tail</a:t>
            </a:r>
            <a:endParaRPr sz="4400"/>
          </a:p>
        </p:txBody>
      </p:sp>
      <p:sp>
        <p:nvSpPr>
          <p:cNvPr id="71" name="Google Shape;71;p3"/>
          <p:cNvSpPr txBox="1"/>
          <p:nvPr/>
        </p:nvSpPr>
        <p:spPr>
          <a:xfrm>
            <a:off x="1145539" y="1709420"/>
            <a:ext cx="7077000" cy="3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non-empty list can be consist of two parts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041DAA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rgbClr val="041D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head</a:t>
            </a:r>
            <a:endParaRPr b="0" i="0" sz="2800" u="none" cap="none" strike="noStrike">
              <a:solidFill>
                <a:srgbClr val="041DA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041DAA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rgbClr val="041D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tail</a:t>
            </a:r>
            <a:endParaRPr b="0" i="0" sz="2800" u="none" cap="none" strike="noStrike">
              <a:solidFill>
                <a:srgbClr val="041DA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head is the first item in the list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tail is everything else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close up of text on a black background&#10;&#10;Description automatically generated" id="72" name="Google Shape;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"/>
          <p:cNvSpPr txBox="1"/>
          <p:nvPr>
            <p:ph type="title"/>
          </p:nvPr>
        </p:nvSpPr>
        <p:spPr>
          <a:xfrm>
            <a:off x="3233498" y="375921"/>
            <a:ext cx="359727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Testing a2b/2</a:t>
            </a:r>
            <a:endParaRPr sz="4400"/>
          </a:p>
        </p:txBody>
      </p:sp>
      <p:sp>
        <p:nvSpPr>
          <p:cNvPr id="355" name="Google Shape;355;p40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a2b([],[]).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a2b([a|L1],[b|L2]):- a2b(L1,L2).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0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a2b([a,a,a,a],[b,b,b]).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357" name="Google Shape;35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 txBox="1"/>
          <p:nvPr>
            <p:ph type="title"/>
          </p:nvPr>
        </p:nvSpPr>
        <p:spPr>
          <a:xfrm>
            <a:off x="3233498" y="375921"/>
            <a:ext cx="359727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Testing a2b/2</a:t>
            </a:r>
            <a:endParaRPr sz="4400"/>
          </a:p>
        </p:txBody>
      </p:sp>
      <p:sp>
        <p:nvSpPr>
          <p:cNvPr id="363" name="Google Shape;363;p41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a2b([],[]).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a2b([a|L1],[b|L2]):- a2b(L1,L2).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1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5170805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a2b([a,a,a,a],[b,b,b]).  no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365" name="Google Shape;36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2"/>
          <p:cNvSpPr txBox="1"/>
          <p:nvPr>
            <p:ph type="title"/>
          </p:nvPr>
        </p:nvSpPr>
        <p:spPr>
          <a:xfrm>
            <a:off x="3233498" y="375921"/>
            <a:ext cx="359727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Testing a2b/2</a:t>
            </a:r>
            <a:endParaRPr sz="4400"/>
          </a:p>
        </p:txBody>
      </p:sp>
      <p:sp>
        <p:nvSpPr>
          <p:cNvPr id="371" name="Google Shape;371;p42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a2b([],[]).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a2b([a|L1],[b|L2]):- a2b(L1,L2).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2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a2b([a,t,a,a],[b,b,b,c]).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3"/>
          <p:cNvSpPr txBox="1"/>
          <p:nvPr>
            <p:ph type="title"/>
          </p:nvPr>
        </p:nvSpPr>
        <p:spPr>
          <a:xfrm>
            <a:off x="3233498" y="375921"/>
            <a:ext cx="359727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Testing a2b/2</a:t>
            </a:r>
            <a:endParaRPr sz="4400"/>
          </a:p>
        </p:txBody>
      </p:sp>
      <p:sp>
        <p:nvSpPr>
          <p:cNvPr id="378" name="Google Shape;378;p43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a2b([],[]).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a2b([a|L1],[b|L2]):- a2b(L1,L2).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3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504444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a2b([a,t,a,a],[b,b,b,c]).  no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380" name="Google Shape;38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 txBox="1"/>
          <p:nvPr>
            <p:ph type="title"/>
          </p:nvPr>
        </p:nvSpPr>
        <p:spPr>
          <a:xfrm>
            <a:off x="1448231" y="375921"/>
            <a:ext cx="717042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Further investigating a2b/2</a:t>
            </a:r>
            <a:endParaRPr sz="4400"/>
          </a:p>
        </p:txBody>
      </p:sp>
      <p:sp>
        <p:nvSpPr>
          <p:cNvPr id="386" name="Google Shape;386;p44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a2b([],[]).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a2b([a|L1],[b|L2]):- a2b(L1,L2).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4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a2b([a,a,a,a,a], X).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388" name="Google Shape;38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 txBox="1"/>
          <p:nvPr>
            <p:ph type="title"/>
          </p:nvPr>
        </p:nvSpPr>
        <p:spPr>
          <a:xfrm>
            <a:off x="1448231" y="375921"/>
            <a:ext cx="717042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Further investigating a2b/2</a:t>
            </a:r>
            <a:endParaRPr sz="4400"/>
          </a:p>
        </p:txBody>
      </p:sp>
      <p:sp>
        <p:nvSpPr>
          <p:cNvPr id="394" name="Google Shape;394;p45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a2b([],[]).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a2b([a|L1],[b|L2]):- a2b(L1,L2).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5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542544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a2b([a,a,a,a,a], X).  X = [b,b,b,b,b]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396" name="Google Shape;39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6"/>
          <p:cNvSpPr txBox="1"/>
          <p:nvPr>
            <p:ph type="title"/>
          </p:nvPr>
        </p:nvSpPr>
        <p:spPr>
          <a:xfrm>
            <a:off x="1448231" y="375921"/>
            <a:ext cx="717042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Further investigating a2b/2</a:t>
            </a:r>
            <a:endParaRPr sz="4400"/>
          </a:p>
        </p:txBody>
      </p:sp>
      <p:sp>
        <p:nvSpPr>
          <p:cNvPr id="402" name="Google Shape;402;p46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a2b([],[]).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a2b([a|L1],[b|L2]):- a2b(L1,L2).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6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a2b(X,[b,b,b,b,b,b,b]).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404" name="Google Shape;40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7"/>
          <p:cNvSpPr txBox="1"/>
          <p:nvPr>
            <p:ph type="title"/>
          </p:nvPr>
        </p:nvSpPr>
        <p:spPr>
          <a:xfrm>
            <a:off x="1448231" y="375921"/>
            <a:ext cx="717042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Further investigating a2b/2</a:t>
            </a:r>
            <a:endParaRPr sz="4400"/>
          </a:p>
        </p:txBody>
      </p:sp>
      <p:sp>
        <p:nvSpPr>
          <p:cNvPr id="410" name="Google Shape;410;p47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a2b([],[]).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a2b([a|L1],[b|L2]):- a2b(L1,L2).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47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5071745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a2b(X,[b,b,b,b,b,b,b]).  X = [a,a,a,a,a,a,a]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412" name="Google Shape;41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1773606" y="375921"/>
            <a:ext cx="65151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Head and Tail example 1</a:t>
            </a:r>
            <a:endParaRPr sz="4400"/>
          </a:p>
        </p:txBody>
      </p:sp>
      <p:sp>
        <p:nvSpPr>
          <p:cNvPr id="78" name="Google Shape;78;p4"/>
          <p:cNvSpPr txBox="1"/>
          <p:nvPr/>
        </p:nvSpPr>
        <p:spPr>
          <a:xfrm>
            <a:off x="1145539" y="1709420"/>
            <a:ext cx="5473700" cy="1973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[mia, vincent, jules, yolanda]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r>
              <a:t/>
            </a:r>
            <a:endParaRPr b="0" i="0" sz="32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40265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4026534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Tail: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9;p4"/>
          <p:cNvGrpSpPr/>
          <p:nvPr/>
        </p:nvGrpSpPr>
        <p:grpSpPr>
          <a:xfrm>
            <a:off x="7229473" y="5078412"/>
            <a:ext cx="1492250" cy="1397000"/>
            <a:chOff x="7229473" y="5078412"/>
            <a:chExt cx="1492250" cy="1397000"/>
          </a:xfrm>
        </p:grpSpPr>
        <p:sp>
          <p:nvSpPr>
            <p:cNvPr id="80" name="Google Shape;80;p4"/>
            <p:cNvSpPr/>
            <p:nvPr/>
          </p:nvSpPr>
          <p:spPr>
            <a:xfrm>
              <a:off x="7235823" y="5084762"/>
              <a:ext cx="1479550" cy="13843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7229473" y="5078412"/>
              <a:ext cx="1492250" cy="1397000"/>
            </a:xfrm>
            <a:custGeom>
              <a:rect b="b" l="l" r="r" t="t"/>
              <a:pathLst>
                <a:path extrusionOk="0" h="1397000" w="1492250">
                  <a:moveTo>
                    <a:pt x="0" y="0"/>
                  </a:moveTo>
                  <a:lnTo>
                    <a:pt x="1492249" y="0"/>
                  </a:lnTo>
                  <a:lnTo>
                    <a:pt x="1492249" y="1396999"/>
                  </a:lnTo>
                  <a:lnTo>
                    <a:pt x="0" y="1396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close up of text on a black background&#10;&#10;Description automatically generated" id="82" name="Google Shape;8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1773606" y="375921"/>
            <a:ext cx="65151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Head and Tail example 1</a:t>
            </a:r>
            <a:endParaRPr sz="4400"/>
          </a:p>
        </p:txBody>
      </p:sp>
      <p:sp>
        <p:nvSpPr>
          <p:cNvPr id="88" name="Google Shape;88;p5"/>
          <p:cNvSpPr txBox="1"/>
          <p:nvPr/>
        </p:nvSpPr>
        <p:spPr>
          <a:xfrm>
            <a:off x="1145539" y="1709420"/>
            <a:ext cx="5473700" cy="1973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[mia, vincent, jules, yolanda]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2919730" rtl="0" algn="l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Head:	mia  Tail: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5"/>
          <p:cNvGrpSpPr/>
          <p:nvPr/>
        </p:nvGrpSpPr>
        <p:grpSpPr>
          <a:xfrm>
            <a:off x="7229473" y="5078412"/>
            <a:ext cx="1492250" cy="1397000"/>
            <a:chOff x="7229473" y="5078412"/>
            <a:chExt cx="1492250" cy="1397000"/>
          </a:xfrm>
        </p:grpSpPr>
        <p:sp>
          <p:nvSpPr>
            <p:cNvPr id="90" name="Google Shape;90;p5"/>
            <p:cNvSpPr/>
            <p:nvPr/>
          </p:nvSpPr>
          <p:spPr>
            <a:xfrm>
              <a:off x="7235823" y="5084762"/>
              <a:ext cx="1479550" cy="13843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7229473" y="5078412"/>
              <a:ext cx="1492250" cy="1397000"/>
            </a:xfrm>
            <a:custGeom>
              <a:rect b="b" l="l" r="r" t="t"/>
              <a:pathLst>
                <a:path extrusionOk="0" h="1397000" w="1492250">
                  <a:moveTo>
                    <a:pt x="0" y="0"/>
                  </a:moveTo>
                  <a:lnTo>
                    <a:pt x="1492249" y="0"/>
                  </a:lnTo>
                  <a:lnTo>
                    <a:pt x="1492249" y="1396999"/>
                  </a:lnTo>
                  <a:lnTo>
                    <a:pt x="0" y="1396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close up of text on a black background&#10;&#10;Description automatically generated" id="92" name="Google Shape;9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1773606" y="375921"/>
            <a:ext cx="65151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Head and Tail example 1</a:t>
            </a:r>
            <a:endParaRPr sz="4400"/>
          </a:p>
        </p:txBody>
      </p:sp>
      <p:sp>
        <p:nvSpPr>
          <p:cNvPr id="98" name="Google Shape;98;p6"/>
          <p:cNvSpPr txBox="1"/>
          <p:nvPr/>
        </p:nvSpPr>
        <p:spPr>
          <a:xfrm>
            <a:off x="1145539" y="1709420"/>
            <a:ext cx="54738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DAA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rPr>
              <a:t>[mia, vincent, jules, yolanda]</a:t>
            </a:r>
            <a:endParaRPr b="0" i="0" sz="3200" u="none" cap="none" strike="noStrike">
              <a:solidFill>
                <a:srgbClr val="041D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1488439" y="2674620"/>
            <a:ext cx="1109345" cy="100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2700" marR="5080" rtl="0" algn="l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Head:  Tail: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3024135" y="2674620"/>
            <a:ext cx="42741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mia</a:t>
            </a:r>
            <a:endParaRPr b="0" i="0" sz="32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195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3200" u="none" cap="none" strike="noStrike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rPr>
              <a:t>vincent, jules, yolanda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01" name="Google Shape;10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1773606" y="375921"/>
            <a:ext cx="65151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Head and Tail example 2</a:t>
            </a:r>
            <a:endParaRPr sz="4400"/>
          </a:p>
        </p:txBody>
      </p:sp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1076325" y="1709420"/>
            <a:ext cx="6991349" cy="1973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4241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[[ ], dead(z), [2, [b,c]], [ ], Z, [2, [b,c]]]</a:t>
            </a:r>
            <a:endParaRPr/>
          </a:p>
          <a:p>
            <a:pPr indent="0" lvl="0" marL="6858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250"/>
          </a:p>
          <a:p>
            <a:pPr indent="0" lvl="0" marL="424180" marR="54743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Head:</a:t>
            </a:r>
            <a:endParaRPr/>
          </a:p>
          <a:p>
            <a:pPr indent="0" lvl="0" marL="424180" marR="5474335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SzPts val="1400"/>
              <a:buNone/>
            </a:pPr>
            <a:r>
              <a:rPr lang="en-US"/>
              <a:t>Tail:</a:t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21800" y="4496819"/>
            <a:ext cx="1552021" cy="19696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text on a black background&#10;&#10;Description automatically generated" id="109" name="Google Shape;10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type="title"/>
          </p:nvPr>
        </p:nvSpPr>
        <p:spPr>
          <a:xfrm>
            <a:off x="1773606" y="375921"/>
            <a:ext cx="65151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Head and Tail example 2</a:t>
            </a:r>
            <a:endParaRPr sz="4400"/>
          </a:p>
        </p:txBody>
      </p:sp>
      <p:sp>
        <p:nvSpPr>
          <p:cNvPr id="115" name="Google Shape;115;p8"/>
          <p:cNvSpPr txBox="1"/>
          <p:nvPr>
            <p:ph idx="1" type="body"/>
          </p:nvPr>
        </p:nvSpPr>
        <p:spPr>
          <a:xfrm>
            <a:off x="1076325" y="1709420"/>
            <a:ext cx="6991200" cy="19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4241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[[ ], dead(z), [2, [b,c]], [ ], Z, [2, [b,c]]]</a:t>
            </a:r>
            <a:endParaRPr/>
          </a:p>
          <a:p>
            <a:pPr indent="0" lvl="0" marL="6858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24180" marR="4909185" rtl="0" algn="l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Head:	[]  Tail: </a:t>
            </a:r>
            <a:endParaRPr/>
          </a:p>
        </p:txBody>
      </p:sp>
      <p:sp>
        <p:nvSpPr>
          <p:cNvPr id="116" name="Google Shape;116;p8"/>
          <p:cNvSpPr/>
          <p:nvPr/>
        </p:nvSpPr>
        <p:spPr>
          <a:xfrm>
            <a:off x="7121800" y="4496819"/>
            <a:ext cx="1552021" cy="19696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text on a black background&#10;&#10;Description automatically generated" id="117" name="Google Shape;11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275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2020-09-27T06:41:35Z</dcterms:created>
  <dc:creator>Johan Bos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2013-11-13T00:00:00Z</vt:filetime>
  </property>
  <property fmtid="{D5CDD505-2E9C-101B-9397-08002B2CF9AE}" pid="3" name="Creator">
    <vt:lpwstr>Microsoft PowerPoint</vt:lpwstr>
  </property>
  <property fmtid="{D5CDD505-2E9C-101B-9397-08002B2CF9AE}" pid="4" name="LastSaved">
    <vt:filetime>2020-09-27T00:00:00Z</vt:filetime>
  </property>
</Properties>
</file>