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9144000" cx="9144000"/>
  <p:notesSz cx="9144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diz8fePrpCGr2L9DytfCXO5i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99f875ca_0_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399f875ca_0_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471170" y="1709420"/>
            <a:ext cx="8201659" cy="42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ctrTitle"/>
          </p:nvPr>
        </p:nvSpPr>
        <p:spPr>
          <a:xfrm>
            <a:off x="2576837" y="375921"/>
            <a:ext cx="399032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/>
        </p:nvSpPr>
        <p:spPr>
          <a:xfrm>
            <a:off x="228599" y="457199"/>
            <a:ext cx="6553199" cy="30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8077198"/>
                </a:moveTo>
                <a:lnTo>
                  <a:pt x="76200" y="0"/>
                </a:lnTo>
                <a:lnTo>
                  <a:pt x="0" y="0"/>
                </a:lnTo>
                <a:lnTo>
                  <a:pt x="0" y="8077198"/>
                </a:lnTo>
                <a:lnTo>
                  <a:pt x="76200" y="8077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0"/>
                </a:moveTo>
                <a:lnTo>
                  <a:pt x="76200" y="8077197"/>
                </a:lnTo>
                <a:lnTo>
                  <a:pt x="0" y="8077197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5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380999"/>
                </a:moveTo>
                <a:lnTo>
                  <a:pt x="76200" y="0"/>
                </a:lnTo>
                <a:lnTo>
                  <a:pt x="0" y="0"/>
                </a:lnTo>
                <a:lnTo>
                  <a:pt x="0" y="380999"/>
                </a:lnTo>
                <a:lnTo>
                  <a:pt x="76200" y="380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5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0"/>
                </a:moveTo>
                <a:lnTo>
                  <a:pt x="76200" y="380999"/>
                </a:lnTo>
                <a:lnTo>
                  <a:pt x="0" y="380999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8077198" y="0"/>
                </a:moveTo>
                <a:lnTo>
                  <a:pt x="0" y="0"/>
                </a:lnTo>
                <a:lnTo>
                  <a:pt x="0" y="76200"/>
                </a:lnTo>
                <a:lnTo>
                  <a:pt x="8077198" y="76200"/>
                </a:lnTo>
                <a:lnTo>
                  <a:pt x="8077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380999" y="0"/>
                </a:moveTo>
                <a:lnTo>
                  <a:pt x="0" y="0"/>
                </a:lnTo>
                <a:lnTo>
                  <a:pt x="0" y="76200"/>
                </a:lnTo>
                <a:lnTo>
                  <a:pt x="380999" y="76200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4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0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471170" y="1709420"/>
            <a:ext cx="8201659" cy="42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3224601" y="1557338"/>
            <a:ext cx="3229786" cy="5024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2102902" y="293370"/>
            <a:ext cx="56737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Chapter 3: Recursion</a:t>
            </a:r>
            <a:endParaRPr sz="4400"/>
          </a:p>
        </p:txBody>
      </p:sp>
      <p:pic>
        <p:nvPicPr>
          <p:cNvPr descr="A close up of text on a black background&#10;&#10;Description automatically generated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2308755" y="406401"/>
            <a:ext cx="544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498729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descend(anna,donna).  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2308755" y="406401"/>
            <a:ext cx="544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1440" marR="532638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  child(bridget,caroline).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96865" rtl="0" algn="l">
              <a:lnSpc>
                <a:spcPct val="13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child(X,Z), child(Z,U), child(U,Y).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2308755" y="406401"/>
            <a:ext cx="544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descend(Z,Y).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2308755" y="406401"/>
            <a:ext cx="544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descend(Z,Y).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descend(anna,donna).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496937" y="375921"/>
            <a:ext cx="3070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Search tree</a:t>
            </a:r>
            <a:endParaRPr sz="4400"/>
          </a:p>
        </p:txBody>
      </p:sp>
      <p:sp>
        <p:nvSpPr>
          <p:cNvPr id="180" name="Google Shape;180;p16"/>
          <p:cNvSpPr txBox="1"/>
          <p:nvPr/>
        </p:nvSpPr>
        <p:spPr>
          <a:xfrm>
            <a:off x="1145539" y="1709420"/>
            <a:ext cx="45669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search tree for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descend(anna,donna).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399f875ca_0_0"/>
          <p:cNvSpPr txBox="1"/>
          <p:nvPr>
            <p:ph type="title"/>
          </p:nvPr>
        </p:nvSpPr>
        <p:spPr>
          <a:xfrm>
            <a:off x="2629480" y="406401"/>
            <a:ext cx="3885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4399f875ca_0_0"/>
          <p:cNvSpPr txBox="1"/>
          <p:nvPr>
            <p:ph idx="1" type="body"/>
          </p:nvPr>
        </p:nvSpPr>
        <p:spPr>
          <a:xfrm>
            <a:off x="982650" y="1709425"/>
            <a:ext cx="7690200" cy="630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directTrain(saarbruecken,dudweiler).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directTrain(forbach,saarbruecken).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directTrain(freyming,forbach).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directTrain(stAvold,freyming).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directTrain(fahlquemont,stAvold).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directTrain(metz,fahlquemont).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directTrain(nancy,metz).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travelFromTo(X,Y):-directTrain(X,Y).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travelFromTo(X,Y):-directTrain(X,Z),travelFromTo(Z,Y).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query: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150"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travelFromTo</a:t>
            </a: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150">
                <a:solidFill>
                  <a:srgbClr val="773300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nancy</a:t>
            </a: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2150">
                <a:solidFill>
                  <a:srgbClr val="773300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saarbruecken</a:t>
            </a: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2150">
              <a:solidFill>
                <a:srgbClr val="333333"/>
              </a:solidFill>
              <a:highlight>
                <a:srgbClr val="F5F5F5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True.</a:t>
            </a:r>
            <a:endParaRPr sz="2150">
              <a:solidFill>
                <a:srgbClr val="333333"/>
              </a:solidFill>
              <a:highlight>
                <a:srgbClr val="F5F5F5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150"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travelFromTo</a:t>
            </a: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150">
                <a:solidFill>
                  <a:srgbClr val="773300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saarbruecken</a:t>
            </a: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2150">
                <a:solidFill>
                  <a:srgbClr val="773300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nancy</a:t>
            </a: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2150">
              <a:solidFill>
                <a:srgbClr val="333333"/>
              </a:solidFill>
              <a:highlight>
                <a:srgbClr val="F5F5F5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rgbClr val="333333"/>
                </a:solidFill>
                <a:highlight>
                  <a:srgbClr val="F5F5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False.</a:t>
            </a:r>
            <a:endParaRPr sz="2150">
              <a:solidFill>
                <a:srgbClr val="333333"/>
              </a:solidFill>
              <a:highlight>
                <a:srgbClr val="F5F5F5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2193252" y="375921"/>
            <a:ext cx="56775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Recursive definitions</a:t>
            </a:r>
            <a:endParaRPr sz="4400"/>
          </a:p>
        </p:txBody>
      </p:sp>
      <p:sp>
        <p:nvSpPr>
          <p:cNvPr id="61" name="Google Shape;61;p2"/>
          <p:cNvSpPr txBox="1"/>
          <p:nvPr/>
        </p:nvSpPr>
        <p:spPr>
          <a:xfrm>
            <a:off x="1145539" y="1709420"/>
            <a:ext cx="6645909" cy="2557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34226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predicates can be defined  recursively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699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predicate is recursively defined if  one or more rules in its definition  refers to itself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2831142" y="406401"/>
            <a:ext cx="44011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1118488" y="1528763"/>
            <a:ext cx="6398197" cy="5284786"/>
            <a:chOff x="1118488" y="1528763"/>
            <a:chExt cx="6398197" cy="5284786"/>
          </a:xfrm>
        </p:grpSpPr>
        <p:sp>
          <p:nvSpPr>
            <p:cNvPr id="69" name="Google Shape;69;p3"/>
            <p:cNvSpPr/>
            <p:nvPr/>
          </p:nvSpPr>
          <p:spPr>
            <a:xfrm>
              <a:off x="1118488" y="1528763"/>
              <a:ext cx="5037834" cy="52847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580062" y="3482974"/>
              <a:ext cx="1368423" cy="13858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759258" y="4956520"/>
              <a:ext cx="757427" cy="5334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7654325" y="5744044"/>
            <a:ext cx="726720" cy="3416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73" name="Google Shape;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2831142" y="406401"/>
            <a:ext cx="440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1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isDigesting(X,Y):- justAte(X,Y).  isDigesting(X,Y):- justAte(X,Z), isDigesting(Z,Y).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4399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justAte(mosquito,blood(john)).  justAte(frog,mosquito).  justAte(stork,frog).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1992024" y="375921"/>
            <a:ext cx="6078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Picture of the situation</a:t>
            </a:r>
            <a:endParaRPr sz="4400"/>
          </a:p>
        </p:txBody>
      </p:sp>
      <p:grpSp>
        <p:nvGrpSpPr>
          <p:cNvPr id="87" name="Google Shape;87;p5"/>
          <p:cNvGrpSpPr/>
          <p:nvPr/>
        </p:nvGrpSpPr>
        <p:grpSpPr>
          <a:xfrm>
            <a:off x="2286000" y="2603500"/>
            <a:ext cx="2286000" cy="127000"/>
            <a:chOff x="2286000" y="2603500"/>
            <a:chExt cx="2286000" cy="127000"/>
          </a:xfrm>
        </p:grpSpPr>
        <p:sp>
          <p:nvSpPr>
            <p:cNvPr id="88" name="Google Shape;88;p5"/>
            <p:cNvSpPr/>
            <p:nvPr/>
          </p:nvSpPr>
          <p:spPr>
            <a:xfrm>
              <a:off x="2286000" y="2666999"/>
              <a:ext cx="2260600" cy="0"/>
            </a:xfrm>
            <a:custGeom>
              <a:rect b="b" l="l" r="r" t="t"/>
              <a:pathLst>
                <a:path extrusionOk="0" h="120000" w="2260600">
                  <a:moveTo>
                    <a:pt x="0" y="0"/>
                  </a:moveTo>
                  <a:lnTo>
                    <a:pt x="22605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445000" y="26035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5"/>
          <p:cNvSpPr txBox="1"/>
          <p:nvPr/>
        </p:nvSpPr>
        <p:spPr>
          <a:xfrm>
            <a:off x="1875789" y="2671445"/>
            <a:ext cx="209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511040" y="2700020"/>
            <a:ext cx="209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2567939" y="2090420"/>
            <a:ext cx="1313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justAte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2364739" y="3309620"/>
            <a:ext cx="2049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isDigesting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94" name="Google Shape;94;p5"/>
          <p:cNvGrpSpPr/>
          <p:nvPr/>
        </p:nvGrpSpPr>
        <p:grpSpPr>
          <a:xfrm>
            <a:off x="2286000" y="3136900"/>
            <a:ext cx="2286000" cy="127000"/>
            <a:chOff x="2286000" y="3136900"/>
            <a:chExt cx="2286000" cy="127000"/>
          </a:xfrm>
        </p:grpSpPr>
        <p:sp>
          <p:nvSpPr>
            <p:cNvPr id="95" name="Google Shape;95;p5"/>
            <p:cNvSpPr/>
            <p:nvPr/>
          </p:nvSpPr>
          <p:spPr>
            <a:xfrm>
              <a:off x="2286000" y="3200400"/>
              <a:ext cx="2260600" cy="0"/>
            </a:xfrm>
            <a:custGeom>
              <a:rect b="b" l="l" r="r" t="t"/>
              <a:pathLst>
                <a:path extrusionOk="0" h="120000" w="2260600">
                  <a:moveTo>
                    <a:pt x="0" y="0"/>
                  </a:moveTo>
                  <a:lnTo>
                    <a:pt x="22605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445000" y="31369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"/>
          <p:cNvGrpSpPr/>
          <p:nvPr/>
        </p:nvGrpSpPr>
        <p:grpSpPr>
          <a:xfrm>
            <a:off x="2317750" y="5270500"/>
            <a:ext cx="1949450" cy="127000"/>
            <a:chOff x="2317750" y="5270500"/>
            <a:chExt cx="1949450" cy="127000"/>
          </a:xfrm>
        </p:grpSpPr>
        <p:sp>
          <p:nvSpPr>
            <p:cNvPr id="98" name="Google Shape;98;p5"/>
            <p:cNvSpPr/>
            <p:nvPr/>
          </p:nvSpPr>
          <p:spPr>
            <a:xfrm>
              <a:off x="2317750" y="5334000"/>
              <a:ext cx="1924050" cy="0"/>
            </a:xfrm>
            <a:custGeom>
              <a:rect b="b" l="l" r="r" t="t"/>
              <a:pathLst>
                <a:path extrusionOk="0" h="120000" w="1924050">
                  <a:moveTo>
                    <a:pt x="0" y="0"/>
                  </a:moveTo>
                  <a:lnTo>
                    <a:pt x="192404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140200" y="52705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5"/>
          <p:cNvSpPr txBox="1"/>
          <p:nvPr/>
        </p:nvSpPr>
        <p:spPr>
          <a:xfrm>
            <a:off x="1907539" y="5338445"/>
            <a:ext cx="209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4358640" y="5367020"/>
            <a:ext cx="209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2320289" y="4757420"/>
            <a:ext cx="1313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justAte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3583940" y="5976620"/>
            <a:ext cx="2049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isDigesting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>
            <a:off x="2317750" y="5727700"/>
            <a:ext cx="4768848" cy="127000"/>
            <a:chOff x="2317750" y="5727700"/>
            <a:chExt cx="4768848" cy="127000"/>
          </a:xfrm>
        </p:grpSpPr>
        <p:sp>
          <p:nvSpPr>
            <p:cNvPr id="105" name="Google Shape;105;p5"/>
            <p:cNvSpPr/>
            <p:nvPr/>
          </p:nvSpPr>
          <p:spPr>
            <a:xfrm>
              <a:off x="2317750" y="5791200"/>
              <a:ext cx="4743450" cy="0"/>
            </a:xfrm>
            <a:custGeom>
              <a:rect b="b" l="l" r="r" t="t"/>
              <a:pathLst>
                <a:path extrusionOk="0" h="120000" w="4743450">
                  <a:moveTo>
                    <a:pt x="0" y="0"/>
                  </a:moveTo>
                  <a:lnTo>
                    <a:pt x="4743448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9598" y="57277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5"/>
          <p:cNvSpPr txBox="1"/>
          <p:nvPr/>
        </p:nvSpPr>
        <p:spPr>
          <a:xfrm>
            <a:off x="7178038" y="5367020"/>
            <a:ext cx="209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4648200" y="5270500"/>
            <a:ext cx="2438400" cy="127000"/>
            <a:chOff x="4648200" y="5270500"/>
            <a:chExt cx="2438400" cy="127000"/>
          </a:xfrm>
        </p:grpSpPr>
        <p:sp>
          <p:nvSpPr>
            <p:cNvPr id="109" name="Google Shape;109;p5"/>
            <p:cNvSpPr/>
            <p:nvPr/>
          </p:nvSpPr>
          <p:spPr>
            <a:xfrm>
              <a:off x="4648200" y="5334000"/>
              <a:ext cx="2413000" cy="0"/>
            </a:xfrm>
            <a:custGeom>
              <a:rect b="b" l="l" r="r" t="t"/>
              <a:pathLst>
                <a:path extrusionOk="0" h="120000" w="2413000">
                  <a:moveTo>
                    <a:pt x="0" y="0"/>
                  </a:moveTo>
                  <a:lnTo>
                    <a:pt x="24129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959600" y="52705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5"/>
          <p:cNvSpPr txBox="1"/>
          <p:nvPr/>
        </p:nvSpPr>
        <p:spPr>
          <a:xfrm>
            <a:off x="4879340" y="4757420"/>
            <a:ext cx="2049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isDigesting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2831142" y="406401"/>
            <a:ext cx="440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1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isDigesting(X,Y):- justAte(X,Y).  isDigesting(X,Y):- justAte(X,Z), isDigesting(Z,Y).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4399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justAte(mosquito,blood(john)).  justAte(frog,mosquito).  justAte(stork,frog).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isDigesting(stork,mosquito).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2831142" y="406401"/>
            <a:ext cx="440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1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isDigesting(X,Y):- justAte(X,Y).  isDigesting(X,Y):- justAte(X,Z), isDigesting(Z,Y).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4399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justAte(mosquito,blood(john)).  justAte(frog,mosquito).  justAte(stork,frog).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990599" y="4239343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439547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isDigesting(stork,mosquito).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2308755" y="406401"/>
            <a:ext cx="544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990599" y="1752600"/>
            <a:ext cx="7924800" cy="4050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91440" marR="532638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%% Base cases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367601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" marR="367601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%% Inductive cases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367601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2308755" y="406401"/>
            <a:ext cx="544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2020-09-27T06:41:09Z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