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rBdSSrtX1+yd0t+WPv5giBkQC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B87AAF-5A61-411A-8501-A015C974D11B}">
  <a:tblStyle styleId="{76B87AAF-5A61-411A-8501-A015C974D11B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6" name="Google Shape;26;p20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7" name="Google Shape;11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6" name="Google Shape;126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7" name="Google Shape;127;p28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Google Shape;136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5" name="Google Shape;145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6" name="Google Shape;146;p29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9" name="Google Shape;149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5" name="Google Shape;155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3" name="Google Shape;163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4" name="Google Shape;164;p30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7" name="Google Shape;167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3" name="Google Shape;173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1" name="Google Shape;181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2" name="Google Shape;182;p31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4" name="Google Shape;184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Google Shape;198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Google Shape;199;p3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3" name="Google Shape;203;p32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4" name="Google Shape;204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0" name="Google Shape;210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" name="Google Shape;218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9" name="Google Shape;219;p33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8" name="Google Shape;228;p34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9" name="Google Shape;229;p34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0" name="Google Shape;230;p34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31" name="Google Shape;231;p34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2" name="Google Shape;232;p34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3" name="Google Shape;233;p3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41" name="Google Shape;241;p35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42" name="Google Shape;242;p35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3" name="Google Shape;243;p35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44" name="Google Shape;244;p35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45" name="Google Shape;245;p35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6" name="Google Shape;246;p35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47" name="Google Shape;247;p35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48" name="Google Shape;248;p3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49" name="Google Shape;249;p3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7" name="Google Shape;257;p36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2" name="Google Shape;262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1" name="Google Shape;271;p3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37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Google Shape;63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5" name="Google Shape;65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Google Shape;73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3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1" name="Google Shape;81;p23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3" name="Google Shape;83;p23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8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6" name="Google Shape;16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7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Google Shape;49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3" name="Google Shape;283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85" name="Google Shape;285;p1"/>
          <p:cNvSpPr txBox="1"/>
          <p:nvPr>
            <p:ph type="ctrTitle"/>
          </p:nvPr>
        </p:nvSpPr>
        <p:spPr>
          <a:xfrm>
            <a:off x="863662" y="1169773"/>
            <a:ext cx="10004600" cy="2870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chemeClr val="lt1"/>
                </a:solidFill>
              </a:rPr>
              <a:t>Paradigms and Computer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chemeClr val="lt1"/>
                </a:solidFill>
              </a:rPr>
              <a:t>Programming Fundamentals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ITC305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1"/>
          <p:cNvSpPr txBox="1"/>
          <p:nvPr>
            <p:ph idx="11" type="ftr"/>
          </p:nvPr>
        </p:nvSpPr>
        <p:spPr>
          <a:xfrm>
            <a:off x="561110" y="6385740"/>
            <a:ext cx="543735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87" name="Google Shape;287;p1"/>
          <p:cNvCxnSpPr/>
          <p:nvPr/>
        </p:nvCxnSpPr>
        <p:spPr>
          <a:xfrm>
            <a:off x="5758249" y="4166888"/>
            <a:ext cx="67550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1"/>
          <p:cNvSpPr txBox="1"/>
          <p:nvPr/>
        </p:nvSpPr>
        <p:spPr>
          <a:xfrm>
            <a:off x="8131832" y="4764932"/>
            <a:ext cx="30163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Ms. Manya Gidwani 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Assistant 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Department(SAKEC)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"/>
          <p:cNvSpPr txBox="1"/>
          <p:nvPr>
            <p:ph type="title"/>
          </p:nvPr>
        </p:nvSpPr>
        <p:spPr>
          <a:xfrm>
            <a:off x="838200" y="839577"/>
            <a:ext cx="10515600" cy="1397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-US" sz="3200"/>
              <a:t>Declarative programming paradigm: is divided into three broad categories: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t/>
            </a:r>
            <a:endParaRPr b="1"/>
          </a:p>
        </p:txBody>
      </p:sp>
      <p:graphicFrame>
        <p:nvGraphicFramePr>
          <p:cNvPr id="383" name="Google Shape;383;p13"/>
          <p:cNvGraphicFramePr/>
          <p:nvPr/>
        </p:nvGraphicFramePr>
        <p:xfrm>
          <a:off x="776377" y="2803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{76B87AAF-5A61-411A-8501-A015C974D11B}</a:tableStyleId>
              </a:tblPr>
              <a:tblGrid>
                <a:gridCol w="3603625"/>
                <a:gridCol w="4635500"/>
                <a:gridCol w="2746450"/>
              </a:tblGrid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 programming </a:t>
                      </a:r>
                      <a:endParaRPr b="1" i="0" sz="24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=facts + rules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highlight>
                            <a:srgbClr val="C0C0C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for searching</a:t>
                      </a:r>
                      <a:endParaRPr sz="2400"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Prolog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8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programming  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=functions * functions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highlight>
                            <a:srgbClr val="C0C0C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for reasoning</a:t>
                      </a:r>
                      <a:endParaRPr sz="2400"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JavaScript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lambda calculus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07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Database/Data driven programming approach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data and its movement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Alternative Paradigms</a:t>
            </a:r>
            <a:endParaRPr/>
          </a:p>
        </p:txBody>
      </p:sp>
      <p:sp>
        <p:nvSpPr>
          <p:cNvPr id="389" name="Google Shape;389;p14"/>
          <p:cNvSpPr txBox="1"/>
          <p:nvPr>
            <p:ph idx="1" type="body"/>
          </p:nvPr>
        </p:nvSpPr>
        <p:spPr>
          <a:xfrm>
            <a:off x="1154954" y="2603500"/>
            <a:ext cx="8825659" cy="3818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Concurrency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           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            1)Watching two movies at the same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            2)ATM machines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Scripting Languages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     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          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6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8" name="Google Shape;398;p16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9" name="Google Shape;399;p16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lang="en-US" sz="3600"/>
              <a:t>Thankyou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Objectives of today’s lecture</a:t>
            </a:r>
            <a:endParaRPr/>
          </a:p>
        </p:txBody>
      </p:sp>
      <p:sp>
        <p:nvSpPr>
          <p:cNvPr id="294" name="Google Shape;294;p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To introduce Different programming paradigms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Understand overview of compilation steps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0" name="Google Shape;300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1" name="Google Shape;301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3" name="Google Shape;303;p3"/>
          <p:cNvSpPr txBox="1"/>
          <p:nvPr>
            <p:ph type="title"/>
          </p:nvPr>
        </p:nvSpPr>
        <p:spPr>
          <a:xfrm>
            <a:off x="836247" y="1085549"/>
            <a:ext cx="3430947" cy="4686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Module 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4" name="Google Shape;304;p3"/>
          <p:cNvCxnSpPr/>
          <p:nvPr/>
        </p:nvCxnSpPr>
        <p:spPr>
          <a:xfrm>
            <a:off x="4654296" y="1930986"/>
            <a:ext cx="0" cy="3200400"/>
          </a:xfrm>
          <a:prstGeom prst="straightConnector1">
            <a:avLst/>
          </a:prstGeom>
          <a:noFill/>
          <a:ln cap="sq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3"/>
          <p:cNvSpPr txBox="1"/>
          <p:nvPr>
            <p:ph idx="1" type="body"/>
          </p:nvPr>
        </p:nvSpPr>
        <p:spPr>
          <a:xfrm>
            <a:off x="5041399" y="1085549"/>
            <a:ext cx="5579707" cy="4686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</a:rPr>
              <a:t>Introduction to Programming Paradigms and Core Language Design Issues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1" name="Google Shape;311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17" name="Google Shape;317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8" name="Google Shape;318;p4"/>
          <p:cNvSpPr txBox="1"/>
          <p:nvPr>
            <p:ph type="title"/>
          </p:nvPr>
        </p:nvSpPr>
        <p:spPr>
          <a:xfrm>
            <a:off x="1154955" y="973667"/>
            <a:ext cx="2942210" cy="4833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alibri"/>
              <a:buNone/>
            </a:pPr>
            <a:r>
              <a:rPr lang="en-US">
                <a:solidFill>
                  <a:srgbClr val="EBEBEB"/>
                </a:solidFill>
                <a:latin typeface="Calibri"/>
                <a:ea typeface="Calibri"/>
                <a:cs typeface="Calibri"/>
                <a:sym typeface="Calibri"/>
              </a:rPr>
              <a:t>Programming Paradigms</a:t>
            </a:r>
            <a:endParaRPr>
              <a:solidFill>
                <a:srgbClr val="EBEBEB"/>
              </a:solidFill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4"/>
          <p:cNvGrpSpPr/>
          <p:nvPr/>
        </p:nvGrpSpPr>
        <p:grpSpPr>
          <a:xfrm>
            <a:off x="4923658" y="1619026"/>
            <a:ext cx="6932559" cy="3627884"/>
            <a:chOff x="-270642" y="810988"/>
            <a:chExt cx="6932559" cy="3627884"/>
          </a:xfrm>
        </p:grpSpPr>
        <p:sp>
          <p:nvSpPr>
            <p:cNvPr id="321" name="Google Shape;321;p4"/>
            <p:cNvSpPr/>
            <p:nvPr/>
          </p:nvSpPr>
          <p:spPr>
            <a:xfrm>
              <a:off x="-270642" y="810988"/>
              <a:ext cx="6391275" cy="1616260"/>
            </a:xfrm>
            <a:prstGeom prst="roundRect">
              <a:avLst>
                <a:gd fmla="val 10000" name="adj"/>
              </a:avLst>
            </a:prstGeom>
            <a:solidFill>
              <a:srgbClr val="E33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18276" y="1174646"/>
              <a:ext cx="890682" cy="8889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051107" y="810988"/>
              <a:ext cx="5610810" cy="1617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 txBox="1"/>
            <p:nvPr/>
          </p:nvSpPr>
          <p:spPr>
            <a:xfrm>
              <a:off x="1051107" y="810988"/>
              <a:ext cx="5610810" cy="1617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00" lIns="171200" spcFirstLastPara="1" rIns="171200" wrap="square" tIns="171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Paradigm can also be termed as method to solve some problem or do some task.</a:t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-270642" y="2821032"/>
              <a:ext cx="6391275" cy="161626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18276" y="3184691"/>
              <a:ext cx="890682" cy="88894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208782" y="2821032"/>
              <a:ext cx="5295459" cy="1617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 txBox="1"/>
            <p:nvPr/>
          </p:nvSpPr>
          <p:spPr>
            <a:xfrm>
              <a:off x="1208782" y="2821032"/>
              <a:ext cx="5295459" cy="1617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00" lIns="171200" spcFirstLastPara="1" rIns="171200" wrap="square" tIns="171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Programming paradigm is an approach to solve problem using some programming language or also we can say it is a method to solve a problem using tools and techniques that are available to us following some approach. 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6" name="Google Shape;336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gradFill>
              <a:gsLst>
                <a:gs pos="0">
                  <a:srgbClr val="80406E"/>
                </a:gs>
                <a:gs pos="100000">
                  <a:srgbClr val="10163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</p:grpSp>
      <p:sp>
        <p:nvSpPr>
          <p:cNvPr id="338" name="Google Shape;338;p5"/>
          <p:cNvSpPr txBox="1"/>
          <p:nvPr>
            <p:ph type="title"/>
          </p:nvPr>
        </p:nvSpPr>
        <p:spPr>
          <a:xfrm>
            <a:off x="1000372" y="1209957"/>
            <a:ext cx="3034580" cy="443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chemeClr val="dk1"/>
                </a:solidFill>
              </a:rPr>
              <a:t>Programming Languages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339" name="Google Shape;339;p5"/>
          <p:cNvCxnSpPr/>
          <p:nvPr/>
        </p:nvCxnSpPr>
        <p:spPr>
          <a:xfrm>
            <a:off x="4356687" y="1930986"/>
            <a:ext cx="0" cy="3200400"/>
          </a:xfrm>
          <a:prstGeom prst="straightConnector1">
            <a:avLst/>
          </a:prstGeom>
          <a:noFill/>
          <a:ln cap="sq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5"/>
          <p:cNvSpPr txBox="1"/>
          <p:nvPr>
            <p:ph idx="1" type="body"/>
          </p:nvPr>
        </p:nvSpPr>
        <p:spPr>
          <a:xfrm>
            <a:off x="4678424" y="1059025"/>
            <a:ext cx="5302189" cy="473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Assembly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C++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Concurrent programming – that’s not a language, that’s just a paradigm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Scheme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Python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  <a:highlight>
                  <a:srgbClr val="00FFFF"/>
                </a:highlight>
              </a:rPr>
              <a:t>[“Wow, I’m going to be able to legitimately put all of these languages on my resume,”]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[To really study the paradigms that they represent]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6129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Programming Language Spectrum 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The top-level division distinguishes</a:t>
            </a:r>
            <a:endParaRPr sz="3100"/>
          </a:p>
        </p:txBody>
      </p:sp>
      <p:sp>
        <p:nvSpPr>
          <p:cNvPr id="346" name="Google Shape;346;p7"/>
          <p:cNvSpPr txBox="1"/>
          <p:nvPr>
            <p:ph idx="1" type="body"/>
          </p:nvPr>
        </p:nvSpPr>
        <p:spPr>
          <a:xfrm>
            <a:off x="378577" y="2603500"/>
            <a:ext cx="11557356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/>
              <a:t>Imperative programming paradigms.   --&gt;  (how to do) </a:t>
            </a:r>
            <a:endParaRPr b="1"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3200"/>
              <a:t>Declarative programming paradigms. --&gt; (what to do)</a:t>
            </a: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2" name="Google Shape;352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54" name="Google Shape;35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8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400"/>
              <a:buFont typeface="Century Gothic"/>
              <a:buNone/>
            </a:pPr>
            <a:r>
              <a:rPr b="0" i="0" lang="en-US" sz="34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Programming Paradigm is </a:t>
            </a:r>
            <a:r>
              <a:rPr lang="en-US" sz="3400">
                <a:solidFill>
                  <a:srgbClr val="EBEBEB"/>
                </a:solidFill>
              </a:rPr>
              <a:t>divided</a:t>
            </a:r>
            <a:r>
              <a:rPr b="0" i="0" lang="en-US" sz="34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into 2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grpSp>
        <p:nvGrpSpPr>
          <p:cNvPr id="356" name="Google Shape;356;p8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57" name="Google Shape;357;p8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9" name="Google Shape;359;p8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0" name="Google Shape;3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28" y="847726"/>
            <a:ext cx="7352071" cy="503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/>
              <a:t>Imperative programming is divided into three broad categories: ,  </a:t>
            </a:r>
            <a:endParaRPr/>
          </a:p>
        </p:txBody>
      </p:sp>
      <p:graphicFrame>
        <p:nvGraphicFramePr>
          <p:cNvPr id="366" name="Google Shape;366;p11"/>
          <p:cNvGraphicFramePr/>
          <p:nvPr/>
        </p:nvGraphicFramePr>
        <p:xfrm>
          <a:off x="747623" y="251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{76B87AAF-5A61-411A-8501-A015C974D11B}</a:tableStyleId>
              </a:tblPr>
              <a:tblGrid>
                <a:gridCol w="2578675"/>
                <a:gridCol w="3868775"/>
                <a:gridCol w="386877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Gothic"/>
                        <a:buNone/>
                      </a:pPr>
                      <a:r>
                        <a:t/>
                      </a:r>
                      <a:endParaRPr b="0" i="0" sz="20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=algorithms + data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for decomposition</a:t>
                      </a:r>
                      <a:endParaRPr b="0" sz="2000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b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C++ 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 </a:t>
                      </a:r>
                      <a:b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/>
                    </a:p>
                  </a:txBody>
                  <a:tcPr marT="45725" marB="45725" marR="91450" marL="91450"/>
                </a:tc>
              </a:tr>
              <a:tr h="120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Oriented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Gothic"/>
                        <a:buNone/>
                      </a:pPr>
                      <a:r>
                        <a:t/>
                      </a:r>
                      <a:endParaRPr b="0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=objects + messages</a:t>
                      </a:r>
                      <a:endParaRPr b="0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for encapsulation</a:t>
                      </a:r>
                      <a:endParaRPr b="0" sz="2000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C++ 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 </a:t>
                      </a:r>
                      <a:b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Pascal 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 Basic .NET : Python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0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Parallel processing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parallel processing system posses many numbers of processor with the objective of running a program in less time by dividing them.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C/C++ also supports because of some library function.</a:t>
                      </a:r>
                      <a:endParaRPr b="0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2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5" name="Google Shape;375;p12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6" name="Google Shape;376;p12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EBEBEB"/>
                </a:solidFill>
              </a:rPr>
              <a:t>Declarative programming paradigm 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77" name="Google Shape;377;p12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i="1" lang="en-US" sz="2000"/>
              <a:t>Declarative programming</a:t>
            </a:r>
            <a:r>
              <a:rPr b="1" lang="en-US" sz="2000"/>
              <a:t> is a style of building programs that expresses logic of computation without talking about its control flow.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2020-05-31T02:00:48Z</dcterms:created>
  <dc:creator>Lalit</dc:creator>
</cp:coreProperties>
</file>