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YBamNq59wrq21k5bGKCC+Stgv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ff925df5_0_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3ff925df5_0_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471170" y="1709420"/>
            <a:ext cx="8201659" cy="42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ctrTitle"/>
          </p:nvPr>
        </p:nvSpPr>
        <p:spPr>
          <a:xfrm>
            <a:off x="2576837" y="375921"/>
            <a:ext cx="399032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/>
          <p:nvPr/>
        </p:nvSpPr>
        <p:spPr>
          <a:xfrm>
            <a:off x="228599" y="457199"/>
            <a:ext cx="6553199" cy="30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8077198"/>
                </a:moveTo>
                <a:lnTo>
                  <a:pt x="76200" y="0"/>
                </a:lnTo>
                <a:lnTo>
                  <a:pt x="0" y="0"/>
                </a:lnTo>
                <a:lnTo>
                  <a:pt x="0" y="8077198"/>
                </a:lnTo>
                <a:lnTo>
                  <a:pt x="76200" y="80771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5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0"/>
                </a:moveTo>
                <a:lnTo>
                  <a:pt x="76200" y="8077197"/>
                </a:lnTo>
                <a:lnTo>
                  <a:pt x="0" y="8077197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5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380999"/>
                </a:moveTo>
                <a:lnTo>
                  <a:pt x="76200" y="0"/>
                </a:lnTo>
                <a:lnTo>
                  <a:pt x="0" y="0"/>
                </a:lnTo>
                <a:lnTo>
                  <a:pt x="0" y="380999"/>
                </a:lnTo>
                <a:lnTo>
                  <a:pt x="76200" y="3809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5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0"/>
                </a:moveTo>
                <a:lnTo>
                  <a:pt x="76200" y="380999"/>
                </a:lnTo>
                <a:lnTo>
                  <a:pt x="0" y="380999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0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8077198" y="0"/>
                </a:moveTo>
                <a:lnTo>
                  <a:pt x="0" y="0"/>
                </a:lnTo>
                <a:lnTo>
                  <a:pt x="0" y="76200"/>
                </a:lnTo>
                <a:lnTo>
                  <a:pt x="8077198" y="76200"/>
                </a:lnTo>
                <a:lnTo>
                  <a:pt x="80771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0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0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380999" y="0"/>
                </a:moveTo>
                <a:lnTo>
                  <a:pt x="0" y="0"/>
                </a:lnTo>
                <a:lnTo>
                  <a:pt x="0" y="76200"/>
                </a:lnTo>
                <a:lnTo>
                  <a:pt x="380999" y="76200"/>
                </a:lnTo>
                <a:lnTo>
                  <a:pt x="3809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40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0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471170" y="1709420"/>
            <a:ext cx="8201659" cy="42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Relationship Id="rId4" Type="http://schemas.openxmlformats.org/officeDocument/2006/relationships/image" Target="../media/image14.jp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4.png"/><Relationship Id="rId6" Type="http://schemas.openxmlformats.org/officeDocument/2006/relationships/image" Target="../media/image6.jpg"/><Relationship Id="rId7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3224601" y="1557338"/>
            <a:ext cx="3229786" cy="5024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2102902" y="293370"/>
            <a:ext cx="56737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Chapter 3: Recursion</a:t>
            </a:r>
            <a:endParaRPr sz="4400"/>
          </a:p>
        </p:txBody>
      </p:sp>
      <p:pic>
        <p:nvPicPr>
          <p:cNvPr descr="A close up of text on a black background&#10;&#10;Description automatically generated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2308755" y="406401"/>
            <a:ext cx="5444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2308755" y="406401"/>
            <a:ext cx="5444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498729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descend(anna,donna).  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2308755" y="406401"/>
            <a:ext cx="5444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1440" marR="5326380" rtl="0" algn="l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  child(bridget,caroline).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96865" rtl="0" algn="l">
              <a:lnSpc>
                <a:spcPct val="13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child(X,Z), child(Z,U), child(U,Y).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2308755" y="406401"/>
            <a:ext cx="5444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descend(Z,Y).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2308755" y="406401"/>
            <a:ext cx="5444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descend(Z,Y).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descend(anna,donna).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496937" y="375921"/>
            <a:ext cx="30702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Search tree</a:t>
            </a:r>
            <a:endParaRPr sz="4400"/>
          </a:p>
        </p:txBody>
      </p:sp>
      <p:sp>
        <p:nvSpPr>
          <p:cNvPr id="186" name="Google Shape;186;p16"/>
          <p:cNvSpPr txBox="1"/>
          <p:nvPr/>
        </p:nvSpPr>
        <p:spPr>
          <a:xfrm>
            <a:off x="1145539" y="1709420"/>
            <a:ext cx="4566920" cy="147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search tree for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descend(anna,donna).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2052734" y="375921"/>
            <a:ext cx="595820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3: Successor</a:t>
            </a:r>
            <a:endParaRPr sz="4400"/>
          </a:p>
        </p:txBody>
      </p:sp>
      <p:sp>
        <p:nvSpPr>
          <p:cNvPr id="193" name="Google Shape;193;p17"/>
          <p:cNvSpPr/>
          <p:nvPr/>
        </p:nvSpPr>
        <p:spPr>
          <a:xfrm>
            <a:off x="1403350" y="1981945"/>
            <a:ext cx="6433576" cy="46157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2052734" y="375921"/>
            <a:ext cx="595820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3: Successor</a:t>
            </a:r>
            <a:endParaRPr sz="4400"/>
          </a:p>
        </p:txBody>
      </p:sp>
      <p:sp>
        <p:nvSpPr>
          <p:cNvPr id="200" name="Google Shape;200;p18"/>
          <p:cNvSpPr txBox="1"/>
          <p:nvPr/>
        </p:nvSpPr>
        <p:spPr>
          <a:xfrm>
            <a:off x="1145539" y="1709420"/>
            <a:ext cx="6885940" cy="202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19939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use the following way to  write numerals: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2460" lvl="0" marL="11017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numeral.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2460" lvl="0" marL="1101725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numeral, then so is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succ(X)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2052734" y="375921"/>
            <a:ext cx="595820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3: Successor</a:t>
            </a:r>
            <a:endParaRPr sz="4400"/>
          </a:p>
        </p:txBody>
      </p:sp>
      <p:sp>
        <p:nvSpPr>
          <p:cNvPr id="207" name="Google Shape;207;p19"/>
          <p:cNvSpPr txBox="1"/>
          <p:nvPr/>
        </p:nvSpPr>
        <p:spPr>
          <a:xfrm>
            <a:off x="914399" y="1790700"/>
            <a:ext cx="7924800" cy="8763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numeral(succ(X)):- numeral(X).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2052734" y="375921"/>
            <a:ext cx="595820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3: Successor</a:t>
            </a:r>
            <a:endParaRPr sz="4400"/>
          </a:p>
        </p:txBody>
      </p:sp>
      <p:sp>
        <p:nvSpPr>
          <p:cNvPr id="214" name="Google Shape;214;p20"/>
          <p:cNvSpPr txBox="1"/>
          <p:nvPr/>
        </p:nvSpPr>
        <p:spPr>
          <a:xfrm>
            <a:off x="914399" y="1790700"/>
            <a:ext cx="7924800" cy="8763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numeral(succ(X)):- numeral(X).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914399" y="2895600"/>
            <a:ext cx="7924800" cy="36576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41560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numeral(succ(succ(succ(0)))).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2193252" y="375921"/>
            <a:ext cx="56775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Recursive definitions</a:t>
            </a:r>
            <a:endParaRPr sz="4400"/>
          </a:p>
        </p:txBody>
      </p:sp>
      <p:sp>
        <p:nvSpPr>
          <p:cNvPr id="61" name="Google Shape;61;p2"/>
          <p:cNvSpPr txBox="1"/>
          <p:nvPr/>
        </p:nvSpPr>
        <p:spPr>
          <a:xfrm>
            <a:off x="1145539" y="1709420"/>
            <a:ext cx="6645909" cy="2557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34226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predicates can be defined  recursively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699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predicate is recursively defined if  one or more rules in its definition  refers to itself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2052734" y="375921"/>
            <a:ext cx="595820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3: Successor</a:t>
            </a:r>
            <a:endParaRPr sz="4400"/>
          </a:p>
        </p:txBody>
      </p:sp>
      <p:sp>
        <p:nvSpPr>
          <p:cNvPr id="222" name="Google Shape;222;p21"/>
          <p:cNvSpPr txBox="1"/>
          <p:nvPr/>
        </p:nvSpPr>
        <p:spPr>
          <a:xfrm>
            <a:off x="914399" y="1790700"/>
            <a:ext cx="7924800" cy="8763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numeral(succ(X)):- numeral(X).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914399" y="2895600"/>
            <a:ext cx="7924800" cy="36576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numeral(X).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2052734" y="375921"/>
            <a:ext cx="595820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3: Successor</a:t>
            </a:r>
            <a:endParaRPr sz="4400"/>
          </a:p>
        </p:txBody>
      </p:sp>
      <p:sp>
        <p:nvSpPr>
          <p:cNvPr id="230" name="Google Shape;230;p22"/>
          <p:cNvSpPr txBox="1"/>
          <p:nvPr/>
        </p:nvSpPr>
        <p:spPr>
          <a:xfrm>
            <a:off x="914399" y="1790700"/>
            <a:ext cx="7924800" cy="8763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numeral(0).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numeral(succ(X)):- numeral(X).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914399" y="2895600"/>
            <a:ext cx="7924800" cy="36576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620204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numeral(X).  X=0;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X=succ(0);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X=succ(succ(0));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60057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X=succ(succ(succ(0)));  X=succ(succ(succ(succ(0))))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2333362" y="375921"/>
            <a:ext cx="53955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4: Addition</a:t>
            </a:r>
            <a:endParaRPr sz="4400"/>
          </a:p>
        </p:txBody>
      </p:sp>
      <p:sp>
        <p:nvSpPr>
          <p:cNvPr id="238" name="Google Shape;238;p23"/>
          <p:cNvSpPr/>
          <p:nvPr/>
        </p:nvSpPr>
        <p:spPr>
          <a:xfrm>
            <a:off x="2124075" y="1870075"/>
            <a:ext cx="5956298" cy="4559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239" name="Google Shape;2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2333362" y="375921"/>
            <a:ext cx="53955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4: Addition</a:t>
            </a:r>
            <a:endParaRPr sz="4400"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914399" y="1790700"/>
            <a:ext cx="7924800" cy="2552700"/>
            <a:chOff x="914399" y="1790700"/>
            <a:chExt cx="7924800" cy="2552700"/>
          </a:xfrm>
        </p:grpSpPr>
        <p:sp>
          <p:nvSpPr>
            <p:cNvPr id="246" name="Google Shape;246;p24"/>
            <p:cNvSpPr/>
            <p:nvPr/>
          </p:nvSpPr>
          <p:spPr>
            <a:xfrm>
              <a:off x="914399" y="1790700"/>
              <a:ext cx="7924800" cy="2552700"/>
            </a:xfrm>
            <a:custGeom>
              <a:rect b="b" l="l" r="r" t="t"/>
              <a:pathLst>
                <a:path extrusionOk="0" h="2552700" w="7924800">
                  <a:moveTo>
                    <a:pt x="7924798" y="0"/>
                  </a:moveTo>
                  <a:lnTo>
                    <a:pt x="0" y="0"/>
                  </a:lnTo>
                  <a:lnTo>
                    <a:pt x="0" y="2552700"/>
                  </a:lnTo>
                  <a:lnTo>
                    <a:pt x="7924798" y="2552700"/>
                  </a:lnTo>
                  <a:lnTo>
                    <a:pt x="7924798" y="0"/>
                  </a:lnTo>
                  <a:close/>
                </a:path>
              </a:pathLst>
            </a:custGeom>
            <a:solidFill>
              <a:srgbClr val="E4E4E4">
                <a:alpha val="5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914399" y="1790700"/>
              <a:ext cx="7924800" cy="2552700"/>
            </a:xfrm>
            <a:custGeom>
              <a:rect b="b" l="l" r="r" t="t"/>
              <a:pathLst>
                <a:path extrusionOk="0" h="2552700" w="7924800">
                  <a:moveTo>
                    <a:pt x="0" y="0"/>
                  </a:moveTo>
                  <a:lnTo>
                    <a:pt x="7924797" y="0"/>
                  </a:lnTo>
                  <a:lnTo>
                    <a:pt x="7924797" y="2552699"/>
                  </a:lnTo>
                  <a:lnTo>
                    <a:pt x="0" y="2552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4"/>
          <p:cNvSpPr txBox="1"/>
          <p:nvPr/>
        </p:nvSpPr>
        <p:spPr>
          <a:xfrm>
            <a:off x="914399" y="4572000"/>
            <a:ext cx="7924800" cy="17526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19519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add(succ(succ(0)),succ(succ(succ(0))), Result).  Result=succ(succ(succ(succ(succ(0)))))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2333362" y="375921"/>
            <a:ext cx="53955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4: Addition</a:t>
            </a:r>
            <a:endParaRPr sz="4400"/>
          </a:p>
        </p:txBody>
      </p:sp>
      <p:sp>
        <p:nvSpPr>
          <p:cNvPr id="255" name="Google Shape;255;p25"/>
          <p:cNvSpPr txBox="1"/>
          <p:nvPr/>
        </p:nvSpPr>
        <p:spPr>
          <a:xfrm>
            <a:off x="914399" y="1790700"/>
            <a:ext cx="7924800" cy="25527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add(0,X,X).	%%% base clause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914399" y="4572000"/>
            <a:ext cx="7924800" cy="17526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19519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add(succ(succ(0)),succ(succ(succ(0))), Result).  Result=succ(succ(succ(succ(succ(0)))))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57" name="Google Shape;2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2333362" y="375921"/>
            <a:ext cx="53955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 4: Addition</a:t>
            </a:r>
            <a:endParaRPr sz="4400"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914399" y="1790700"/>
            <a:ext cx="7924800" cy="2552700"/>
            <a:chOff x="914399" y="1790700"/>
            <a:chExt cx="7924800" cy="2552700"/>
          </a:xfrm>
        </p:grpSpPr>
        <p:sp>
          <p:nvSpPr>
            <p:cNvPr id="264" name="Google Shape;264;p26"/>
            <p:cNvSpPr/>
            <p:nvPr/>
          </p:nvSpPr>
          <p:spPr>
            <a:xfrm>
              <a:off x="914399" y="1790700"/>
              <a:ext cx="7924800" cy="2552700"/>
            </a:xfrm>
            <a:custGeom>
              <a:rect b="b" l="l" r="r" t="t"/>
              <a:pathLst>
                <a:path extrusionOk="0" h="2552700" w="7924800">
                  <a:moveTo>
                    <a:pt x="7924798" y="0"/>
                  </a:moveTo>
                  <a:lnTo>
                    <a:pt x="0" y="0"/>
                  </a:lnTo>
                  <a:lnTo>
                    <a:pt x="0" y="2552700"/>
                  </a:lnTo>
                  <a:lnTo>
                    <a:pt x="7924798" y="2552700"/>
                  </a:lnTo>
                  <a:lnTo>
                    <a:pt x="7924798" y="0"/>
                  </a:lnTo>
                  <a:close/>
                </a:path>
              </a:pathLst>
            </a:custGeom>
            <a:solidFill>
              <a:srgbClr val="E4E4E4">
                <a:alpha val="5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914399" y="1790700"/>
              <a:ext cx="7924800" cy="2552700"/>
            </a:xfrm>
            <a:custGeom>
              <a:rect b="b" l="l" r="r" t="t"/>
              <a:pathLst>
                <a:path extrusionOk="0" h="2552700" w="7924800">
                  <a:moveTo>
                    <a:pt x="0" y="0"/>
                  </a:moveTo>
                  <a:lnTo>
                    <a:pt x="7924797" y="0"/>
                  </a:lnTo>
                  <a:lnTo>
                    <a:pt x="7924797" y="2552699"/>
                  </a:lnTo>
                  <a:lnTo>
                    <a:pt x="0" y="2552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26"/>
          <p:cNvSpPr txBox="1"/>
          <p:nvPr/>
        </p:nvSpPr>
        <p:spPr>
          <a:xfrm>
            <a:off x="1005839" y="1823720"/>
            <a:ext cx="129667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add(0,X,X).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4619943" y="1823720"/>
            <a:ext cx="211645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%%% base clause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4587202" y="2545079"/>
            <a:ext cx="259588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%%% recursive clause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1005839" y="2481579"/>
            <a:ext cx="274701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3544" lvl="0" marL="423544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add(succ(X),Y,succ(Z)):-  add(X,Y,Z).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914399" y="4572000"/>
            <a:ext cx="7924800" cy="17526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19519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add(succ(succ(0)),succ(succ(succ(0))), Result).  Result=succ(succ(succ(succ(succ(0)))))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ctrTitle"/>
          </p:nvPr>
        </p:nvSpPr>
        <p:spPr>
          <a:xfrm>
            <a:off x="2576837" y="375921"/>
            <a:ext cx="399032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2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tree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2048802" y="2721492"/>
            <a:ext cx="2172335" cy="118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9715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 search tree!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5215257" y="1736170"/>
            <a:ext cx="3661092" cy="44844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2737318" y="375921"/>
            <a:ext cx="45897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Prolog and Logic</a:t>
            </a:r>
            <a:endParaRPr sz="4400"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471170" y="1709420"/>
            <a:ext cx="8201659" cy="423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1029335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Prolog was the first reasonable attempt  to create a logic programming language</a:t>
            </a:r>
            <a:endParaRPr/>
          </a:p>
          <a:p>
            <a:pPr indent="-279400" lvl="1" marL="1423035" marR="800735" rtl="0" algn="l">
              <a:lnSpc>
                <a:spcPct val="100099"/>
              </a:lnSpc>
              <a:spcBef>
                <a:spcPts val="505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Programmer gives a declarative  specification of the problem, using the  language of logic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79400" lvl="1" marL="1423035" marR="557530" rtl="0" algn="l">
              <a:lnSpc>
                <a:spcPct val="118892"/>
              </a:lnSpc>
              <a:spcBef>
                <a:spcPts val="85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programmer should not have to tell  the computer what to do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79400" lvl="1" marL="1423035" marR="1172210" rtl="0" algn="l">
              <a:lnSpc>
                <a:spcPct val="118892"/>
              </a:lnSpc>
              <a:spcBef>
                <a:spcPts val="740"/>
              </a:spcBef>
              <a:spcAft>
                <a:spcPts val="0"/>
              </a:spcAft>
              <a:buSzPts val="2800"/>
              <a:buFont typeface="Arial"/>
              <a:buChar char="–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To get information, the programmer  simply asks a query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2737318" y="375921"/>
            <a:ext cx="458978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Prolog and Logic</a:t>
            </a:r>
            <a:endParaRPr sz="4400"/>
          </a:p>
        </p:txBody>
      </p:sp>
      <p:sp>
        <p:nvSpPr>
          <p:cNvPr id="292" name="Google Shape;292;p29"/>
          <p:cNvSpPr txBox="1"/>
          <p:nvPr/>
        </p:nvSpPr>
        <p:spPr>
          <a:xfrm>
            <a:off x="1145539" y="1668779"/>
            <a:ext cx="7369175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412115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does some important steps in  this direction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61925" rtl="0" algn="l">
              <a:lnSpc>
                <a:spcPct val="107156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Nevertheless, Prolog is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full logic  programming language!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0281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 has a specific way of answering  queries: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010285" rtl="0" algn="l">
              <a:lnSpc>
                <a:spcPct val="108214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knowledge base from top to  bottom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clauses from left to right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Backtracking to recover from bad choices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2055251" y="406401"/>
            <a:ext cx="595693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 different descend/2</a:t>
            </a:r>
            <a:endParaRPr/>
          </a:p>
        </p:txBody>
      </p:sp>
      <p:grpSp>
        <p:nvGrpSpPr>
          <p:cNvPr id="299" name="Google Shape;299;p30"/>
          <p:cNvGrpSpPr/>
          <p:nvPr/>
        </p:nvGrpSpPr>
        <p:grpSpPr>
          <a:xfrm>
            <a:off x="1331912" y="2246313"/>
            <a:ext cx="6065838" cy="3703636"/>
            <a:chOff x="1331912" y="2246313"/>
            <a:chExt cx="6065838" cy="3703636"/>
          </a:xfrm>
        </p:grpSpPr>
        <p:sp>
          <p:nvSpPr>
            <p:cNvPr id="300" name="Google Shape;300;p30"/>
            <p:cNvSpPr/>
            <p:nvPr/>
          </p:nvSpPr>
          <p:spPr>
            <a:xfrm>
              <a:off x="3635375" y="2852738"/>
              <a:ext cx="3762375" cy="309721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331912" y="2246313"/>
              <a:ext cx="2695575" cy="19034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text on a black background&#10;&#10;Description automatically generated" id="302" name="Google Shape;30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2831142" y="406401"/>
            <a:ext cx="44011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1118488" y="1528763"/>
            <a:ext cx="6398197" cy="5284786"/>
            <a:chOff x="1118488" y="1528763"/>
            <a:chExt cx="6398197" cy="5284786"/>
          </a:xfrm>
        </p:grpSpPr>
        <p:sp>
          <p:nvSpPr>
            <p:cNvPr id="69" name="Google Shape;69;p3"/>
            <p:cNvSpPr/>
            <p:nvPr/>
          </p:nvSpPr>
          <p:spPr>
            <a:xfrm>
              <a:off x="1118488" y="1528763"/>
              <a:ext cx="5037834" cy="52847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580062" y="3482974"/>
              <a:ext cx="1368423" cy="13858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759258" y="4956520"/>
              <a:ext cx="757427" cy="5334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7654325" y="5744044"/>
            <a:ext cx="726720" cy="3416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73" name="Google Shape;7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descend1.pl</a:t>
            </a:r>
            <a:endParaRPr/>
          </a:p>
        </p:txBody>
      </p:sp>
      <p:sp>
        <p:nvSpPr>
          <p:cNvPr id="308" name="Google Shape;308;p31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descend(Z,Y).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descend(A,B).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10" name="Google Shape;3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descend1.pl</a:t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descend(Z,Y).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990599" y="5257800"/>
            <a:ext cx="7924800" cy="1295400"/>
          </a:xfrm>
          <a:custGeom>
            <a:rect b="b" l="l" r="r" t="t"/>
            <a:pathLst>
              <a:path extrusionOk="0" h="1295400" w="7924800">
                <a:moveTo>
                  <a:pt x="7924798" y="0"/>
                </a:moveTo>
                <a:lnTo>
                  <a:pt x="0" y="0"/>
                </a:lnTo>
                <a:lnTo>
                  <a:pt x="0" y="1295399"/>
                </a:lnTo>
                <a:lnTo>
                  <a:pt x="7924798" y="1295399"/>
                </a:lnTo>
                <a:lnTo>
                  <a:pt x="7924798" y="0"/>
                </a:lnTo>
                <a:close/>
              </a:path>
            </a:pathLst>
          </a:custGeom>
          <a:solidFill>
            <a:srgbClr val="D6D7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descend(A,B).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6731000" rtl="0" algn="l">
              <a:lnSpc>
                <a:spcPct val="1167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A=anna  B=bridget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32"/>
          <p:cNvGrpSpPr/>
          <p:nvPr/>
        </p:nvGrpSpPr>
        <p:grpSpPr>
          <a:xfrm>
            <a:off x="4908240" y="5512480"/>
            <a:ext cx="2815590" cy="767715"/>
            <a:chOff x="4908240" y="5512480"/>
            <a:chExt cx="2815590" cy="767715"/>
          </a:xfrm>
        </p:grpSpPr>
        <p:sp>
          <p:nvSpPr>
            <p:cNvPr id="320" name="Google Shape;320;p32"/>
            <p:cNvSpPr/>
            <p:nvPr/>
          </p:nvSpPr>
          <p:spPr>
            <a:xfrm>
              <a:off x="4908240" y="5512480"/>
              <a:ext cx="2815590" cy="767715"/>
            </a:xfrm>
            <a:custGeom>
              <a:rect b="b" l="l" r="r" t="t"/>
              <a:pathLst>
                <a:path extrusionOk="0" h="767714" w="2815590">
                  <a:moveTo>
                    <a:pt x="51238" y="0"/>
                  </a:moveTo>
                  <a:lnTo>
                    <a:pt x="0" y="458812"/>
                  </a:lnTo>
                  <a:lnTo>
                    <a:pt x="2763749" y="767453"/>
                  </a:lnTo>
                  <a:lnTo>
                    <a:pt x="2814988" y="308640"/>
                  </a:lnTo>
                  <a:lnTo>
                    <a:pt x="51238" y="0"/>
                  </a:lnTo>
                  <a:close/>
                </a:path>
              </a:pathLst>
            </a:custGeom>
            <a:solidFill>
              <a:srgbClr val="DBDCF6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908240" y="5512480"/>
              <a:ext cx="2815590" cy="767715"/>
            </a:xfrm>
            <a:custGeom>
              <a:rect b="b" l="l" r="r" t="t"/>
              <a:pathLst>
                <a:path extrusionOk="0" h="767714" w="2815590">
                  <a:moveTo>
                    <a:pt x="51237" y="0"/>
                  </a:moveTo>
                  <a:lnTo>
                    <a:pt x="2814986" y="308640"/>
                  </a:lnTo>
                  <a:lnTo>
                    <a:pt x="2763749" y="767453"/>
                  </a:lnTo>
                  <a:lnTo>
                    <a:pt x="0" y="458812"/>
                  </a:lnTo>
                  <a:lnTo>
                    <a:pt x="5123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2"/>
          <p:cNvSpPr txBox="1"/>
          <p:nvPr/>
        </p:nvSpPr>
        <p:spPr>
          <a:xfrm rot="360000">
            <a:off x="5005493" y="5683465"/>
            <a:ext cx="97109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 rot="360000">
            <a:off x="6109389" y="5836554"/>
            <a:ext cx="150502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SOLUTION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descend2.pl</a:t>
            </a: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child(X,Z), descend(Z,Y).  descend(X,Y):- child(X,Y).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descend(A,B).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32" name="Google Shape;3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descend2.pl</a:t>
            </a:r>
            <a:endParaRPr/>
          </a:p>
        </p:txBody>
      </p:sp>
      <p:sp>
        <p:nvSpPr>
          <p:cNvPr id="338" name="Google Shape;338;p34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child(X,Z), descend(Z,Y).  descend(X,Y):- child(X,Y).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990599" y="5257800"/>
            <a:ext cx="7924800" cy="1295400"/>
          </a:xfrm>
          <a:custGeom>
            <a:rect b="b" l="l" r="r" t="t"/>
            <a:pathLst>
              <a:path extrusionOk="0" h="1295400" w="7924800">
                <a:moveTo>
                  <a:pt x="7924798" y="0"/>
                </a:moveTo>
                <a:lnTo>
                  <a:pt x="0" y="0"/>
                </a:lnTo>
                <a:lnTo>
                  <a:pt x="0" y="1295399"/>
                </a:lnTo>
                <a:lnTo>
                  <a:pt x="7924798" y="1295399"/>
                </a:lnTo>
                <a:lnTo>
                  <a:pt x="7924798" y="0"/>
                </a:lnTo>
                <a:close/>
              </a:path>
            </a:pathLst>
          </a:custGeom>
          <a:solidFill>
            <a:srgbClr val="D6D7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591947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descend(A,B).  A=anna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B=emily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34"/>
          <p:cNvGrpSpPr/>
          <p:nvPr/>
        </p:nvGrpSpPr>
        <p:grpSpPr>
          <a:xfrm>
            <a:off x="4908240" y="5512480"/>
            <a:ext cx="2815590" cy="767715"/>
            <a:chOff x="4908240" y="5512480"/>
            <a:chExt cx="2815590" cy="767715"/>
          </a:xfrm>
        </p:grpSpPr>
        <p:sp>
          <p:nvSpPr>
            <p:cNvPr id="342" name="Google Shape;342;p34"/>
            <p:cNvSpPr/>
            <p:nvPr/>
          </p:nvSpPr>
          <p:spPr>
            <a:xfrm>
              <a:off x="4908240" y="5512480"/>
              <a:ext cx="2815590" cy="767715"/>
            </a:xfrm>
            <a:custGeom>
              <a:rect b="b" l="l" r="r" t="t"/>
              <a:pathLst>
                <a:path extrusionOk="0" h="767714" w="2815590">
                  <a:moveTo>
                    <a:pt x="51238" y="0"/>
                  </a:moveTo>
                  <a:lnTo>
                    <a:pt x="0" y="458812"/>
                  </a:lnTo>
                  <a:lnTo>
                    <a:pt x="2763749" y="767453"/>
                  </a:lnTo>
                  <a:lnTo>
                    <a:pt x="2814988" y="308640"/>
                  </a:lnTo>
                  <a:lnTo>
                    <a:pt x="51238" y="0"/>
                  </a:lnTo>
                  <a:close/>
                </a:path>
              </a:pathLst>
            </a:custGeom>
            <a:solidFill>
              <a:srgbClr val="DBDCF6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908240" y="5512480"/>
              <a:ext cx="2815590" cy="767715"/>
            </a:xfrm>
            <a:custGeom>
              <a:rect b="b" l="l" r="r" t="t"/>
              <a:pathLst>
                <a:path extrusionOk="0" h="767714" w="2815590">
                  <a:moveTo>
                    <a:pt x="51237" y="0"/>
                  </a:moveTo>
                  <a:lnTo>
                    <a:pt x="2814986" y="308640"/>
                  </a:lnTo>
                  <a:lnTo>
                    <a:pt x="2763749" y="767453"/>
                  </a:lnTo>
                  <a:lnTo>
                    <a:pt x="0" y="458812"/>
                  </a:lnTo>
                  <a:lnTo>
                    <a:pt x="5123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 txBox="1"/>
          <p:nvPr/>
        </p:nvSpPr>
        <p:spPr>
          <a:xfrm rot="360000">
            <a:off x="5005493" y="5683465"/>
            <a:ext cx="97109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FIRST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 rot="360000">
            <a:off x="6109389" y="5836554"/>
            <a:ext cx="150502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SOLUTION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46" name="Google Shape;3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descend3.pl</a:t>
            </a:r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descend(Z,Y), child(X,Z).  descend(X,Y):- child(X,Y).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descend(A,B).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descend3.pl</a:t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descend(Z,Y), child(X,Z).  descend(X,Y):- child(X,Y).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descend(A,B).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ERROR: OUT OF LOCAL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362" name="Google Shape;3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2629480" y="406401"/>
            <a:ext cx="388503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4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descend4.pl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990599" y="1752600"/>
            <a:ext cx="7924800" cy="32766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child(anna,bridget).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5326380" rtl="0" algn="just">
              <a:lnSpc>
                <a:spcPct val="118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  child(donna,emily).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237865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descend(Z,Y), child(X,Z).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990599" y="5257800"/>
            <a:ext cx="7924800" cy="1295400"/>
          </a:xfrm>
          <a:custGeom>
            <a:rect b="b" l="l" r="r" t="t"/>
            <a:pathLst>
              <a:path extrusionOk="0" h="1295400" w="7924800">
                <a:moveTo>
                  <a:pt x="7924798" y="0"/>
                </a:moveTo>
                <a:lnTo>
                  <a:pt x="0" y="0"/>
                </a:lnTo>
                <a:lnTo>
                  <a:pt x="0" y="1295399"/>
                </a:lnTo>
                <a:lnTo>
                  <a:pt x="7924798" y="1295399"/>
                </a:lnTo>
                <a:lnTo>
                  <a:pt x="7924798" y="0"/>
                </a:lnTo>
                <a:close/>
              </a:path>
            </a:pathLst>
          </a:custGeom>
          <a:solidFill>
            <a:srgbClr val="D6D7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990599" y="5257800"/>
            <a:ext cx="7924800" cy="12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descend(A,B).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37"/>
          <p:cNvGrpSpPr/>
          <p:nvPr/>
        </p:nvGrpSpPr>
        <p:grpSpPr>
          <a:xfrm>
            <a:off x="4386247" y="5295805"/>
            <a:ext cx="3705225" cy="1195705"/>
            <a:chOff x="4386247" y="5295805"/>
            <a:chExt cx="3705225" cy="1195705"/>
          </a:xfrm>
        </p:grpSpPr>
        <p:sp>
          <p:nvSpPr>
            <p:cNvPr id="372" name="Google Shape;372;p37"/>
            <p:cNvSpPr/>
            <p:nvPr/>
          </p:nvSpPr>
          <p:spPr>
            <a:xfrm>
              <a:off x="4386247" y="5295805"/>
              <a:ext cx="3705225" cy="1195705"/>
            </a:xfrm>
            <a:custGeom>
              <a:rect b="b" l="l" r="r" t="t"/>
              <a:pathLst>
                <a:path extrusionOk="0" h="1195704" w="3705225">
                  <a:moveTo>
                    <a:pt x="68380" y="0"/>
                  </a:moveTo>
                  <a:lnTo>
                    <a:pt x="0" y="926965"/>
                  </a:lnTo>
                  <a:lnTo>
                    <a:pt x="3636469" y="1195221"/>
                  </a:lnTo>
                  <a:lnTo>
                    <a:pt x="3704851" y="268255"/>
                  </a:lnTo>
                  <a:lnTo>
                    <a:pt x="68380" y="0"/>
                  </a:lnTo>
                  <a:close/>
                </a:path>
              </a:pathLst>
            </a:custGeom>
            <a:solidFill>
              <a:srgbClr val="DBDCF6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4386247" y="5295805"/>
              <a:ext cx="3705225" cy="1195705"/>
            </a:xfrm>
            <a:custGeom>
              <a:rect b="b" l="l" r="r" t="t"/>
              <a:pathLst>
                <a:path extrusionOk="0" h="1195704" w="3705225">
                  <a:moveTo>
                    <a:pt x="68380" y="0"/>
                  </a:moveTo>
                  <a:lnTo>
                    <a:pt x="3704851" y="268255"/>
                  </a:lnTo>
                  <a:lnTo>
                    <a:pt x="3636469" y="1195222"/>
                  </a:lnTo>
                  <a:lnTo>
                    <a:pt x="0" y="926966"/>
                  </a:lnTo>
                  <a:lnTo>
                    <a:pt x="6838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37"/>
          <p:cNvSpPr txBox="1"/>
          <p:nvPr/>
        </p:nvSpPr>
        <p:spPr>
          <a:xfrm rot="240000">
            <a:off x="4517480" y="5405066"/>
            <a:ext cx="421192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HOW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 rot="240000">
            <a:off x="5025698" y="5535856"/>
            <a:ext cx="2950864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MANY SOLUTIONS </a:t>
            </a:r>
            <a:r>
              <a:rPr lang="en-US" sz="16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WILL THIS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 rot="240000">
            <a:off x="4936194" y="5735135"/>
            <a:ext cx="646793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QUERY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 rot="240000">
            <a:off x="5678971" y="5834358"/>
            <a:ext cx="1851414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GENERATE </a:t>
            </a:r>
            <a:r>
              <a:rPr lang="en-US" sz="16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BEFORE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 rot="240000">
            <a:off x="4855567" y="6030793"/>
            <a:ext cx="882857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RUNNING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 rot="240000">
            <a:off x="5838504" y="6134523"/>
            <a:ext cx="1729652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4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OUT </a:t>
            </a:r>
            <a:r>
              <a:rPr lang="en-US" sz="1600">
                <a:solidFill>
                  <a:srgbClr val="333BAA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OF MEMORY?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320164" y="406401"/>
            <a:ext cx="74244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3.2: Matryoshka dolls</a:t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1979612" y="1989138"/>
            <a:ext cx="6311898" cy="4432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387" name="Google Shape;3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1320164" y="406401"/>
            <a:ext cx="742442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3.2: Matryoshka dolls</a:t>
            </a:r>
            <a:endParaRPr/>
          </a:p>
        </p:txBody>
      </p:sp>
      <p:sp>
        <p:nvSpPr>
          <p:cNvPr id="393" name="Google Shape;393;p39"/>
          <p:cNvSpPr txBox="1"/>
          <p:nvPr/>
        </p:nvSpPr>
        <p:spPr>
          <a:xfrm>
            <a:off x="978852" y="1742758"/>
            <a:ext cx="3664585" cy="455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write a knowledge  base using the predicate  directlyIn/2 which encodes  which doll is directly  contained in which other  doll.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define a recursive  predicate in/2, that tells us  which doll is (directly or  indirectly) contained in  which other dolls.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4829359" y="1723207"/>
            <a:ext cx="4107577" cy="4875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text on a black background&#10;&#10;Description automatically generated" id="395" name="Google Shape;39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2831142" y="406401"/>
            <a:ext cx="44011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1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isDigesting(X,Y):- justAte(X,Y).  isDigesting(X,Y):- justAte(X,Z), isDigesting(Z,Y).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4399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justAte(mosquito,blood(john)).  justAte(frog,mosquito).  justAte(stork,frog).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1992024" y="375921"/>
            <a:ext cx="607885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Picture of the situation</a:t>
            </a:r>
            <a:endParaRPr sz="4400"/>
          </a:p>
        </p:txBody>
      </p:sp>
      <p:grpSp>
        <p:nvGrpSpPr>
          <p:cNvPr id="87" name="Google Shape;87;p5"/>
          <p:cNvGrpSpPr/>
          <p:nvPr/>
        </p:nvGrpSpPr>
        <p:grpSpPr>
          <a:xfrm>
            <a:off x="2286000" y="2603500"/>
            <a:ext cx="2286000" cy="127000"/>
            <a:chOff x="2286000" y="2603500"/>
            <a:chExt cx="2286000" cy="127000"/>
          </a:xfrm>
        </p:grpSpPr>
        <p:sp>
          <p:nvSpPr>
            <p:cNvPr id="88" name="Google Shape;88;p5"/>
            <p:cNvSpPr/>
            <p:nvPr/>
          </p:nvSpPr>
          <p:spPr>
            <a:xfrm>
              <a:off x="2286000" y="2666999"/>
              <a:ext cx="2260600" cy="0"/>
            </a:xfrm>
            <a:custGeom>
              <a:rect b="b" l="l" r="r" t="t"/>
              <a:pathLst>
                <a:path extrusionOk="0" h="120000" w="2260600">
                  <a:moveTo>
                    <a:pt x="0" y="0"/>
                  </a:moveTo>
                  <a:lnTo>
                    <a:pt x="22605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445000" y="26035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5"/>
          <p:cNvSpPr txBox="1"/>
          <p:nvPr/>
        </p:nvSpPr>
        <p:spPr>
          <a:xfrm>
            <a:off x="1875789" y="2671445"/>
            <a:ext cx="2095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4511040" y="2700020"/>
            <a:ext cx="2095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2567939" y="2090420"/>
            <a:ext cx="13131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justAte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2364739" y="3309620"/>
            <a:ext cx="20491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isDigesting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94" name="Google Shape;94;p5"/>
          <p:cNvGrpSpPr/>
          <p:nvPr/>
        </p:nvGrpSpPr>
        <p:grpSpPr>
          <a:xfrm>
            <a:off x="2286000" y="3136900"/>
            <a:ext cx="2286000" cy="127000"/>
            <a:chOff x="2286000" y="3136900"/>
            <a:chExt cx="2286000" cy="127000"/>
          </a:xfrm>
        </p:grpSpPr>
        <p:sp>
          <p:nvSpPr>
            <p:cNvPr id="95" name="Google Shape;95;p5"/>
            <p:cNvSpPr/>
            <p:nvPr/>
          </p:nvSpPr>
          <p:spPr>
            <a:xfrm>
              <a:off x="2286000" y="3200400"/>
              <a:ext cx="2260600" cy="0"/>
            </a:xfrm>
            <a:custGeom>
              <a:rect b="b" l="l" r="r" t="t"/>
              <a:pathLst>
                <a:path extrusionOk="0" h="120000" w="2260600">
                  <a:moveTo>
                    <a:pt x="0" y="0"/>
                  </a:moveTo>
                  <a:lnTo>
                    <a:pt x="22605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445000" y="31369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5"/>
          <p:cNvGrpSpPr/>
          <p:nvPr/>
        </p:nvGrpSpPr>
        <p:grpSpPr>
          <a:xfrm>
            <a:off x="2317750" y="5270500"/>
            <a:ext cx="1949450" cy="127000"/>
            <a:chOff x="2317750" y="5270500"/>
            <a:chExt cx="1949450" cy="127000"/>
          </a:xfrm>
        </p:grpSpPr>
        <p:sp>
          <p:nvSpPr>
            <p:cNvPr id="98" name="Google Shape;98;p5"/>
            <p:cNvSpPr/>
            <p:nvPr/>
          </p:nvSpPr>
          <p:spPr>
            <a:xfrm>
              <a:off x="2317750" y="5334000"/>
              <a:ext cx="1924050" cy="0"/>
            </a:xfrm>
            <a:custGeom>
              <a:rect b="b" l="l" r="r" t="t"/>
              <a:pathLst>
                <a:path extrusionOk="0" h="120000" w="1924050">
                  <a:moveTo>
                    <a:pt x="0" y="0"/>
                  </a:moveTo>
                  <a:lnTo>
                    <a:pt x="192404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4140200" y="52705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5"/>
          <p:cNvSpPr txBox="1"/>
          <p:nvPr/>
        </p:nvSpPr>
        <p:spPr>
          <a:xfrm>
            <a:off x="1907539" y="5338445"/>
            <a:ext cx="2095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4358640" y="5367020"/>
            <a:ext cx="2095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2320289" y="4757420"/>
            <a:ext cx="13131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justAte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3583940" y="5976620"/>
            <a:ext cx="20491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isDigesting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104" name="Google Shape;104;p5"/>
          <p:cNvGrpSpPr/>
          <p:nvPr/>
        </p:nvGrpSpPr>
        <p:grpSpPr>
          <a:xfrm>
            <a:off x="2317750" y="5727700"/>
            <a:ext cx="4768848" cy="127000"/>
            <a:chOff x="2317750" y="5727700"/>
            <a:chExt cx="4768848" cy="127000"/>
          </a:xfrm>
        </p:grpSpPr>
        <p:sp>
          <p:nvSpPr>
            <p:cNvPr id="105" name="Google Shape;105;p5"/>
            <p:cNvSpPr/>
            <p:nvPr/>
          </p:nvSpPr>
          <p:spPr>
            <a:xfrm>
              <a:off x="2317750" y="5791200"/>
              <a:ext cx="4743450" cy="0"/>
            </a:xfrm>
            <a:custGeom>
              <a:rect b="b" l="l" r="r" t="t"/>
              <a:pathLst>
                <a:path extrusionOk="0" h="120000" w="4743450">
                  <a:moveTo>
                    <a:pt x="0" y="0"/>
                  </a:moveTo>
                  <a:lnTo>
                    <a:pt x="4743448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9598" y="57277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5"/>
          <p:cNvSpPr txBox="1"/>
          <p:nvPr/>
        </p:nvSpPr>
        <p:spPr>
          <a:xfrm>
            <a:off x="7178038" y="5367020"/>
            <a:ext cx="2095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pSp>
        <p:nvGrpSpPr>
          <p:cNvPr id="108" name="Google Shape;108;p5"/>
          <p:cNvGrpSpPr/>
          <p:nvPr/>
        </p:nvGrpSpPr>
        <p:grpSpPr>
          <a:xfrm>
            <a:off x="4648200" y="5270500"/>
            <a:ext cx="2438400" cy="127000"/>
            <a:chOff x="4648200" y="5270500"/>
            <a:chExt cx="2438400" cy="127000"/>
          </a:xfrm>
        </p:grpSpPr>
        <p:sp>
          <p:nvSpPr>
            <p:cNvPr id="109" name="Google Shape;109;p5"/>
            <p:cNvSpPr/>
            <p:nvPr/>
          </p:nvSpPr>
          <p:spPr>
            <a:xfrm>
              <a:off x="4648200" y="5334000"/>
              <a:ext cx="2413000" cy="0"/>
            </a:xfrm>
            <a:custGeom>
              <a:rect b="b" l="l" r="r" t="t"/>
              <a:pathLst>
                <a:path extrusionOk="0" h="120000" w="2413000">
                  <a:moveTo>
                    <a:pt x="0" y="0"/>
                  </a:moveTo>
                  <a:lnTo>
                    <a:pt x="2412999" y="0"/>
                  </a:lnTo>
                </a:path>
              </a:pathLst>
            </a:custGeom>
            <a:noFill/>
            <a:ln cap="flat" cmpd="sng" w="253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959600" y="5270500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0"/>
                  </a:moveTo>
                  <a:lnTo>
                    <a:pt x="50800" y="63500"/>
                  </a:ln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5"/>
          <p:cNvSpPr txBox="1"/>
          <p:nvPr/>
        </p:nvSpPr>
        <p:spPr>
          <a:xfrm>
            <a:off x="4879340" y="4757420"/>
            <a:ext cx="20491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isDigesting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2831142" y="406401"/>
            <a:ext cx="44011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1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isDigesting(X,Y):- justAte(X,Y).  isDigesting(X,Y):- justAte(X,Z), isDigesting(Z,Y).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4399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justAte(mosquito,blood(john)).  justAte(frog,mosquito).  justAte(stork,frog).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isDigesting(stork,mosquito).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2831142" y="406401"/>
            <a:ext cx="44011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Eating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241935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isDigesting(X,Y):- justAte(X,Y).  isDigesting(X,Y):- justAte(X,Z), isDigesting(Z,Y).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443992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justAte(mosquito,blood(john)).  justAte(frog,mosquito).  justAte(stork,frog).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990599" y="4239343"/>
            <a:ext cx="79248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439547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isDigesting(stork,mosquito).  yes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3ff925df5_0_0"/>
          <p:cNvSpPr txBox="1"/>
          <p:nvPr>
            <p:ph type="title"/>
          </p:nvPr>
        </p:nvSpPr>
        <p:spPr>
          <a:xfrm>
            <a:off x="2629480" y="406401"/>
            <a:ext cx="38850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34" name="Google Shape;134;g143ff925df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75" y="2062750"/>
            <a:ext cx="6689875" cy="58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2308755" y="406401"/>
            <a:ext cx="54444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2: Decendant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532638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child(bridget,caroline).  child(caroline,donna).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3676015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descend(X,Y):- child(X,Y).  descend(X,Y):- child(X,Z), child(Z,Y).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2020-09-27T06:41:09Z</dcterms:created>
  <dc:creator>Johan Bos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