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7562850" cx="10083800"/>
  <p:notesSz cx="10083800" cy="7562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pT7M+GTgYslk0e2XTIdazJIM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008375" y="3592350"/>
            <a:ext cx="8067025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680950" y="567200"/>
            <a:ext cx="6722850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/>
          <p:nvPr/>
        </p:nvSpPr>
        <p:spPr>
          <a:xfrm>
            <a:off x="0" y="0"/>
            <a:ext cx="10080625" cy="7559675"/>
          </a:xfrm>
          <a:custGeom>
            <a:rect b="b" l="l" r="r" t="t"/>
            <a:pathLst>
              <a:path extrusionOk="0" h="7559675" w="1008062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8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" type="subTitle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" type="body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2" type="body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0"/>
            <a:ext cx="10080625" cy="7559675"/>
          </a:xfrm>
          <a:custGeom>
            <a:rect b="b" l="l" r="r" t="t"/>
            <a:pathLst>
              <a:path extrusionOk="0" h="7559675" w="1008062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7"/>
          <p:cNvSpPr/>
          <p:nvPr/>
        </p:nvSpPr>
        <p:spPr>
          <a:xfrm>
            <a:off x="0" y="0"/>
            <a:ext cx="10080625" cy="75596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7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7"/>
          <p:cNvSpPr txBox="1"/>
          <p:nvPr>
            <p:ph idx="1" type="body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1" type="ft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0" type="dt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 rot="5400000">
            <a:off x="-840854" y="4733734"/>
            <a:ext cx="4654550" cy="1144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171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……………………………</a:t>
            </a:r>
            <a:endParaRPr/>
          </a:p>
          <a:p>
            <a:pPr indent="0" lvl="0" marL="180340" marR="1511935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6600">
                <a:latin typeface="Arial"/>
                <a:ea typeface="Arial"/>
                <a:cs typeface="Arial"/>
                <a:sym typeface="Arial"/>
              </a:rPr>
              <a:t>Pausing and Joining  Threads</a:t>
            </a:r>
            <a:endParaRPr sz="6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605027" y="541350"/>
            <a:ext cx="7305802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699008" y="1793240"/>
            <a:ext cx="7766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we will try to see the output of just a single thread  running.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440052" y="3110357"/>
            <a:ext cx="7379970" cy="265049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9017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MyThreadDemo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 t1 = new MyThread(1);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MyThread t2 = new MyThread(2);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MyThread t3 = new MyThread(3);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t1.start();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t2.start();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t3.start();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9604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System.out.print("Main ends");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l">
              <a:lnSpc>
                <a:spcPct val="10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6945248" y="6294437"/>
            <a:ext cx="1980564" cy="8585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92075" marR="152400" rtl="0" algn="just">
              <a:lnSpc>
                <a:spcPct val="9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comment out  the other threads  for now...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605027" y="541350"/>
            <a:ext cx="4818888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699008" y="1793240"/>
            <a:ext cx="8682355" cy="311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run our MyThreadDemo, we can see that the output  really does match what we want.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487680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java MyThreadDemo  1111111111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9126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9126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9126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9126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60274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>
            <a:off x="605027" y="541350"/>
            <a:ext cx="7765160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699008" y="1793240"/>
            <a:ext cx="77997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let us try to see the output with other threads.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1440052" y="3110357"/>
            <a:ext cx="7379970" cy="2705735"/>
            <a:chOff x="1440052" y="3110357"/>
            <a:chExt cx="7379970" cy="2705735"/>
          </a:xfrm>
        </p:grpSpPr>
        <p:sp>
          <p:nvSpPr>
            <p:cNvPr id="131" name="Google Shape;131;p12"/>
            <p:cNvSpPr/>
            <p:nvPr/>
          </p:nvSpPr>
          <p:spPr>
            <a:xfrm>
              <a:off x="1440052" y="3110357"/>
              <a:ext cx="7379970" cy="2705735"/>
            </a:xfrm>
            <a:custGeom>
              <a:rect b="b" l="l" r="r" t="t"/>
              <a:pathLst>
                <a:path extrusionOk="0" h="2705735" w="7379970">
                  <a:moveTo>
                    <a:pt x="7379970" y="0"/>
                  </a:moveTo>
                  <a:lnTo>
                    <a:pt x="0" y="0"/>
                  </a:lnTo>
                  <a:lnTo>
                    <a:pt x="0" y="2705735"/>
                  </a:lnTo>
                  <a:lnTo>
                    <a:pt x="7379970" y="2705735"/>
                  </a:lnTo>
                  <a:lnTo>
                    <a:pt x="7379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440052" y="3110357"/>
              <a:ext cx="7379970" cy="2705735"/>
            </a:xfrm>
            <a:custGeom>
              <a:rect b="b" l="l" r="r" t="t"/>
              <a:pathLst>
                <a:path extrusionOk="0" h="2705735" w="7379970">
                  <a:moveTo>
                    <a:pt x="0" y="2705735"/>
                  </a:moveTo>
                  <a:lnTo>
                    <a:pt x="7379970" y="2705735"/>
                  </a:lnTo>
                  <a:lnTo>
                    <a:pt x="7379970" y="0"/>
                  </a:lnTo>
                  <a:lnTo>
                    <a:pt x="0" y="0"/>
                  </a:lnTo>
                  <a:lnTo>
                    <a:pt x="0" y="2705735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2"/>
          <p:cNvSpPr txBox="1"/>
          <p:nvPr/>
        </p:nvSpPr>
        <p:spPr>
          <a:xfrm>
            <a:off x="1440052" y="3110357"/>
            <a:ext cx="737997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MyThreadDemo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5034" lvl="0" marL="1919604" marR="878839" rtl="0" algn="l">
              <a:lnSpc>
                <a:spcPct val="945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 {  MyThread t1 = new MyThread(1);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MyThread t2 = new MyThread(2);  MyThread t3 = new MyThread(3);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t1.start();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t2.start();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t3.start();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System.out.print("Main ends");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6945248" y="6218237"/>
            <a:ext cx="1980564" cy="602615"/>
          </a:xfrm>
          <a:custGeom>
            <a:rect b="b" l="l" r="r" t="t"/>
            <a:pathLst>
              <a:path extrusionOk="0" h="602615" w="1980565">
                <a:moveTo>
                  <a:pt x="0" y="602284"/>
                </a:moveTo>
                <a:lnTo>
                  <a:pt x="1980056" y="602284"/>
                </a:lnTo>
                <a:lnTo>
                  <a:pt x="1980056" y="0"/>
                </a:lnTo>
                <a:lnTo>
                  <a:pt x="0" y="0"/>
                </a:lnTo>
                <a:lnTo>
                  <a:pt x="0" y="60228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7024878" y="6237833"/>
            <a:ext cx="16351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12700" marR="508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run all three  threads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605027" y="541350"/>
            <a:ext cx="4818888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699008" y="1793240"/>
            <a:ext cx="8143240" cy="421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output would look like the following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1765C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4272915" rtl="0" algn="l">
              <a:lnSpc>
                <a:spcPct val="11611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java MyThreadDemo  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111112222222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22233333332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1" marL="531495" marR="36385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not achieve our goal of printing 10 consecutive  numbers in a row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59" lvl="0" marL="964564" marR="508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threads are executing the print10's method at the same  time, thus having more than one number appearing on a single  line.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605027" y="541350"/>
            <a:ext cx="691705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99008" y="1793240"/>
            <a:ext cx="8728710" cy="2947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1562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achieve our goal there should not be any context switches  happening inside print10()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96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Only a single thread should be allowed to execute inside print10()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83058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can be seen, this is an example of the critical section  problem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508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solve this, we can use some of the techniques discussed in  our synchronization chapter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605027" y="541350"/>
            <a:ext cx="5316601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92327" y="1793240"/>
            <a:ext cx="2750820" cy="21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502919" lvl="0" marL="5156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39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 Wait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1765C"/>
              </a:buClr>
              <a:buSzPts val="39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and Notify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1765C"/>
              </a:buClr>
              <a:buSzPts val="39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1765C"/>
              </a:buClr>
              <a:buSzPts val="39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605027" y="541350"/>
            <a:ext cx="6636384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99008" y="1793240"/>
            <a:ext cx="4022725" cy="27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will discuss Java's  solution to the critical  section problem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94996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uses a monitor  construct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965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Only a single thread may run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1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inside the monitor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118861" y="2160016"/>
            <a:ext cx="3701161" cy="3208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219953" y="5579948"/>
            <a:ext cx="3600450" cy="6026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P2 is calling method2(), 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to wait for P1 to finish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605027" y="541350"/>
            <a:ext cx="6636384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99008" y="1793240"/>
            <a:ext cx="8438515" cy="1204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turn an object into a monitor, simply put the synchronized  keyword on your method definitions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96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Only a single thread can run any synchronized method in an object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899998" y="3780028"/>
            <a:ext cx="8280400" cy="2444750"/>
            <a:chOff x="899998" y="3780028"/>
            <a:chExt cx="8280400" cy="2444750"/>
          </a:xfrm>
        </p:grpSpPr>
        <p:sp>
          <p:nvSpPr>
            <p:cNvPr id="169" name="Google Shape;169;p17"/>
            <p:cNvSpPr/>
            <p:nvPr/>
          </p:nvSpPr>
          <p:spPr>
            <a:xfrm>
              <a:off x="899998" y="3780028"/>
              <a:ext cx="8280400" cy="2444750"/>
            </a:xfrm>
            <a:custGeom>
              <a:rect b="b" l="l" r="r" t="t"/>
              <a:pathLst>
                <a:path extrusionOk="0" h="2444750" w="8280400">
                  <a:moveTo>
                    <a:pt x="8280019" y="0"/>
                  </a:moveTo>
                  <a:lnTo>
                    <a:pt x="0" y="0"/>
                  </a:lnTo>
                  <a:lnTo>
                    <a:pt x="0" y="2444242"/>
                  </a:lnTo>
                  <a:lnTo>
                    <a:pt x="8280019" y="2444242"/>
                  </a:lnTo>
                  <a:lnTo>
                    <a:pt x="8280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899998" y="3780028"/>
              <a:ext cx="8280400" cy="2444750"/>
            </a:xfrm>
            <a:custGeom>
              <a:rect b="b" l="l" r="r" t="t"/>
              <a:pathLst>
                <a:path extrusionOk="0" h="2444750" w="8280400">
                  <a:moveTo>
                    <a:pt x="0" y="2444242"/>
                  </a:moveTo>
                  <a:lnTo>
                    <a:pt x="8280019" y="2444242"/>
                  </a:lnTo>
                  <a:lnTo>
                    <a:pt x="8280019" y="0"/>
                  </a:lnTo>
                  <a:lnTo>
                    <a:pt x="0" y="0"/>
                  </a:lnTo>
                  <a:lnTo>
                    <a:pt x="0" y="2444242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7"/>
          <p:cNvSpPr txBox="1"/>
          <p:nvPr/>
        </p:nvSpPr>
        <p:spPr>
          <a:xfrm>
            <a:off x="899998" y="3780028"/>
            <a:ext cx="8280400" cy="244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MyPrinter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5034" lvl="0" marL="1919604" marR="1093470" rtl="0" algn="l">
              <a:lnSpc>
                <a:spcPct val="113277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print10(int value) {  for (int i = 0; i &lt; 10; i++)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System.out.print(value);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System.out.println(""); // newline after 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605027" y="541350"/>
            <a:ext cx="5007737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99008" y="1793240"/>
            <a:ext cx="8040370" cy="422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1949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even if we did turn our print10() method into a  synchronized method, it will still not 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31765C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java MyThreadDemo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111112222222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22233333332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51305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1" marL="5314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out how to make it work, we need to first find out  how the synchronized keyword works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605027" y="541350"/>
            <a:ext cx="406209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699008" y="1793240"/>
            <a:ext cx="58178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object in Java has an intrinsic lock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240023" y="2520061"/>
            <a:ext cx="3303016" cy="39199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605027" y="541350"/>
            <a:ext cx="4761103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699008" y="1652778"/>
            <a:ext cx="8527415" cy="1769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025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can be paused by the sleep() method.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508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to have MyThread pause for half a second  before it prints the next number, we add the following lines of  code to our for loop.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815746" y="5768086"/>
            <a:ext cx="8020684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Thread.sleep() is a static method of class thread and can  be invoked from any thread, including the main thread.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2"/>
          <p:cNvGrpSpPr/>
          <p:nvPr/>
        </p:nvGrpSpPr>
        <p:grpSpPr>
          <a:xfrm>
            <a:off x="1382649" y="3779901"/>
            <a:ext cx="7620000" cy="1659889"/>
            <a:chOff x="1382649" y="3779901"/>
            <a:chExt cx="7620000" cy="1659889"/>
          </a:xfrm>
        </p:grpSpPr>
        <p:sp>
          <p:nvSpPr>
            <p:cNvPr id="56" name="Google Shape;56;p2"/>
            <p:cNvSpPr/>
            <p:nvPr/>
          </p:nvSpPr>
          <p:spPr>
            <a:xfrm>
              <a:off x="1382649" y="3779901"/>
              <a:ext cx="7620000" cy="1659889"/>
            </a:xfrm>
            <a:custGeom>
              <a:rect b="b" l="l" r="r" t="t"/>
              <a:pathLst>
                <a:path extrusionOk="0" h="1659889" w="7620000">
                  <a:moveTo>
                    <a:pt x="7620000" y="0"/>
                  </a:moveTo>
                  <a:lnTo>
                    <a:pt x="0" y="0"/>
                  </a:lnTo>
                  <a:lnTo>
                    <a:pt x="0" y="1659763"/>
                  </a:lnTo>
                  <a:lnTo>
                    <a:pt x="7620000" y="1659763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82649" y="3779901"/>
              <a:ext cx="7620000" cy="1659889"/>
            </a:xfrm>
            <a:custGeom>
              <a:rect b="b" l="l" r="r" t="t"/>
              <a:pathLst>
                <a:path extrusionOk="0" h="1659889" w="7620000">
                  <a:moveTo>
                    <a:pt x="0" y="1659763"/>
                  </a:moveTo>
                  <a:lnTo>
                    <a:pt x="7620000" y="1659763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1659763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382649" y="3779901"/>
            <a:ext cx="7620000" cy="16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915035" lvl="0" marL="1005205" marR="2719705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ctr=0;	ctr &lt; 500; ctr++) {  System.out.print(i);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520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Thread.sleep(500); // 500 miliseconds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52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 (InterruptedException e) {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605027" y="541350"/>
            <a:ext cx="406209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99008" y="1793240"/>
            <a:ext cx="865949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thread tries to run a synchronized method, it first tries  to get a lock on the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371979" y="3060014"/>
            <a:ext cx="5007991" cy="3419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605027" y="541350"/>
            <a:ext cx="406209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99008" y="1793240"/>
            <a:ext cx="8357234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thread is successful, then it owns the lock and executes  the synchronized code.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3240023" y="2773375"/>
            <a:ext cx="3123056" cy="3706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605027" y="541350"/>
            <a:ext cx="406209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99008" y="1793240"/>
            <a:ext cx="86137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threads cannot run the synchronized code because the  lock is unavailable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219953" y="3096768"/>
            <a:ext cx="3780028" cy="26992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540004" y="3060065"/>
            <a:ext cx="3780028" cy="26992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4499990" y="4320032"/>
            <a:ext cx="540385" cy="360045"/>
            <a:chOff x="4499990" y="4320032"/>
            <a:chExt cx="540385" cy="360045"/>
          </a:xfrm>
        </p:grpSpPr>
        <p:sp>
          <p:nvSpPr>
            <p:cNvPr id="208" name="Google Shape;208;p22"/>
            <p:cNvSpPr/>
            <p:nvPr/>
          </p:nvSpPr>
          <p:spPr>
            <a:xfrm>
              <a:off x="4499990" y="4320032"/>
              <a:ext cx="540385" cy="360045"/>
            </a:xfrm>
            <a:custGeom>
              <a:rect b="b" l="l" r="r" t="t"/>
              <a:pathLst>
                <a:path extrusionOk="0" h="360045" w="540385">
                  <a:moveTo>
                    <a:pt x="405003" y="0"/>
                  </a:moveTo>
                  <a:lnTo>
                    <a:pt x="405003" y="89915"/>
                  </a:lnTo>
                  <a:lnTo>
                    <a:pt x="0" y="89915"/>
                  </a:lnTo>
                  <a:lnTo>
                    <a:pt x="0" y="270001"/>
                  </a:lnTo>
                  <a:lnTo>
                    <a:pt x="405003" y="270001"/>
                  </a:lnTo>
                  <a:lnTo>
                    <a:pt x="405003" y="359917"/>
                  </a:lnTo>
                  <a:lnTo>
                    <a:pt x="540004" y="179958"/>
                  </a:lnTo>
                  <a:lnTo>
                    <a:pt x="405003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499990" y="4320032"/>
              <a:ext cx="540385" cy="360045"/>
            </a:xfrm>
            <a:custGeom>
              <a:rect b="b" l="l" r="r" t="t"/>
              <a:pathLst>
                <a:path extrusionOk="0" h="360045" w="540385">
                  <a:moveTo>
                    <a:pt x="0" y="89915"/>
                  </a:moveTo>
                  <a:lnTo>
                    <a:pt x="405003" y="89915"/>
                  </a:lnTo>
                  <a:lnTo>
                    <a:pt x="405003" y="0"/>
                  </a:lnTo>
                  <a:lnTo>
                    <a:pt x="540004" y="179958"/>
                  </a:lnTo>
                  <a:lnTo>
                    <a:pt x="405003" y="359917"/>
                  </a:lnTo>
                  <a:lnTo>
                    <a:pt x="405003" y="270001"/>
                  </a:lnTo>
                  <a:lnTo>
                    <a:pt x="0" y="270001"/>
                  </a:lnTo>
                  <a:lnTo>
                    <a:pt x="0" y="89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3"/>
          <p:cNvGrpSpPr/>
          <p:nvPr/>
        </p:nvGrpSpPr>
        <p:grpSpPr>
          <a:xfrm>
            <a:off x="605027" y="541350"/>
            <a:ext cx="4260849" cy="771448"/>
            <a:chOff x="605027" y="541350"/>
            <a:chExt cx="4260849" cy="771448"/>
          </a:xfrm>
        </p:grpSpPr>
        <p:sp>
          <p:nvSpPr>
            <p:cNvPr id="215" name="Google Shape;215;p23"/>
            <p:cNvSpPr/>
            <p:nvPr/>
          </p:nvSpPr>
          <p:spPr>
            <a:xfrm>
              <a:off x="605027" y="541350"/>
              <a:ext cx="2622550" cy="7714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989198" y="541350"/>
              <a:ext cx="1876678" cy="7714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3"/>
          <p:cNvSpPr txBox="1"/>
          <p:nvPr/>
        </p:nvSpPr>
        <p:spPr>
          <a:xfrm>
            <a:off x="699008" y="1793240"/>
            <a:ext cx="785114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can only enter once the thread owning the lock  leaves the synchronized method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879979" y="3240024"/>
            <a:ext cx="3781044" cy="27000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605027" y="541350"/>
            <a:ext cx="4211574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99008" y="1793240"/>
            <a:ext cx="84150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 threads would then compete on who gets to go next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579998" y="2704338"/>
            <a:ext cx="4279264" cy="30556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4"/>
          <p:cNvGrpSpPr/>
          <p:nvPr/>
        </p:nvGrpSpPr>
        <p:grpSpPr>
          <a:xfrm>
            <a:off x="760679" y="2704338"/>
            <a:ext cx="4639741" cy="3055620"/>
            <a:chOff x="760679" y="2704338"/>
            <a:chExt cx="4639741" cy="3055620"/>
          </a:xfrm>
        </p:grpSpPr>
        <p:sp>
          <p:nvSpPr>
            <p:cNvPr id="227" name="Google Shape;227;p24"/>
            <p:cNvSpPr/>
            <p:nvPr/>
          </p:nvSpPr>
          <p:spPr>
            <a:xfrm>
              <a:off x="760679" y="2704338"/>
              <a:ext cx="4279265" cy="30556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860035" y="3959987"/>
              <a:ext cx="540385" cy="360045"/>
            </a:xfrm>
            <a:custGeom>
              <a:rect b="b" l="l" r="r" t="t"/>
              <a:pathLst>
                <a:path extrusionOk="0" h="360045" w="540385">
                  <a:moveTo>
                    <a:pt x="405002" y="0"/>
                  </a:moveTo>
                  <a:lnTo>
                    <a:pt x="405002" y="90042"/>
                  </a:lnTo>
                  <a:lnTo>
                    <a:pt x="0" y="90042"/>
                  </a:lnTo>
                  <a:lnTo>
                    <a:pt x="0" y="270001"/>
                  </a:lnTo>
                  <a:lnTo>
                    <a:pt x="405002" y="270001"/>
                  </a:lnTo>
                  <a:lnTo>
                    <a:pt x="405002" y="360044"/>
                  </a:lnTo>
                  <a:lnTo>
                    <a:pt x="540003" y="179958"/>
                  </a:lnTo>
                  <a:lnTo>
                    <a:pt x="40500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4860035" y="3959987"/>
              <a:ext cx="540385" cy="360045"/>
            </a:xfrm>
            <a:custGeom>
              <a:rect b="b" l="l" r="r" t="t"/>
              <a:pathLst>
                <a:path extrusionOk="0" h="360045" w="540385">
                  <a:moveTo>
                    <a:pt x="0" y="90042"/>
                  </a:moveTo>
                  <a:lnTo>
                    <a:pt x="405002" y="90042"/>
                  </a:lnTo>
                  <a:lnTo>
                    <a:pt x="405002" y="0"/>
                  </a:lnTo>
                  <a:lnTo>
                    <a:pt x="540003" y="179958"/>
                  </a:lnTo>
                  <a:lnTo>
                    <a:pt x="405002" y="360044"/>
                  </a:lnTo>
                  <a:lnTo>
                    <a:pt x="405002" y="270001"/>
                  </a:lnTo>
                  <a:lnTo>
                    <a:pt x="0" y="270001"/>
                  </a:lnTo>
                  <a:lnTo>
                    <a:pt x="0" y="9004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605027" y="541350"/>
            <a:ext cx="6789928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99008" y="1652778"/>
            <a:ext cx="8782050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025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why doesn't our example work?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each thread has its own copy of the MyPrinter object!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5"/>
          <p:cNvGrpSpPr/>
          <p:nvPr/>
        </p:nvGrpSpPr>
        <p:grpSpPr>
          <a:xfrm>
            <a:off x="620712" y="3093999"/>
            <a:ext cx="8919845" cy="3900170"/>
            <a:chOff x="620712" y="3093999"/>
            <a:chExt cx="8919845" cy="3900170"/>
          </a:xfrm>
        </p:grpSpPr>
        <p:sp>
          <p:nvSpPr>
            <p:cNvPr id="237" name="Google Shape;237;p25"/>
            <p:cNvSpPr/>
            <p:nvPr/>
          </p:nvSpPr>
          <p:spPr>
            <a:xfrm>
              <a:off x="620712" y="3093999"/>
              <a:ext cx="8919845" cy="3900170"/>
            </a:xfrm>
            <a:custGeom>
              <a:rect b="b" l="l" r="r" t="t"/>
              <a:pathLst>
                <a:path extrusionOk="0" h="3900170" w="8919845">
                  <a:moveTo>
                    <a:pt x="8919337" y="0"/>
                  </a:moveTo>
                  <a:lnTo>
                    <a:pt x="0" y="0"/>
                  </a:lnTo>
                  <a:lnTo>
                    <a:pt x="0" y="3899789"/>
                  </a:lnTo>
                  <a:lnTo>
                    <a:pt x="8919337" y="3899789"/>
                  </a:lnTo>
                  <a:lnTo>
                    <a:pt x="8919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20712" y="3093999"/>
              <a:ext cx="8919845" cy="3900170"/>
            </a:xfrm>
            <a:custGeom>
              <a:rect b="b" l="l" r="r" t="t"/>
              <a:pathLst>
                <a:path extrusionOk="0" h="3900170" w="8919845">
                  <a:moveTo>
                    <a:pt x="0" y="3899789"/>
                  </a:moveTo>
                  <a:lnTo>
                    <a:pt x="8919337" y="3899789"/>
                  </a:lnTo>
                  <a:lnTo>
                    <a:pt x="8919337" y="0"/>
                  </a:lnTo>
                  <a:lnTo>
                    <a:pt x="0" y="0"/>
                  </a:lnTo>
                  <a:lnTo>
                    <a:pt x="0" y="3899789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5"/>
          <p:cNvSpPr txBox="1"/>
          <p:nvPr/>
        </p:nvSpPr>
        <p:spPr>
          <a:xfrm>
            <a:off x="5695822" y="4384040"/>
            <a:ext cx="33077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each MyThread creates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10793" y="3088005"/>
            <a:ext cx="4587240" cy="2373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MyThread extends Thread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331595" rtl="0" algn="l">
              <a:lnSpc>
                <a:spcPct val="113277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MyPrinter p;  MyThread(int i)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943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this.i =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943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new MyPrinter();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its own MyPrinter!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10793" y="5420614"/>
            <a:ext cx="6645275" cy="1337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294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ctr=0; ctr &lt; 500; ctr++)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83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p.print10(i);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943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605027" y="541350"/>
            <a:ext cx="4471670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440052" y="1484953"/>
            <a:ext cx="8100059" cy="60740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/>
          <p:nvPr/>
        </p:nvSpPr>
        <p:spPr>
          <a:xfrm>
            <a:off x="605027" y="541350"/>
            <a:ext cx="316420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99008" y="1620336"/>
            <a:ext cx="8279765" cy="1881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4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our definition of synchronized methods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96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Only a single thread can run any synchronized method in an object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thread has its own MyPrinter object, then no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locking occurs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605027" y="541350"/>
            <a:ext cx="2651252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99008" y="1793240"/>
            <a:ext cx="76771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to make it work, all threads must point to the same  MyPrinter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>
            <a:off x="605027" y="541350"/>
            <a:ext cx="2651252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699008" y="1793240"/>
            <a:ext cx="86480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how all MyThreads now have the same MyPrinter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540004" y="2699893"/>
            <a:ext cx="4139946" cy="35182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540004" y="2699893"/>
            <a:ext cx="4140200" cy="351853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017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MyThread extends Thread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MyPrinter p;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MyThread(int i, MyPrinter p)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8970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this.i = i; this.p = 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synchronized void run()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8970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ctr=0; ctr &lt; 500;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ctr++)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34005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p.print10(i);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18970" marR="0" rtl="0" algn="l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4569" marR="0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l">
              <a:lnSpc>
                <a:spcPct val="11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860035" y="2699893"/>
            <a:ext cx="4679950" cy="35182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4860035" y="2699893"/>
            <a:ext cx="4679950" cy="351853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2390140" rtl="0" algn="ctr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MyThreadDemo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4370" marR="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6144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MyPrinter p = new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352165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MyPrinter();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84885" marR="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 t1 = new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3784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MyThread(1,p);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84885" marR="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 t2 = new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3784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MyThread(2,p);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84885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 t3 = new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3784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MyThread(3,p);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" rtl="0" algn="ctr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t1.start();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t2.start();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" rtl="0" algn="ctr">
              <a:lnSpc>
                <a:spcPct val="114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t3.start();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354830" rtl="0" algn="ctr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605027" y="541350"/>
            <a:ext cx="4761103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699008" y="3773551"/>
            <a:ext cx="8665845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326390" lvl="0" marL="338455" marR="15049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InterruptedException is an unchecked exeception that is  thrown by code that stops a thread from running.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60" lvl="0" marL="771525" marR="5080" rtl="0" algn="l">
              <a:lnSpc>
                <a:spcPct val="108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Unchecked exception causing lines must be enclosed in a try-catch, in  this case, Thread.sleep().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311150" rtl="0" algn="l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InterruptedException is thrown when a thread is waiting,  sleeping, or otherwise paused for a long time and another  thread interrupts it using the interrupt() method in class  Thread.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154112" y="1798701"/>
            <a:ext cx="7620000" cy="165988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-915035" lvl="0" marL="1004569" marR="2719705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ctr=0;	ctr &lt; 500; ctr++) {  System.out.print(i);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	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Thread.sleep(500); // 500 miliseconds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 (InterruptedException e) {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605027" y="541350"/>
            <a:ext cx="2651252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37997" y="1838198"/>
            <a:ext cx="8622030" cy="42818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605027" y="541350"/>
            <a:ext cx="4842383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699008" y="1620336"/>
            <a:ext cx="8639175" cy="37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400">
            <a:spAutoFit/>
          </a:bodyPr>
          <a:lstStyle/>
          <a:p>
            <a:pPr indent="-32639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way to visualize it is that all Java objects can be doors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A thread tries to see if the door is open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Once the thread goes through the door, it locks it behind it,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No other threads can enter the door because our first thread has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1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locked it from the inside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Other threads can enter if the thread inside unlocks the door and goes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15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Lining up will only occur if everyone only has a single door to the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15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critical region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605027" y="541350"/>
            <a:ext cx="6681216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99008" y="1793240"/>
            <a:ext cx="8461375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MyThreadDemo now correctly shows synchronized  methods at 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805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&gt;java MyThreadDemo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2222222222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3333333333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096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/>
          <p:nvPr/>
        </p:nvSpPr>
        <p:spPr>
          <a:xfrm>
            <a:off x="605027" y="541350"/>
            <a:ext cx="3416300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699008" y="1793240"/>
            <a:ext cx="8769350" cy="2684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311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a single thread can run any synchronized method in an 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60" lvl="0" marL="771525" marR="5080" rtl="0" algn="just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If an object has a synchronized method and a regular method, only one  thread can run the synchronized method while multiple threads can run  the regular method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348615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that you want to have synchronized must share the  same monitor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605027" y="541350"/>
            <a:ext cx="5995289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699008" y="1793240"/>
            <a:ext cx="8197850" cy="126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431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Aside from synchronized methods, Java also allows for  synchronized blocks.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specify what object the intrinsic lock comes from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/>
          <p:nvPr/>
        </p:nvSpPr>
        <p:spPr>
          <a:xfrm>
            <a:off x="605027" y="541350"/>
            <a:ext cx="5995289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699008" y="1793240"/>
            <a:ext cx="776605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print10() implementation, done using synchronized  statements, would look like this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620712" y="3093974"/>
            <a:ext cx="8789035" cy="296735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MyPrinter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print10(int value)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897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synchronized(this)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84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System.out.print(value);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System.out.println(""); // newline after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53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numbers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897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4887848" y="6142037"/>
            <a:ext cx="3600450" cy="8585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91440" marR="109854" rtl="0" algn="l">
              <a:lnSpc>
                <a:spcPct val="9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a MyPrinter object for the  lock, replicating what the  synchronized method does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/>
          <p:nvPr/>
        </p:nvSpPr>
        <p:spPr>
          <a:xfrm>
            <a:off x="605027" y="541350"/>
            <a:ext cx="5995289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699008" y="1793240"/>
            <a:ext cx="8712835" cy="199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 blocks allow for flexibility, in the case if we want  our intrinsic lock to come from an object other than the current  object.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53975" rtl="0" algn="just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we could define MyThread's run method to  perform the lock on the MyPrinter object before calling print10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6"/>
          <p:cNvGrpSpPr/>
          <p:nvPr/>
        </p:nvGrpSpPr>
        <p:grpSpPr>
          <a:xfrm>
            <a:off x="620712" y="4139971"/>
            <a:ext cx="6324600" cy="2444750"/>
            <a:chOff x="620712" y="4139971"/>
            <a:chExt cx="6324600" cy="2444750"/>
          </a:xfrm>
        </p:grpSpPr>
        <p:sp>
          <p:nvSpPr>
            <p:cNvPr id="315" name="Google Shape;315;p36"/>
            <p:cNvSpPr/>
            <p:nvPr/>
          </p:nvSpPr>
          <p:spPr>
            <a:xfrm>
              <a:off x="620712" y="4139971"/>
              <a:ext cx="6324600" cy="2444750"/>
            </a:xfrm>
            <a:custGeom>
              <a:rect b="b" l="l" r="r" t="t"/>
              <a:pathLst>
                <a:path extrusionOk="0" h="2444750" w="6324600">
                  <a:moveTo>
                    <a:pt x="6324600" y="0"/>
                  </a:moveTo>
                  <a:lnTo>
                    <a:pt x="0" y="0"/>
                  </a:lnTo>
                  <a:lnTo>
                    <a:pt x="0" y="2444242"/>
                  </a:lnTo>
                  <a:lnTo>
                    <a:pt x="6324600" y="2444242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620712" y="4139971"/>
              <a:ext cx="6324600" cy="2444750"/>
            </a:xfrm>
            <a:custGeom>
              <a:rect b="b" l="l" r="r" t="t"/>
              <a:pathLst>
                <a:path extrusionOk="0" h="2444750" w="6324600">
                  <a:moveTo>
                    <a:pt x="0" y="2444242"/>
                  </a:moveTo>
                  <a:lnTo>
                    <a:pt x="6324600" y="244424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2444242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6"/>
          <p:cNvSpPr txBox="1"/>
          <p:nvPr/>
        </p:nvSpPr>
        <p:spPr>
          <a:xfrm>
            <a:off x="620712" y="4139971"/>
            <a:ext cx="6324600" cy="244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MyThread extends Thread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MyPrinter 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897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100; i++)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synchronized(p)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84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p.print10(value);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}}}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7021448" y="4465574"/>
            <a:ext cx="2700020" cy="1370330"/>
          </a:xfrm>
          <a:custGeom>
            <a:rect b="b" l="l" r="r" t="t"/>
            <a:pathLst>
              <a:path extrusionOk="0" h="1370329" w="2700020">
                <a:moveTo>
                  <a:pt x="0" y="1370202"/>
                </a:moveTo>
                <a:lnTo>
                  <a:pt x="2700020" y="1370202"/>
                </a:lnTo>
                <a:lnTo>
                  <a:pt x="2700020" y="0"/>
                </a:lnTo>
                <a:lnTo>
                  <a:pt x="0" y="0"/>
                </a:lnTo>
                <a:lnTo>
                  <a:pt x="0" y="137020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7101078" y="4484623"/>
            <a:ext cx="2398395" cy="1351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5080" rtl="0" algn="l">
              <a:lnSpc>
                <a:spcPct val="9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any lines  before and after our  synchronized block can  be executed  concurrently by threads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0" y="0"/>
            <a:ext cx="10080625" cy="7559675"/>
          </a:xfrm>
          <a:custGeom>
            <a:rect b="b" l="l" r="r" t="t"/>
            <a:pathLst>
              <a:path extrusionOk="0" h="7559675" w="1008062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0" y="0"/>
            <a:ext cx="10080625" cy="7559674"/>
            <a:chOff x="0" y="0"/>
            <a:chExt cx="10080625" cy="7559674"/>
          </a:xfrm>
        </p:grpSpPr>
        <p:sp>
          <p:nvSpPr>
            <p:cNvPr id="72" name="Google Shape;72;p4"/>
            <p:cNvSpPr/>
            <p:nvPr/>
          </p:nvSpPr>
          <p:spPr>
            <a:xfrm>
              <a:off x="0" y="0"/>
              <a:ext cx="10080625" cy="75596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05027" y="541350"/>
              <a:ext cx="1708404" cy="7714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4"/>
          <p:cNvSpPr txBox="1"/>
          <p:nvPr/>
        </p:nvSpPr>
        <p:spPr>
          <a:xfrm>
            <a:off x="699008" y="1793240"/>
            <a:ext cx="9218295" cy="486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616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make a thread stop until another thread finishes  running by invoking a thread's join() method.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to make our main thread to stop running until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t1 is finished, we could simply say...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1169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1500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1500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t1.start();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15005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29404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t1.join();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15005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catch (InterruptedException e) {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1500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t2.start();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89" lvl="1" marL="1308100" marR="5080" rtl="0" algn="l">
              <a:lnSpc>
                <a:spcPct val="107916"/>
              </a:lnSpc>
              <a:spcBef>
                <a:spcPts val="113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cause all the 1's to be printed out before thread  2 and thread 3 start.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 rot="5400000">
            <a:off x="-840854" y="4733734"/>
            <a:ext cx="4654550" cy="1144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171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……………………………</a:t>
            </a:r>
            <a:endParaRPr/>
          </a:p>
          <a:p>
            <a:pPr indent="0" lvl="0" marL="180340" marR="3154045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6600">
                <a:latin typeface="Arial"/>
                <a:ea typeface="Arial"/>
                <a:cs typeface="Arial"/>
                <a:sym typeface="Arial"/>
              </a:rPr>
              <a:t>Critical Section  Problem</a:t>
            </a:r>
            <a:endParaRPr sz="6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605027" y="541350"/>
            <a:ext cx="8074659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699008" y="1793240"/>
            <a:ext cx="874903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we will find out how to implement a solution to the  critical section problem using Java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only a single process can enter its critical section,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other processes would have to wait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196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No context switching occurs inside a critical section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605027" y="541350"/>
            <a:ext cx="8074659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699008" y="1793240"/>
            <a:ext cx="8745220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printing a continuous stream of numbers, MyThread  calls a print10() method in a class MyPrinter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60" lvl="1" marL="771525" marR="864869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print10() prints 10 continuous numbers on a single line before a  newline.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38455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goal is to have these 10 continuous numbers printed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8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any context switches occuring.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4" lvl="1" marL="771525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6FC0"/>
              </a:buClr>
              <a:buSzPts val="1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Our output should be: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7354" marR="0" rtl="0" algn="l">
              <a:lnSpc>
                <a:spcPct val="118055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2222222222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3333333333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1260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7354" marR="0" rtl="0" algn="l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605027" y="541350"/>
            <a:ext cx="3082925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699008" y="1793240"/>
            <a:ext cx="773366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define a class MyPrinter that will have our print10()  method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392112" y="3246374"/>
            <a:ext cx="9067800" cy="218313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MyPrinter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print10(int value)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5034" lvl="0" marL="2834005" marR="2933065" rtl="0" algn="l">
              <a:lnSpc>
                <a:spcPct val="11327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 {  System.out.print(value);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897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897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System.out.println(""); // newline after 10 numbers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535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605027" y="541350"/>
            <a:ext cx="5628767" cy="771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699008" y="1793240"/>
            <a:ext cx="7931784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6390" lvl="0" marL="3384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765C"/>
              </a:buClr>
              <a:buSzPts val="105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printing numbers directly, we use the print10()  method in MyThread, as shown by the following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1007999" y="3132417"/>
            <a:ext cx="7920355" cy="3490595"/>
            <a:chOff x="1007999" y="3132417"/>
            <a:chExt cx="7920355" cy="3490595"/>
          </a:xfrm>
        </p:grpSpPr>
        <p:sp>
          <p:nvSpPr>
            <p:cNvPr id="107" name="Google Shape;107;p9"/>
            <p:cNvSpPr/>
            <p:nvPr/>
          </p:nvSpPr>
          <p:spPr>
            <a:xfrm>
              <a:off x="1007999" y="3132417"/>
              <a:ext cx="7920355" cy="3490595"/>
            </a:xfrm>
            <a:custGeom>
              <a:rect b="b" l="l" r="r" t="t"/>
              <a:pathLst>
                <a:path extrusionOk="0" h="3490595" w="7920355">
                  <a:moveTo>
                    <a:pt x="7919974" y="0"/>
                  </a:moveTo>
                  <a:lnTo>
                    <a:pt x="0" y="0"/>
                  </a:lnTo>
                  <a:lnTo>
                    <a:pt x="0" y="3490087"/>
                  </a:lnTo>
                  <a:lnTo>
                    <a:pt x="7919974" y="3490087"/>
                  </a:lnTo>
                  <a:lnTo>
                    <a:pt x="7919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07999" y="3132417"/>
              <a:ext cx="7920355" cy="3490595"/>
            </a:xfrm>
            <a:custGeom>
              <a:rect b="b" l="l" r="r" t="t"/>
              <a:pathLst>
                <a:path extrusionOk="0" h="3490595" w="7920355">
                  <a:moveTo>
                    <a:pt x="0" y="3490087"/>
                  </a:moveTo>
                  <a:lnTo>
                    <a:pt x="7919974" y="3490087"/>
                  </a:lnTo>
                  <a:lnTo>
                    <a:pt x="7919974" y="0"/>
                  </a:lnTo>
                  <a:lnTo>
                    <a:pt x="0" y="0"/>
                  </a:lnTo>
                  <a:lnTo>
                    <a:pt x="0" y="3490087"/>
                  </a:lnTo>
                  <a:close/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9"/>
          <p:cNvSpPr txBox="1"/>
          <p:nvPr/>
        </p:nvSpPr>
        <p:spPr>
          <a:xfrm>
            <a:off x="1007999" y="3132417"/>
            <a:ext cx="7920355" cy="349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915035" lvl="0" marL="1004569" marR="356489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MyThread extends Thread {  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MyPrinter 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MyThread(int i)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this.i =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new MyPrinter();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ctr=0; ctr &lt; 500; ctr++)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4005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p.print10(i);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19604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4569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2020-09-27T05:59:23Z</dcterms:created>
  <dc:creator>Mario Carreon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2020-09-27T00:00:00Z</vt:filetime>
  </property>
</Properties>
</file>