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54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</p:sldIdLst>
  <p:sldSz cx="10083800" cy="7562850"/>
  <p:notesSz cx="100838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4483"/>
            <a:ext cx="857123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80625" cy="7559675"/>
          </a:xfrm>
          <a:custGeom>
            <a:avLst/>
            <a:gdLst/>
            <a:ahLst/>
            <a:cxnLst/>
            <a:rect l="l" t="t" r="r" b="b"/>
            <a:pathLst>
              <a:path w="10080625" h="7559675">
                <a:moveTo>
                  <a:pt x="10080625" y="0"/>
                </a:moveTo>
                <a:lnTo>
                  <a:pt x="0" y="0"/>
                </a:lnTo>
                <a:lnTo>
                  <a:pt x="0" y="7559675"/>
                </a:lnTo>
                <a:lnTo>
                  <a:pt x="10080625" y="7559675"/>
                </a:lnTo>
                <a:lnTo>
                  <a:pt x="100806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80625" cy="7559675"/>
          </a:xfrm>
          <a:custGeom>
            <a:avLst/>
            <a:gdLst/>
            <a:ahLst/>
            <a:cxnLst/>
            <a:rect l="l" t="t" r="r" b="b"/>
            <a:pathLst>
              <a:path w="10080625" h="7559675">
                <a:moveTo>
                  <a:pt x="10080625" y="0"/>
                </a:moveTo>
                <a:lnTo>
                  <a:pt x="0" y="0"/>
                </a:lnTo>
                <a:lnTo>
                  <a:pt x="0" y="7559675"/>
                </a:lnTo>
                <a:lnTo>
                  <a:pt x="10080625" y="7559675"/>
                </a:lnTo>
                <a:lnTo>
                  <a:pt x="10080625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0080625" cy="75596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2686" y="2065477"/>
            <a:ext cx="8511540" cy="3316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4190" y="1739455"/>
            <a:ext cx="907542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027" y="541350"/>
            <a:ext cx="5276215" cy="771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9008" y="1793240"/>
            <a:ext cx="8505190" cy="2361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marR="5080" indent="-326390">
              <a:lnSpc>
                <a:spcPct val="100000"/>
              </a:lnSpc>
              <a:spcBef>
                <a:spcPts val="100"/>
              </a:spcBef>
              <a:buClr>
                <a:srgbClr val="31765C"/>
              </a:buClr>
              <a:buSzPct val="43750"/>
              <a:buChar char="●"/>
              <a:tabLst>
                <a:tab pos="338455" algn="l"/>
                <a:tab pos="339090" algn="l"/>
              </a:tabLst>
            </a:pPr>
            <a:r>
              <a:rPr sz="2400" spc="15" dirty="0">
                <a:latin typeface="Arial"/>
                <a:cs typeface="Arial"/>
              </a:rPr>
              <a:t>When </a:t>
            </a:r>
            <a:r>
              <a:rPr sz="2400" dirty="0">
                <a:latin typeface="Arial"/>
                <a:cs typeface="Arial"/>
              </a:rPr>
              <a:t>the notify() method of an object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called, then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3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single  waiting </a:t>
            </a:r>
            <a:r>
              <a:rPr sz="2400" dirty="0">
                <a:latin typeface="Arial"/>
                <a:cs typeface="Arial"/>
              </a:rPr>
              <a:t>thread on that object is </a:t>
            </a:r>
            <a:r>
              <a:rPr sz="2400" spc="-5" dirty="0">
                <a:latin typeface="Arial"/>
                <a:cs typeface="Arial"/>
              </a:rPr>
              <a:t>signaled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get </a:t>
            </a:r>
            <a:r>
              <a:rPr sz="2400" spc="-5" dirty="0">
                <a:latin typeface="Arial"/>
                <a:cs typeface="Arial"/>
              </a:rPr>
              <a:t>ready </a:t>
            </a:r>
            <a:r>
              <a:rPr sz="2400" dirty="0">
                <a:latin typeface="Arial"/>
                <a:cs typeface="Arial"/>
              </a:rPr>
              <a:t>to  resume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execution.</a:t>
            </a:r>
            <a:endParaRPr sz="2400">
              <a:latin typeface="Arial"/>
              <a:cs typeface="Arial"/>
            </a:endParaRPr>
          </a:p>
          <a:p>
            <a:pPr marL="338455" marR="79375" indent="-326390">
              <a:lnSpc>
                <a:spcPct val="100000"/>
              </a:lnSpc>
              <a:spcBef>
                <a:spcPts val="1105"/>
              </a:spcBef>
              <a:buClr>
                <a:srgbClr val="31765C"/>
              </a:buClr>
              <a:buSzPct val="43750"/>
              <a:buChar char="●"/>
              <a:tabLst>
                <a:tab pos="338455" algn="l"/>
                <a:tab pos="339090" algn="l"/>
              </a:tabLst>
            </a:pPr>
            <a:r>
              <a:rPr sz="2400" spc="5" dirty="0">
                <a:latin typeface="Arial"/>
                <a:cs typeface="Arial"/>
              </a:rPr>
              <a:t>After </a:t>
            </a:r>
            <a:r>
              <a:rPr sz="2400" dirty="0">
                <a:latin typeface="Arial"/>
                <a:cs typeface="Arial"/>
              </a:rPr>
              <a:t>our Producer thread </a:t>
            </a:r>
            <a:r>
              <a:rPr sz="2400" spc="-5" dirty="0">
                <a:latin typeface="Arial"/>
                <a:cs typeface="Arial"/>
              </a:rPr>
              <a:t>exits </a:t>
            </a:r>
            <a:r>
              <a:rPr sz="2400" spc="-15" dirty="0">
                <a:latin typeface="Arial"/>
                <a:cs typeface="Arial"/>
              </a:rPr>
              <a:t>insertValue </a:t>
            </a:r>
            <a:r>
              <a:rPr sz="2400" dirty="0">
                <a:latin typeface="Arial"/>
                <a:cs typeface="Arial"/>
              </a:rPr>
              <a:t>and releases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 lock, our Consumer thread </a:t>
            </a:r>
            <a:r>
              <a:rPr sz="2400" spc="-5" dirty="0">
                <a:latin typeface="Arial"/>
                <a:cs typeface="Arial"/>
              </a:rPr>
              <a:t>gets </a:t>
            </a:r>
            <a:r>
              <a:rPr sz="2400" dirty="0">
                <a:latin typeface="Arial"/>
                <a:cs typeface="Arial"/>
              </a:rPr>
              <a:t>the lock once </a:t>
            </a:r>
            <a:r>
              <a:rPr sz="2400" spc="-5" dirty="0">
                <a:latin typeface="Arial"/>
                <a:cs typeface="Arial"/>
              </a:rPr>
              <a:t>again </a:t>
            </a:r>
            <a:r>
              <a:rPr sz="2400" dirty="0">
                <a:latin typeface="Arial"/>
                <a:cs typeface="Arial"/>
              </a:rPr>
              <a:t>and  resumes its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execution.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027" y="541350"/>
            <a:ext cx="5276215" cy="771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679" y="2123948"/>
            <a:ext cx="8068309" cy="39960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027" y="541350"/>
            <a:ext cx="5276215" cy="771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9008" y="1793240"/>
            <a:ext cx="8743950" cy="1995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marR="935990" indent="-326390">
              <a:lnSpc>
                <a:spcPct val="100000"/>
              </a:lnSpc>
              <a:spcBef>
                <a:spcPts val="100"/>
              </a:spcBef>
              <a:buClr>
                <a:srgbClr val="31765C"/>
              </a:buClr>
              <a:buSzPct val="43750"/>
              <a:buChar char="●"/>
              <a:tabLst>
                <a:tab pos="338455" algn="l"/>
                <a:tab pos="339090" algn="l"/>
                <a:tab pos="4907915" algn="l"/>
              </a:tabLst>
            </a:pPr>
            <a:r>
              <a:rPr sz="2400" dirty="0">
                <a:latin typeface="Arial"/>
                <a:cs typeface="Arial"/>
              </a:rPr>
              <a:t>Another method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called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notifyAll()	</a:t>
            </a:r>
            <a:r>
              <a:rPr sz="2400" dirty="0">
                <a:latin typeface="Arial"/>
                <a:cs typeface="Arial"/>
              </a:rPr>
              <a:t>notifies all the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waiting  </a:t>
            </a:r>
            <a:r>
              <a:rPr sz="2400" dirty="0">
                <a:latin typeface="Arial"/>
                <a:cs typeface="Arial"/>
              </a:rPr>
              <a:t>threads.</a:t>
            </a:r>
            <a:endParaRPr sz="2400">
              <a:latin typeface="Arial"/>
              <a:cs typeface="Arial"/>
            </a:endParaRPr>
          </a:p>
          <a:p>
            <a:pPr marL="338455" marR="5080" indent="-326390">
              <a:lnSpc>
                <a:spcPct val="100000"/>
              </a:lnSpc>
              <a:spcBef>
                <a:spcPts val="1110"/>
              </a:spcBef>
              <a:buClr>
                <a:srgbClr val="31765C"/>
              </a:buClr>
              <a:buSzPct val="43750"/>
              <a:buChar char="●"/>
              <a:tabLst>
                <a:tab pos="338455" algn="l"/>
                <a:tab pos="339090" algn="l"/>
              </a:tabLst>
            </a:pPr>
            <a:r>
              <a:rPr sz="2400" dirty="0">
                <a:latin typeface="Arial"/>
                <a:cs typeface="Arial"/>
              </a:rPr>
              <a:t>These </a:t>
            </a:r>
            <a:r>
              <a:rPr sz="2400" spc="-5" dirty="0">
                <a:latin typeface="Arial"/>
                <a:cs typeface="Arial"/>
              </a:rPr>
              <a:t>waiting </a:t>
            </a:r>
            <a:r>
              <a:rPr sz="2400" dirty="0">
                <a:latin typeface="Arial"/>
                <a:cs typeface="Arial"/>
              </a:rPr>
              <a:t>threads </a:t>
            </a:r>
            <a:r>
              <a:rPr sz="2400" spc="-10" dirty="0">
                <a:latin typeface="Arial"/>
                <a:cs typeface="Arial"/>
              </a:rPr>
              <a:t>would </a:t>
            </a:r>
            <a:r>
              <a:rPr sz="2400" dirty="0">
                <a:latin typeface="Arial"/>
                <a:cs typeface="Arial"/>
              </a:rPr>
              <a:t>then compete to see </a:t>
            </a:r>
            <a:r>
              <a:rPr sz="2400" spc="-10" dirty="0">
                <a:latin typeface="Arial"/>
                <a:cs typeface="Arial"/>
              </a:rPr>
              <a:t>which  </a:t>
            </a:r>
            <a:r>
              <a:rPr sz="2400" spc="-5" dirty="0">
                <a:latin typeface="Arial"/>
                <a:cs typeface="Arial"/>
              </a:rPr>
              <a:t>single </a:t>
            </a:r>
            <a:r>
              <a:rPr sz="2400" dirty="0">
                <a:latin typeface="Arial"/>
                <a:cs typeface="Arial"/>
              </a:rPr>
              <a:t>thread resumes </a:t>
            </a:r>
            <a:r>
              <a:rPr sz="2400" spc="-5" dirty="0">
                <a:latin typeface="Arial"/>
                <a:cs typeface="Arial"/>
              </a:rPr>
              <a:t>execution, </a:t>
            </a:r>
            <a:r>
              <a:rPr sz="2400" dirty="0">
                <a:latin typeface="Arial"/>
                <a:cs typeface="Arial"/>
              </a:rPr>
              <a:t>the rest of the threads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would  </a:t>
            </a:r>
            <a:r>
              <a:rPr sz="2400" dirty="0">
                <a:latin typeface="Arial"/>
                <a:cs typeface="Arial"/>
              </a:rPr>
              <a:t>once </a:t>
            </a:r>
            <a:r>
              <a:rPr sz="2400" spc="-5" dirty="0">
                <a:latin typeface="Arial"/>
                <a:cs typeface="Arial"/>
              </a:rPr>
              <a:t>again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wait.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5027" y="541350"/>
            <a:ext cx="5904865" cy="771525"/>
            <a:chOff x="605027" y="541350"/>
            <a:chExt cx="5904865" cy="771525"/>
          </a:xfrm>
        </p:grpSpPr>
        <p:sp>
          <p:nvSpPr>
            <p:cNvPr id="3" name="object 3"/>
            <p:cNvSpPr/>
            <p:nvPr/>
          </p:nvSpPr>
          <p:spPr>
            <a:xfrm>
              <a:off x="605027" y="541350"/>
              <a:ext cx="2843276" cy="7714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32454" y="541350"/>
              <a:ext cx="414528" cy="7714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39973" y="541350"/>
              <a:ext cx="3169411" cy="7714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99008" y="1793240"/>
            <a:ext cx="8490585" cy="2827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marR="5080" indent="-326390">
              <a:lnSpc>
                <a:spcPct val="100000"/>
              </a:lnSpc>
              <a:spcBef>
                <a:spcPts val="100"/>
              </a:spcBef>
              <a:buClr>
                <a:srgbClr val="31765C"/>
              </a:buClr>
              <a:buSzPct val="43750"/>
              <a:buChar char="●"/>
              <a:tabLst>
                <a:tab pos="338455" algn="l"/>
                <a:tab pos="339090" algn="l"/>
              </a:tabLst>
            </a:pPr>
            <a:r>
              <a:rPr sz="2400" dirty="0">
                <a:latin typeface="Arial"/>
                <a:cs typeface="Arial"/>
              </a:rPr>
              <a:t>If </a:t>
            </a:r>
            <a:r>
              <a:rPr sz="2400" spc="-10" dirty="0">
                <a:latin typeface="Arial"/>
                <a:cs typeface="Arial"/>
              </a:rPr>
              <a:t>you </a:t>
            </a:r>
            <a:r>
              <a:rPr sz="2400" spc="-5" dirty="0">
                <a:latin typeface="Arial"/>
                <a:cs typeface="Arial"/>
              </a:rPr>
              <a:t>run </a:t>
            </a:r>
            <a:r>
              <a:rPr sz="2400" dirty="0">
                <a:latin typeface="Arial"/>
                <a:cs typeface="Arial"/>
              </a:rPr>
              <a:t>the demo </a:t>
            </a:r>
            <a:r>
              <a:rPr sz="2400" spc="-5" dirty="0">
                <a:latin typeface="Arial"/>
                <a:cs typeface="Arial"/>
              </a:rPr>
              <a:t>program again, </a:t>
            </a:r>
            <a:r>
              <a:rPr sz="2400" spc="-10" dirty="0">
                <a:latin typeface="Arial"/>
                <a:cs typeface="Arial"/>
              </a:rPr>
              <a:t>you </a:t>
            </a:r>
            <a:r>
              <a:rPr sz="2400" dirty="0">
                <a:latin typeface="Arial"/>
                <a:cs typeface="Arial"/>
              </a:rPr>
              <a:t>can see that, </a:t>
            </a:r>
            <a:r>
              <a:rPr sz="2400" spc="-5" dirty="0">
                <a:latin typeface="Arial"/>
                <a:cs typeface="Arial"/>
              </a:rPr>
              <a:t>even </a:t>
            </a:r>
            <a:r>
              <a:rPr sz="2400" dirty="0">
                <a:latin typeface="Arial"/>
                <a:cs typeface="Arial"/>
              </a:rPr>
              <a:t>if  the </a:t>
            </a:r>
            <a:r>
              <a:rPr sz="2400" spc="-5" dirty="0">
                <a:latin typeface="Arial"/>
                <a:cs typeface="Arial"/>
              </a:rPr>
              <a:t>producer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40" dirty="0">
                <a:latin typeface="Arial"/>
                <a:cs typeface="Arial"/>
              </a:rPr>
              <a:t>slow, </a:t>
            </a:r>
            <a:r>
              <a:rPr sz="2400" dirty="0">
                <a:latin typeface="Arial"/>
                <a:cs typeface="Arial"/>
              </a:rPr>
              <a:t>the consumer </a:t>
            </a:r>
            <a:r>
              <a:rPr sz="2400" spc="-10" dirty="0">
                <a:latin typeface="Arial"/>
                <a:cs typeface="Arial"/>
              </a:rPr>
              <a:t>waits </a:t>
            </a:r>
            <a:r>
              <a:rPr sz="2400" dirty="0">
                <a:latin typeface="Arial"/>
                <a:cs typeface="Arial"/>
              </a:rPr>
              <a:t>until the </a:t>
            </a:r>
            <a:r>
              <a:rPr sz="2400" spc="-5" dirty="0">
                <a:latin typeface="Arial"/>
                <a:cs typeface="Arial"/>
              </a:rPr>
              <a:t>producer  </a:t>
            </a:r>
            <a:r>
              <a:rPr sz="2400" spc="-10" dirty="0">
                <a:latin typeface="Arial"/>
                <a:cs typeface="Arial"/>
              </a:rPr>
              <a:t>gives </a:t>
            </a:r>
            <a:r>
              <a:rPr sz="2400" dirty="0">
                <a:latin typeface="Arial"/>
                <a:cs typeface="Arial"/>
              </a:rPr>
              <a:t>out </a:t>
            </a:r>
            <a:r>
              <a:rPr sz="2400" spc="-5" dirty="0">
                <a:latin typeface="Arial"/>
                <a:cs typeface="Arial"/>
              </a:rPr>
              <a:t>a value </a:t>
            </a:r>
            <a:r>
              <a:rPr sz="2400" spc="5" dirty="0">
                <a:latin typeface="Arial"/>
                <a:cs typeface="Arial"/>
              </a:rPr>
              <a:t>before </a:t>
            </a:r>
            <a:r>
              <a:rPr sz="2400" spc="-5" dirty="0">
                <a:latin typeface="Arial"/>
                <a:cs typeface="Arial"/>
              </a:rPr>
              <a:t>getting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  <a:p>
            <a:pPr marL="338455" indent="-326390">
              <a:lnSpc>
                <a:spcPct val="100000"/>
              </a:lnSpc>
              <a:spcBef>
                <a:spcPts val="1105"/>
              </a:spcBef>
              <a:buClr>
                <a:srgbClr val="31765C"/>
              </a:buClr>
              <a:buSzPct val="43750"/>
              <a:buChar char="●"/>
              <a:tabLst>
                <a:tab pos="338455" algn="l"/>
                <a:tab pos="339090" algn="l"/>
              </a:tabLst>
            </a:pPr>
            <a:r>
              <a:rPr sz="2400" dirty="0">
                <a:latin typeface="Arial"/>
                <a:cs typeface="Arial"/>
              </a:rPr>
              <a:t>Note that </a:t>
            </a:r>
            <a:r>
              <a:rPr sz="2400" spc="-10" dirty="0">
                <a:latin typeface="Arial"/>
                <a:cs typeface="Arial"/>
              </a:rPr>
              <a:t>you </a:t>
            </a:r>
            <a:r>
              <a:rPr sz="2400" spc="5" dirty="0">
                <a:latin typeface="Arial"/>
                <a:cs typeface="Arial"/>
              </a:rPr>
              <a:t>must </a:t>
            </a:r>
            <a:r>
              <a:rPr sz="2400" dirty="0">
                <a:latin typeface="Arial"/>
                <a:cs typeface="Arial"/>
              </a:rPr>
              <a:t>also consider inserting on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spc="5" dirty="0">
                <a:latin typeface="Arial"/>
                <a:cs typeface="Arial"/>
              </a:rPr>
              <a:t>full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array</a:t>
            </a:r>
            <a:endParaRPr sz="2400">
              <a:latin typeface="Arial"/>
              <a:cs typeface="Arial"/>
            </a:endParaRPr>
          </a:p>
          <a:p>
            <a:pPr marL="771525" lvl="1" indent="-290195">
              <a:lnSpc>
                <a:spcPct val="100000"/>
              </a:lnSpc>
              <a:spcBef>
                <a:spcPts val="1125"/>
              </a:spcBef>
              <a:buSzPct val="75000"/>
              <a:buChar char="–"/>
              <a:tabLst>
                <a:tab pos="771525" algn="l"/>
                <a:tab pos="772160" algn="l"/>
              </a:tabLst>
            </a:pP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Producer </a:t>
            </a:r>
            <a:r>
              <a:rPr sz="2000" spc="5" dirty="0">
                <a:solidFill>
                  <a:srgbClr val="006FC0"/>
                </a:solidFill>
                <a:latin typeface="Arial"/>
                <a:cs typeface="Arial"/>
              </a:rPr>
              <a:t>must 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wait 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until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consumer 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has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taken 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away </a:t>
            </a:r>
            <a:r>
              <a:rPr sz="2000" spc="5" dirty="0">
                <a:solidFill>
                  <a:srgbClr val="006FC0"/>
                </a:solidFill>
                <a:latin typeface="Arial"/>
                <a:cs typeface="Arial"/>
              </a:rPr>
              <a:t>some</a:t>
            </a:r>
            <a:r>
              <a:rPr sz="2000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values</a:t>
            </a:r>
            <a:endParaRPr sz="2000">
              <a:latin typeface="Arial"/>
              <a:cs typeface="Arial"/>
            </a:endParaRPr>
          </a:p>
          <a:p>
            <a:pPr marL="771525">
              <a:lnSpc>
                <a:spcPct val="100000"/>
              </a:lnSpc>
            </a:pP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before</a:t>
            </a:r>
            <a:r>
              <a:rPr sz="2000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inserting</a:t>
            </a:r>
            <a:endParaRPr sz="2000">
              <a:latin typeface="Arial"/>
              <a:cs typeface="Arial"/>
            </a:endParaRPr>
          </a:p>
          <a:p>
            <a:pPr marL="771525" lvl="1" indent="-290195">
              <a:lnSpc>
                <a:spcPct val="100000"/>
              </a:lnSpc>
              <a:spcBef>
                <a:spcPts val="1105"/>
              </a:spcBef>
              <a:buSzPct val="75000"/>
              <a:buChar char="–"/>
              <a:tabLst>
                <a:tab pos="771525" algn="l"/>
                <a:tab pos="772160" algn="l"/>
              </a:tabLst>
            </a:pPr>
            <a:r>
              <a:rPr sz="2000" spc="10" dirty="0">
                <a:solidFill>
                  <a:srgbClr val="006FC0"/>
                </a:solidFill>
                <a:latin typeface="Arial"/>
                <a:cs typeface="Arial"/>
              </a:rPr>
              <a:t>We 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will 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leave the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implementation of 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this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as an</a:t>
            </a:r>
            <a:r>
              <a:rPr sz="2000" spc="7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exercise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027" y="541350"/>
            <a:ext cx="5276215" cy="771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9008" y="1793240"/>
            <a:ext cx="8107045" cy="195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marR="5080" indent="-326390">
              <a:lnSpc>
                <a:spcPct val="100000"/>
              </a:lnSpc>
              <a:spcBef>
                <a:spcPts val="100"/>
              </a:spcBef>
              <a:buClr>
                <a:srgbClr val="31765C"/>
              </a:buClr>
              <a:buSzPct val="43750"/>
              <a:buChar char="●"/>
              <a:tabLst>
                <a:tab pos="338455" algn="l"/>
                <a:tab pos="339090" algn="l"/>
              </a:tabLst>
            </a:pPr>
            <a:r>
              <a:rPr sz="2400" dirty="0">
                <a:latin typeface="Arial"/>
                <a:cs typeface="Arial"/>
              </a:rPr>
              <a:t>Note that this same thing </a:t>
            </a:r>
            <a:r>
              <a:rPr sz="2400" spc="5" dirty="0">
                <a:latin typeface="Arial"/>
                <a:cs typeface="Arial"/>
              </a:rPr>
              <a:t>must </a:t>
            </a:r>
            <a:r>
              <a:rPr sz="2400" dirty="0">
                <a:latin typeface="Arial"/>
                <a:cs typeface="Arial"/>
              </a:rPr>
              <a:t>occur </a:t>
            </a:r>
            <a:r>
              <a:rPr sz="2400" spc="-5" dirty="0">
                <a:latin typeface="Arial"/>
                <a:cs typeface="Arial"/>
              </a:rPr>
              <a:t>on </a:t>
            </a:r>
            <a:r>
              <a:rPr sz="2400" dirty="0">
                <a:latin typeface="Arial"/>
                <a:cs typeface="Arial"/>
              </a:rPr>
              <a:t>inserting on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full  </a:t>
            </a:r>
            <a:r>
              <a:rPr sz="2400" spc="-5" dirty="0">
                <a:latin typeface="Arial"/>
                <a:cs typeface="Arial"/>
              </a:rPr>
              <a:t>array</a:t>
            </a:r>
            <a:endParaRPr sz="2400">
              <a:latin typeface="Arial"/>
              <a:cs typeface="Arial"/>
            </a:endParaRPr>
          </a:p>
          <a:p>
            <a:pPr marL="771525" marR="121920" lvl="1" indent="-289560">
              <a:lnSpc>
                <a:spcPct val="100000"/>
              </a:lnSpc>
              <a:spcBef>
                <a:spcPts val="1120"/>
              </a:spcBef>
              <a:buSzPct val="75000"/>
              <a:buChar char="–"/>
              <a:tabLst>
                <a:tab pos="771525" algn="l"/>
                <a:tab pos="772160" algn="l"/>
              </a:tabLst>
            </a:pP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Producer </a:t>
            </a:r>
            <a:r>
              <a:rPr sz="2000" spc="5" dirty="0">
                <a:solidFill>
                  <a:srgbClr val="006FC0"/>
                </a:solidFill>
                <a:latin typeface="Arial"/>
                <a:cs typeface="Arial"/>
              </a:rPr>
              <a:t>must 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wait 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until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consumer 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has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taken 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away </a:t>
            </a:r>
            <a:r>
              <a:rPr sz="2000" spc="5" dirty="0">
                <a:solidFill>
                  <a:srgbClr val="006FC0"/>
                </a:solidFill>
                <a:latin typeface="Arial"/>
                <a:cs typeface="Arial"/>
              </a:rPr>
              <a:t>some 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values 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before</a:t>
            </a:r>
            <a:r>
              <a:rPr sz="2000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inserting</a:t>
            </a:r>
            <a:endParaRPr sz="2000">
              <a:latin typeface="Arial"/>
              <a:cs typeface="Arial"/>
            </a:endParaRPr>
          </a:p>
          <a:p>
            <a:pPr marL="771525" lvl="1" indent="-290195">
              <a:lnSpc>
                <a:spcPct val="100000"/>
              </a:lnSpc>
              <a:spcBef>
                <a:spcPts val="1110"/>
              </a:spcBef>
              <a:buSzPct val="75000"/>
              <a:buChar char="–"/>
              <a:tabLst>
                <a:tab pos="771525" algn="l"/>
                <a:tab pos="772160" algn="l"/>
              </a:tabLst>
            </a:pPr>
            <a:r>
              <a:rPr sz="2000" spc="10" dirty="0">
                <a:solidFill>
                  <a:srgbClr val="006FC0"/>
                </a:solidFill>
                <a:latin typeface="Arial"/>
                <a:cs typeface="Arial"/>
              </a:rPr>
              <a:t>We 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will leave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the implementation of 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this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as an</a:t>
            </a:r>
            <a:r>
              <a:rPr sz="2000" spc="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exercise.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027" y="541350"/>
            <a:ext cx="2534666" cy="771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2327" y="498170"/>
            <a:ext cx="8884920" cy="601980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514984" marR="12700" indent="-502920">
              <a:lnSpc>
                <a:spcPct val="90000"/>
              </a:lnSpc>
              <a:spcBef>
                <a:spcPts val="375"/>
              </a:spcBef>
              <a:buClr>
                <a:srgbClr val="31765C"/>
              </a:buClr>
              <a:buSzPct val="150000"/>
              <a:buChar char="●"/>
              <a:tabLst>
                <a:tab pos="514984" algn="l"/>
                <a:tab pos="515620" algn="l"/>
              </a:tabLst>
            </a:pPr>
            <a:r>
              <a:rPr sz="2200" spc="-5" dirty="0">
                <a:latin typeface="Arial"/>
                <a:cs typeface="Arial"/>
              </a:rPr>
              <a:t>Alice </a:t>
            </a:r>
            <a:r>
              <a:rPr sz="2200" dirty="0">
                <a:latin typeface="Arial"/>
                <a:cs typeface="Arial"/>
              </a:rPr>
              <a:t>and Bob are at </a:t>
            </a:r>
            <a:r>
              <a:rPr sz="2200" spc="5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office. </a:t>
            </a:r>
            <a:r>
              <a:rPr sz="2200" spc="5" dirty="0">
                <a:latin typeface="Arial"/>
                <a:cs typeface="Arial"/>
              </a:rPr>
              <a:t>There </a:t>
            </a:r>
            <a:r>
              <a:rPr sz="2200" spc="-5" dirty="0">
                <a:latin typeface="Arial"/>
                <a:cs typeface="Arial"/>
              </a:rPr>
              <a:t>is </a:t>
            </a:r>
            <a:r>
              <a:rPr sz="2200" spc="5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doorway </a:t>
            </a:r>
            <a:r>
              <a:rPr sz="2200" dirty="0">
                <a:latin typeface="Arial"/>
                <a:cs typeface="Arial"/>
              </a:rPr>
              <a:t>that they </a:t>
            </a:r>
            <a:r>
              <a:rPr sz="2200" spc="-5" dirty="0">
                <a:latin typeface="Arial"/>
                <a:cs typeface="Arial"/>
              </a:rPr>
              <a:t>have  </a:t>
            </a:r>
            <a:r>
              <a:rPr sz="2200" spc="5" dirty="0">
                <a:latin typeface="Arial"/>
                <a:cs typeface="Arial"/>
              </a:rPr>
              <a:t>to </a:t>
            </a:r>
            <a:r>
              <a:rPr sz="2200" dirty="0">
                <a:latin typeface="Arial"/>
                <a:cs typeface="Arial"/>
              </a:rPr>
              <a:t>pass </a:t>
            </a:r>
            <a:r>
              <a:rPr sz="2200" spc="5" dirty="0">
                <a:latin typeface="Arial"/>
                <a:cs typeface="Arial"/>
              </a:rPr>
              <a:t>through </a:t>
            </a:r>
            <a:r>
              <a:rPr sz="2200" spc="-5" dirty="0">
                <a:latin typeface="Arial"/>
                <a:cs typeface="Arial"/>
              </a:rPr>
              <a:t>every </a:t>
            </a:r>
            <a:r>
              <a:rPr sz="2200" dirty="0">
                <a:latin typeface="Arial"/>
                <a:cs typeface="Arial"/>
              </a:rPr>
              <a:t>now and then. </a:t>
            </a:r>
            <a:r>
              <a:rPr sz="2200" spc="-5" dirty="0">
                <a:latin typeface="Arial"/>
                <a:cs typeface="Arial"/>
              </a:rPr>
              <a:t>Since </a:t>
            </a:r>
            <a:r>
              <a:rPr sz="2200" dirty="0">
                <a:latin typeface="Arial"/>
                <a:cs typeface="Arial"/>
              </a:rPr>
              <a:t>Bob has </a:t>
            </a:r>
            <a:r>
              <a:rPr sz="2200" spc="5" dirty="0">
                <a:latin typeface="Arial"/>
                <a:cs typeface="Arial"/>
              </a:rPr>
              <a:t>good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manners,  </a:t>
            </a:r>
            <a:r>
              <a:rPr sz="2200" spc="-10" dirty="0">
                <a:latin typeface="Arial"/>
                <a:cs typeface="Arial"/>
              </a:rPr>
              <a:t>if </a:t>
            </a:r>
            <a:r>
              <a:rPr sz="2200" dirty="0">
                <a:latin typeface="Arial"/>
                <a:cs typeface="Arial"/>
              </a:rPr>
              <a:t>he </a:t>
            </a:r>
            <a:r>
              <a:rPr sz="2200" spc="5" dirty="0">
                <a:latin typeface="Arial"/>
                <a:cs typeface="Arial"/>
              </a:rPr>
              <a:t>gets to the </a:t>
            </a:r>
            <a:r>
              <a:rPr sz="2200" spc="-25" dirty="0">
                <a:latin typeface="Arial"/>
                <a:cs typeface="Arial"/>
              </a:rPr>
              <a:t>door, </a:t>
            </a:r>
            <a:r>
              <a:rPr sz="2200" dirty="0">
                <a:latin typeface="Arial"/>
                <a:cs typeface="Arial"/>
              </a:rPr>
              <a:t>he </a:t>
            </a:r>
            <a:r>
              <a:rPr sz="2200" spc="-10" dirty="0">
                <a:latin typeface="Arial"/>
                <a:cs typeface="Arial"/>
              </a:rPr>
              <a:t>always </a:t>
            </a:r>
            <a:r>
              <a:rPr sz="2200" spc="5" dirty="0">
                <a:latin typeface="Arial"/>
                <a:cs typeface="Arial"/>
              </a:rPr>
              <a:t>makes </a:t>
            </a:r>
            <a:r>
              <a:rPr sz="2200" dirty="0">
                <a:latin typeface="Arial"/>
                <a:cs typeface="Arial"/>
              </a:rPr>
              <a:t>sure that he </a:t>
            </a:r>
            <a:r>
              <a:rPr sz="2200" spc="-10" dirty="0">
                <a:latin typeface="Arial"/>
                <a:cs typeface="Arial"/>
              </a:rPr>
              <a:t>always </a:t>
            </a:r>
            <a:r>
              <a:rPr sz="2200" dirty="0">
                <a:latin typeface="Arial"/>
                <a:cs typeface="Arial"/>
              </a:rPr>
              <a:t>opens  </a:t>
            </a:r>
            <a:r>
              <a:rPr sz="2200" spc="5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door and </a:t>
            </a:r>
            <a:r>
              <a:rPr sz="2200" spc="-10" dirty="0">
                <a:latin typeface="Arial"/>
                <a:cs typeface="Arial"/>
              </a:rPr>
              <a:t>waits </a:t>
            </a:r>
            <a:r>
              <a:rPr sz="2200" spc="10" dirty="0">
                <a:latin typeface="Arial"/>
                <a:cs typeface="Arial"/>
              </a:rPr>
              <a:t>for </a:t>
            </a:r>
            <a:r>
              <a:rPr sz="2200" spc="-5" dirty="0">
                <a:latin typeface="Arial"/>
                <a:cs typeface="Arial"/>
              </a:rPr>
              <a:t>Alice </a:t>
            </a:r>
            <a:r>
              <a:rPr sz="2200" spc="5" dirty="0">
                <a:latin typeface="Arial"/>
                <a:cs typeface="Arial"/>
              </a:rPr>
              <a:t>to </a:t>
            </a:r>
            <a:r>
              <a:rPr sz="2200" spc="10" dirty="0">
                <a:latin typeface="Arial"/>
                <a:cs typeface="Arial"/>
              </a:rPr>
              <a:t>go </a:t>
            </a:r>
            <a:r>
              <a:rPr sz="2200" spc="5" dirty="0">
                <a:latin typeface="Arial"/>
                <a:cs typeface="Arial"/>
              </a:rPr>
              <a:t>through before he </a:t>
            </a:r>
            <a:r>
              <a:rPr sz="2200" dirty="0">
                <a:latin typeface="Arial"/>
                <a:cs typeface="Arial"/>
              </a:rPr>
              <a:t>does. </a:t>
            </a:r>
            <a:r>
              <a:rPr sz="2200" spc="-5" dirty="0">
                <a:latin typeface="Arial"/>
                <a:cs typeface="Arial"/>
              </a:rPr>
              <a:t>Alice </a:t>
            </a:r>
            <a:r>
              <a:rPr sz="2200" spc="5" dirty="0">
                <a:latin typeface="Arial"/>
                <a:cs typeface="Arial"/>
              </a:rPr>
              <a:t>by  </a:t>
            </a:r>
            <a:r>
              <a:rPr sz="2200" dirty="0">
                <a:latin typeface="Arial"/>
                <a:cs typeface="Arial"/>
              </a:rPr>
              <a:t>herself </a:t>
            </a:r>
            <a:r>
              <a:rPr sz="2200" spc="-5" dirty="0">
                <a:latin typeface="Arial"/>
                <a:cs typeface="Arial"/>
              </a:rPr>
              <a:t>simply </a:t>
            </a:r>
            <a:r>
              <a:rPr sz="2200" spc="5" dirty="0">
                <a:latin typeface="Arial"/>
                <a:cs typeface="Arial"/>
              </a:rPr>
              <a:t>goes through the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door.</a:t>
            </a:r>
            <a:endParaRPr sz="2200">
              <a:latin typeface="Arial"/>
              <a:cs typeface="Arial"/>
            </a:endParaRPr>
          </a:p>
          <a:p>
            <a:pPr marL="514984" marR="5080" indent="-502920">
              <a:lnSpc>
                <a:spcPct val="90000"/>
              </a:lnSpc>
              <a:spcBef>
                <a:spcPts val="1295"/>
              </a:spcBef>
              <a:buClr>
                <a:srgbClr val="31765C"/>
              </a:buClr>
              <a:buSzPct val="150000"/>
              <a:buChar char="●"/>
              <a:tabLst>
                <a:tab pos="514984" algn="l"/>
                <a:tab pos="515620" algn="l"/>
              </a:tabLst>
            </a:pPr>
            <a:r>
              <a:rPr sz="2200" spc="-50" dirty="0">
                <a:latin typeface="Arial"/>
                <a:cs typeface="Arial"/>
              </a:rPr>
              <a:t>Your </a:t>
            </a:r>
            <a:r>
              <a:rPr sz="2200" spc="5" dirty="0">
                <a:latin typeface="Arial"/>
                <a:cs typeface="Arial"/>
              </a:rPr>
              <a:t>task </a:t>
            </a:r>
            <a:r>
              <a:rPr sz="2200" spc="-5" dirty="0">
                <a:latin typeface="Arial"/>
                <a:cs typeface="Arial"/>
              </a:rPr>
              <a:t>is </a:t>
            </a:r>
            <a:r>
              <a:rPr sz="2200" spc="5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write </a:t>
            </a:r>
            <a:r>
              <a:rPr sz="2200" spc="5" dirty="0">
                <a:latin typeface="Arial"/>
                <a:cs typeface="Arial"/>
              </a:rPr>
              <a:t>an </a:t>
            </a:r>
            <a:r>
              <a:rPr sz="2200" spc="-5" dirty="0">
                <a:latin typeface="Arial"/>
                <a:cs typeface="Arial"/>
              </a:rPr>
              <a:t>Alice </a:t>
            </a:r>
            <a:r>
              <a:rPr sz="2200" dirty="0">
                <a:latin typeface="Arial"/>
                <a:cs typeface="Arial"/>
              </a:rPr>
              <a:t>and Bob thread that mimics this  </a:t>
            </a:r>
            <a:r>
              <a:rPr sz="2200" spc="-20" dirty="0">
                <a:latin typeface="Arial"/>
                <a:cs typeface="Arial"/>
              </a:rPr>
              <a:t>behavior. </a:t>
            </a:r>
            <a:r>
              <a:rPr sz="2200" spc="-110" dirty="0">
                <a:latin typeface="Arial"/>
                <a:cs typeface="Arial"/>
              </a:rPr>
              <a:t>To </a:t>
            </a:r>
            <a:r>
              <a:rPr sz="2200" dirty="0">
                <a:latin typeface="Arial"/>
                <a:cs typeface="Arial"/>
              </a:rPr>
              <a:t>simulate </a:t>
            </a:r>
            <a:r>
              <a:rPr sz="2200" spc="-5" dirty="0">
                <a:latin typeface="Arial"/>
                <a:cs typeface="Arial"/>
              </a:rPr>
              <a:t>having </a:t>
            </a:r>
            <a:r>
              <a:rPr sz="2200" spc="5" dirty="0">
                <a:latin typeface="Arial"/>
                <a:cs typeface="Arial"/>
              </a:rPr>
              <a:t>to </a:t>
            </a:r>
            <a:r>
              <a:rPr sz="2200" dirty="0">
                <a:latin typeface="Arial"/>
                <a:cs typeface="Arial"/>
              </a:rPr>
              <a:t>pass </a:t>
            </a:r>
            <a:r>
              <a:rPr sz="2200" spc="5" dirty="0">
                <a:latin typeface="Arial"/>
                <a:cs typeface="Arial"/>
              </a:rPr>
              <a:t>through the </a:t>
            </a:r>
            <a:r>
              <a:rPr sz="2200" spc="-25" dirty="0">
                <a:latin typeface="Arial"/>
                <a:cs typeface="Arial"/>
              </a:rPr>
              <a:t>door, </a:t>
            </a:r>
            <a:r>
              <a:rPr sz="2200" spc="-5" dirty="0">
                <a:latin typeface="Arial"/>
                <a:cs typeface="Arial"/>
              </a:rPr>
              <a:t>have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delay  in </a:t>
            </a:r>
            <a:r>
              <a:rPr sz="2200" dirty="0">
                <a:latin typeface="Arial"/>
                <a:cs typeface="Arial"/>
              </a:rPr>
              <a:t>each thread </a:t>
            </a:r>
            <a:r>
              <a:rPr sz="2200" spc="10" dirty="0">
                <a:latin typeface="Arial"/>
                <a:cs typeface="Arial"/>
              </a:rPr>
              <a:t>for </a:t>
            </a:r>
            <a:r>
              <a:rPr sz="2200" spc="5" dirty="0">
                <a:latin typeface="Arial"/>
                <a:cs typeface="Arial"/>
              </a:rPr>
              <a:t>a </a:t>
            </a:r>
            <a:r>
              <a:rPr sz="2200" dirty="0">
                <a:latin typeface="Arial"/>
                <a:cs typeface="Arial"/>
              </a:rPr>
              <a:t>random amount of time, </a:t>
            </a:r>
            <a:r>
              <a:rPr sz="2200" spc="-5" dirty="0">
                <a:latin typeface="Arial"/>
                <a:cs typeface="Arial"/>
              </a:rPr>
              <a:t>maximum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5" dirty="0">
                <a:latin typeface="Arial"/>
                <a:cs typeface="Arial"/>
              </a:rPr>
              <a:t>5  </a:t>
            </a:r>
            <a:r>
              <a:rPr sz="2200" dirty="0">
                <a:latin typeface="Arial"/>
                <a:cs typeface="Arial"/>
              </a:rPr>
              <a:t>seconds. </a:t>
            </a:r>
            <a:r>
              <a:rPr sz="2200" spc="5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output of </a:t>
            </a:r>
            <a:r>
              <a:rPr sz="2200" spc="-5" dirty="0">
                <a:latin typeface="Arial"/>
                <a:cs typeface="Arial"/>
              </a:rPr>
              <a:t>your </a:t>
            </a:r>
            <a:r>
              <a:rPr sz="2200" dirty="0">
                <a:latin typeface="Arial"/>
                <a:cs typeface="Arial"/>
              </a:rPr>
              <a:t>code </a:t>
            </a:r>
            <a:r>
              <a:rPr sz="2200" spc="-5" dirty="0">
                <a:latin typeface="Arial"/>
                <a:cs typeface="Arial"/>
              </a:rPr>
              <a:t>should </a:t>
            </a:r>
            <a:r>
              <a:rPr sz="2200" dirty="0">
                <a:latin typeface="Arial"/>
                <a:cs typeface="Arial"/>
              </a:rPr>
              <a:t>look something like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this:</a:t>
            </a:r>
            <a:endParaRPr sz="2200">
              <a:latin typeface="Arial"/>
              <a:cs typeface="Arial"/>
            </a:endParaRPr>
          </a:p>
          <a:p>
            <a:pPr marL="1021715" marR="4817745">
              <a:lnSpc>
                <a:spcPts val="3479"/>
              </a:lnSpc>
              <a:spcBef>
                <a:spcPts val="285"/>
              </a:spcBef>
            </a:pPr>
            <a:r>
              <a:rPr sz="2000" spc="-10" dirty="0">
                <a:solidFill>
                  <a:srgbClr val="77923B"/>
                </a:solidFill>
                <a:latin typeface="Arial"/>
                <a:cs typeface="Arial"/>
              </a:rPr>
              <a:t>Alice: </a:t>
            </a:r>
            <a:r>
              <a:rPr sz="2000" spc="-5" dirty="0">
                <a:solidFill>
                  <a:srgbClr val="77923B"/>
                </a:solidFill>
                <a:latin typeface="Arial"/>
                <a:cs typeface="Arial"/>
              </a:rPr>
              <a:t>I </a:t>
            </a:r>
            <a:r>
              <a:rPr sz="2000" spc="-10" dirty="0">
                <a:solidFill>
                  <a:srgbClr val="77923B"/>
                </a:solidFill>
                <a:latin typeface="Arial"/>
                <a:cs typeface="Arial"/>
              </a:rPr>
              <a:t>go through </a:t>
            </a:r>
            <a:r>
              <a:rPr sz="2000" spc="-5" dirty="0">
                <a:solidFill>
                  <a:srgbClr val="77923B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77923B"/>
                </a:solidFill>
                <a:latin typeface="Arial"/>
                <a:cs typeface="Arial"/>
              </a:rPr>
              <a:t>door  Alice: </a:t>
            </a:r>
            <a:r>
              <a:rPr sz="2000" spc="-5" dirty="0">
                <a:solidFill>
                  <a:srgbClr val="77923B"/>
                </a:solidFill>
                <a:latin typeface="Arial"/>
                <a:cs typeface="Arial"/>
              </a:rPr>
              <a:t>I </a:t>
            </a:r>
            <a:r>
              <a:rPr sz="2000" spc="-10" dirty="0">
                <a:solidFill>
                  <a:srgbClr val="77923B"/>
                </a:solidFill>
                <a:latin typeface="Arial"/>
                <a:cs typeface="Arial"/>
              </a:rPr>
              <a:t>go through </a:t>
            </a:r>
            <a:r>
              <a:rPr sz="2000" spc="-5" dirty="0">
                <a:solidFill>
                  <a:srgbClr val="77923B"/>
                </a:solidFill>
                <a:latin typeface="Arial"/>
                <a:cs typeface="Arial"/>
              </a:rPr>
              <a:t>the</a:t>
            </a:r>
            <a:r>
              <a:rPr sz="2000" spc="20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77923B"/>
                </a:solidFill>
                <a:latin typeface="Arial"/>
                <a:cs typeface="Arial"/>
              </a:rPr>
              <a:t>door</a:t>
            </a:r>
            <a:endParaRPr sz="2000">
              <a:latin typeface="Arial"/>
              <a:cs typeface="Arial"/>
            </a:endParaRPr>
          </a:p>
          <a:p>
            <a:pPr marL="1021715">
              <a:lnSpc>
                <a:spcPct val="100000"/>
              </a:lnSpc>
              <a:spcBef>
                <a:spcPts val="760"/>
              </a:spcBef>
            </a:pPr>
            <a:r>
              <a:rPr sz="2000" spc="-10" dirty="0">
                <a:solidFill>
                  <a:srgbClr val="77923B"/>
                </a:solidFill>
                <a:latin typeface="Arial"/>
                <a:cs typeface="Arial"/>
              </a:rPr>
              <a:t>Bob: </a:t>
            </a:r>
            <a:r>
              <a:rPr sz="2000" spc="-5" dirty="0">
                <a:solidFill>
                  <a:srgbClr val="77923B"/>
                </a:solidFill>
                <a:latin typeface="Arial"/>
                <a:cs typeface="Arial"/>
              </a:rPr>
              <a:t>I </a:t>
            </a:r>
            <a:r>
              <a:rPr sz="2000" spc="-10" dirty="0">
                <a:solidFill>
                  <a:srgbClr val="77923B"/>
                </a:solidFill>
                <a:latin typeface="Arial"/>
                <a:cs typeface="Arial"/>
              </a:rPr>
              <a:t>get </a:t>
            </a:r>
            <a:r>
              <a:rPr sz="2000" spc="-5" dirty="0">
                <a:solidFill>
                  <a:srgbClr val="77923B"/>
                </a:solidFill>
                <a:latin typeface="Arial"/>
                <a:cs typeface="Arial"/>
              </a:rPr>
              <a:t>to </a:t>
            </a:r>
            <a:r>
              <a:rPr sz="2000" spc="-10" dirty="0">
                <a:solidFill>
                  <a:srgbClr val="77923B"/>
                </a:solidFill>
                <a:latin typeface="Arial"/>
                <a:cs typeface="Arial"/>
              </a:rPr>
              <a:t>the door and </a:t>
            </a:r>
            <a:r>
              <a:rPr sz="2000" spc="-15" dirty="0">
                <a:solidFill>
                  <a:srgbClr val="77923B"/>
                </a:solidFill>
                <a:latin typeface="Arial"/>
                <a:cs typeface="Arial"/>
              </a:rPr>
              <a:t>wait </a:t>
            </a:r>
            <a:r>
              <a:rPr sz="2000" dirty="0">
                <a:solidFill>
                  <a:srgbClr val="77923B"/>
                </a:solidFill>
                <a:latin typeface="Arial"/>
                <a:cs typeface="Arial"/>
              </a:rPr>
              <a:t>for</a:t>
            </a:r>
            <a:r>
              <a:rPr sz="2000" spc="-25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77923B"/>
                </a:solidFill>
                <a:latin typeface="Arial"/>
                <a:cs typeface="Arial"/>
              </a:rPr>
              <a:t>Alice...</a:t>
            </a:r>
            <a:endParaRPr sz="2000">
              <a:latin typeface="Arial"/>
              <a:cs typeface="Arial"/>
            </a:endParaRPr>
          </a:p>
          <a:p>
            <a:pPr marL="1021715">
              <a:lnSpc>
                <a:spcPct val="100000"/>
              </a:lnSpc>
              <a:spcBef>
                <a:spcPts val="1055"/>
              </a:spcBef>
            </a:pPr>
            <a:r>
              <a:rPr sz="2000" spc="-10" dirty="0">
                <a:solidFill>
                  <a:srgbClr val="77923B"/>
                </a:solidFill>
                <a:latin typeface="Arial"/>
                <a:cs typeface="Arial"/>
              </a:rPr>
              <a:t>Alice: </a:t>
            </a:r>
            <a:r>
              <a:rPr sz="2000" spc="-5" dirty="0">
                <a:solidFill>
                  <a:srgbClr val="77923B"/>
                </a:solidFill>
                <a:latin typeface="Arial"/>
                <a:cs typeface="Arial"/>
              </a:rPr>
              <a:t>I </a:t>
            </a:r>
            <a:r>
              <a:rPr sz="2000" spc="-10" dirty="0">
                <a:solidFill>
                  <a:srgbClr val="77923B"/>
                </a:solidFill>
                <a:latin typeface="Arial"/>
                <a:cs typeface="Arial"/>
              </a:rPr>
              <a:t>go through </a:t>
            </a:r>
            <a:r>
              <a:rPr sz="2000" spc="-5" dirty="0">
                <a:solidFill>
                  <a:srgbClr val="77923B"/>
                </a:solidFill>
                <a:latin typeface="Arial"/>
                <a:cs typeface="Arial"/>
              </a:rPr>
              <a:t>the</a:t>
            </a:r>
            <a:r>
              <a:rPr sz="2000" spc="45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77923B"/>
                </a:solidFill>
                <a:latin typeface="Arial"/>
                <a:cs typeface="Arial"/>
              </a:rPr>
              <a:t>door</a:t>
            </a:r>
            <a:endParaRPr sz="2000">
              <a:latin typeface="Arial"/>
              <a:cs typeface="Arial"/>
            </a:endParaRPr>
          </a:p>
          <a:p>
            <a:pPr marL="1021715">
              <a:lnSpc>
                <a:spcPct val="100000"/>
              </a:lnSpc>
              <a:spcBef>
                <a:spcPts val="1060"/>
              </a:spcBef>
            </a:pPr>
            <a:r>
              <a:rPr sz="2000" spc="-10" dirty="0">
                <a:solidFill>
                  <a:srgbClr val="77923B"/>
                </a:solidFill>
                <a:latin typeface="Arial"/>
                <a:cs typeface="Arial"/>
              </a:rPr>
              <a:t>Bob: </a:t>
            </a:r>
            <a:r>
              <a:rPr sz="2000" spc="-5" dirty="0">
                <a:solidFill>
                  <a:srgbClr val="77923B"/>
                </a:solidFill>
                <a:latin typeface="Arial"/>
                <a:cs typeface="Arial"/>
              </a:rPr>
              <a:t>I </a:t>
            </a:r>
            <a:r>
              <a:rPr sz="2000" spc="-10" dirty="0">
                <a:solidFill>
                  <a:srgbClr val="77923B"/>
                </a:solidFill>
                <a:latin typeface="Arial"/>
                <a:cs typeface="Arial"/>
              </a:rPr>
              <a:t>follow</a:t>
            </a:r>
            <a:r>
              <a:rPr sz="2000" spc="-85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77923B"/>
                </a:solidFill>
                <a:latin typeface="Arial"/>
                <a:cs typeface="Arial"/>
              </a:rPr>
              <a:t>Alice</a:t>
            </a:r>
            <a:endParaRPr sz="2000">
              <a:latin typeface="Arial"/>
              <a:cs typeface="Arial"/>
            </a:endParaRPr>
          </a:p>
          <a:p>
            <a:pPr marL="1021715">
              <a:lnSpc>
                <a:spcPct val="100000"/>
              </a:lnSpc>
              <a:spcBef>
                <a:spcPts val="1060"/>
              </a:spcBef>
            </a:pPr>
            <a:r>
              <a:rPr sz="2000" spc="-10" dirty="0">
                <a:solidFill>
                  <a:srgbClr val="77923B"/>
                </a:solidFill>
                <a:latin typeface="Arial"/>
                <a:cs typeface="Arial"/>
              </a:rPr>
              <a:t>Alice: </a:t>
            </a:r>
            <a:r>
              <a:rPr sz="2000" spc="-5" dirty="0">
                <a:solidFill>
                  <a:srgbClr val="77923B"/>
                </a:solidFill>
                <a:latin typeface="Arial"/>
                <a:cs typeface="Arial"/>
              </a:rPr>
              <a:t>I </a:t>
            </a:r>
            <a:r>
              <a:rPr sz="2000" spc="-10" dirty="0">
                <a:solidFill>
                  <a:srgbClr val="77923B"/>
                </a:solidFill>
                <a:latin typeface="Arial"/>
                <a:cs typeface="Arial"/>
              </a:rPr>
              <a:t>go through </a:t>
            </a:r>
            <a:r>
              <a:rPr sz="2000" spc="-5" dirty="0">
                <a:solidFill>
                  <a:srgbClr val="77923B"/>
                </a:solidFill>
                <a:latin typeface="Arial"/>
                <a:cs typeface="Arial"/>
              </a:rPr>
              <a:t>the</a:t>
            </a:r>
            <a:r>
              <a:rPr sz="2000" spc="45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77923B"/>
                </a:solidFill>
                <a:latin typeface="Arial"/>
                <a:cs typeface="Arial"/>
              </a:rPr>
              <a:t>door</a:t>
            </a:r>
            <a:endParaRPr sz="2000">
              <a:latin typeface="Arial"/>
              <a:cs typeface="Arial"/>
            </a:endParaRPr>
          </a:p>
          <a:p>
            <a:pPr marL="1021715">
              <a:lnSpc>
                <a:spcPct val="100000"/>
              </a:lnSpc>
              <a:spcBef>
                <a:spcPts val="1055"/>
              </a:spcBef>
            </a:pPr>
            <a:r>
              <a:rPr sz="2000" spc="-10" dirty="0">
                <a:solidFill>
                  <a:srgbClr val="77923B"/>
                </a:solidFill>
                <a:latin typeface="Arial"/>
                <a:cs typeface="Arial"/>
              </a:rPr>
              <a:t>Bob: </a:t>
            </a:r>
            <a:r>
              <a:rPr sz="2000" spc="-5" dirty="0">
                <a:solidFill>
                  <a:srgbClr val="77923B"/>
                </a:solidFill>
                <a:latin typeface="Arial"/>
                <a:cs typeface="Arial"/>
              </a:rPr>
              <a:t>I </a:t>
            </a:r>
            <a:r>
              <a:rPr sz="2000" spc="-10" dirty="0">
                <a:solidFill>
                  <a:srgbClr val="77923B"/>
                </a:solidFill>
                <a:latin typeface="Arial"/>
                <a:cs typeface="Arial"/>
              </a:rPr>
              <a:t>get </a:t>
            </a:r>
            <a:r>
              <a:rPr sz="2000" spc="-5" dirty="0">
                <a:solidFill>
                  <a:srgbClr val="77923B"/>
                </a:solidFill>
                <a:latin typeface="Arial"/>
                <a:cs typeface="Arial"/>
              </a:rPr>
              <a:t>to the </a:t>
            </a:r>
            <a:r>
              <a:rPr sz="2000" spc="-10" dirty="0">
                <a:solidFill>
                  <a:srgbClr val="77923B"/>
                </a:solidFill>
                <a:latin typeface="Arial"/>
                <a:cs typeface="Arial"/>
              </a:rPr>
              <a:t>door and </a:t>
            </a:r>
            <a:r>
              <a:rPr sz="2000" spc="-15" dirty="0">
                <a:solidFill>
                  <a:srgbClr val="77923B"/>
                </a:solidFill>
                <a:latin typeface="Arial"/>
                <a:cs typeface="Arial"/>
              </a:rPr>
              <a:t>wait </a:t>
            </a:r>
            <a:r>
              <a:rPr sz="2000" dirty="0">
                <a:solidFill>
                  <a:srgbClr val="77923B"/>
                </a:solidFill>
                <a:latin typeface="Arial"/>
                <a:cs typeface="Arial"/>
              </a:rPr>
              <a:t>for</a:t>
            </a:r>
            <a:r>
              <a:rPr sz="2000" spc="-40" dirty="0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77923B"/>
                </a:solidFill>
                <a:latin typeface="Arial"/>
                <a:cs typeface="Arial"/>
              </a:rPr>
              <a:t>Alice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027" y="541350"/>
            <a:ext cx="5276215" cy="771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9998" y="2119376"/>
            <a:ext cx="7200010" cy="4000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027" y="541350"/>
            <a:ext cx="5276215" cy="771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1600" y="2124075"/>
            <a:ext cx="7126605" cy="39599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027" y="541350"/>
            <a:ext cx="5276215" cy="771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9998" y="2124456"/>
            <a:ext cx="7200010" cy="4000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027" y="541350"/>
            <a:ext cx="5276215" cy="771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999" y="2123948"/>
            <a:ext cx="8063992" cy="39960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027" y="541350"/>
            <a:ext cx="5276215" cy="771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999" y="2123948"/>
            <a:ext cx="8068309" cy="39960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027" y="541350"/>
            <a:ext cx="5276215" cy="771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999" y="2115439"/>
            <a:ext cx="8086344" cy="4004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027" y="541350"/>
            <a:ext cx="5276215" cy="771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999" y="2123948"/>
            <a:ext cx="8068309" cy="39960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027" y="541350"/>
            <a:ext cx="5276215" cy="771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679" y="2123948"/>
            <a:ext cx="8068309" cy="39960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366</Words>
  <Application>Microsoft Office PowerPoint</Application>
  <PresentationFormat>Custom</PresentationFormat>
  <Paragraphs>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05 Java Threads</dc:title>
  <dc:creator>Mario Carreon</dc:creator>
  <cp:lastModifiedBy>nida</cp:lastModifiedBy>
  <cp:revision>2</cp:revision>
  <dcterms:created xsi:type="dcterms:W3CDTF">2020-09-27T05:59:23Z</dcterms:created>
  <dcterms:modified xsi:type="dcterms:W3CDTF">2020-09-27T06:07:08Z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2014-01-15T00:00:00Z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2020-09-27T00:00:00Z</vt:filetime>
  </property>
</Properties>
</file>