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0083800" cy="7562850"/>
  <p:notesSz cx="10083800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4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285" y="2344483"/>
            <a:ext cx="857123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5196"/>
            <a:ext cx="705866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739455"/>
            <a:ext cx="4386453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739455"/>
            <a:ext cx="4386453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0080625" cy="7559675"/>
          </a:xfrm>
          <a:custGeom>
            <a:avLst/>
            <a:gdLst/>
            <a:ahLst/>
            <a:cxnLst/>
            <a:rect l="l" t="t" r="r" b="b"/>
            <a:pathLst>
              <a:path w="10080625" h="7559675">
                <a:moveTo>
                  <a:pt x="10080625" y="0"/>
                </a:moveTo>
                <a:lnTo>
                  <a:pt x="0" y="0"/>
                </a:lnTo>
                <a:lnTo>
                  <a:pt x="0" y="7559675"/>
                </a:lnTo>
                <a:lnTo>
                  <a:pt x="10080625" y="7559675"/>
                </a:lnTo>
                <a:lnTo>
                  <a:pt x="10080625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0080625" cy="7559675"/>
          </a:xfrm>
          <a:custGeom>
            <a:avLst/>
            <a:gdLst/>
            <a:ahLst/>
            <a:cxnLst/>
            <a:rect l="l" t="t" r="r" b="b"/>
            <a:pathLst>
              <a:path w="10080625" h="7559675">
                <a:moveTo>
                  <a:pt x="10080625" y="0"/>
                </a:moveTo>
                <a:lnTo>
                  <a:pt x="0" y="0"/>
                </a:lnTo>
                <a:lnTo>
                  <a:pt x="0" y="7559675"/>
                </a:lnTo>
                <a:lnTo>
                  <a:pt x="10080625" y="7559675"/>
                </a:lnTo>
                <a:lnTo>
                  <a:pt x="10080625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0080625" cy="755967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32686" y="2065477"/>
            <a:ext cx="8511540" cy="33166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4190" y="1739455"/>
            <a:ext cx="9075420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8492" y="7033450"/>
            <a:ext cx="3226816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7033450"/>
            <a:ext cx="2319274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60336" y="7033450"/>
            <a:ext cx="2319274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080625" cy="7559675"/>
          </a:xfrm>
          <a:custGeom>
            <a:avLst/>
            <a:gdLst/>
            <a:ahLst/>
            <a:cxnLst/>
            <a:rect l="l" t="t" r="r" b="b"/>
            <a:pathLst>
              <a:path w="10080625" h="7559675">
                <a:moveTo>
                  <a:pt x="10080625" y="0"/>
                </a:moveTo>
                <a:lnTo>
                  <a:pt x="0" y="0"/>
                </a:lnTo>
                <a:lnTo>
                  <a:pt x="0" y="7559675"/>
                </a:lnTo>
                <a:lnTo>
                  <a:pt x="10080625" y="7559675"/>
                </a:lnTo>
                <a:lnTo>
                  <a:pt x="10080625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51281" y="2347150"/>
            <a:ext cx="8662035" cy="2445385"/>
            <a:chOff x="751281" y="2347150"/>
            <a:chExt cx="8662035" cy="2445385"/>
          </a:xfrm>
        </p:grpSpPr>
        <p:sp>
          <p:nvSpPr>
            <p:cNvPr id="4" name="object 4"/>
            <p:cNvSpPr/>
            <p:nvPr/>
          </p:nvSpPr>
          <p:spPr>
            <a:xfrm>
              <a:off x="752855" y="2350008"/>
              <a:ext cx="8659368" cy="24414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6043" y="2351913"/>
              <a:ext cx="8652510" cy="2435860"/>
            </a:xfrm>
            <a:custGeom>
              <a:avLst/>
              <a:gdLst/>
              <a:ahLst/>
              <a:cxnLst/>
              <a:rect l="l" t="t" r="r" b="b"/>
              <a:pathLst>
                <a:path w="8652510" h="2435860">
                  <a:moveTo>
                    <a:pt x="0" y="326009"/>
                  </a:moveTo>
                  <a:lnTo>
                    <a:pt x="3534" y="277825"/>
                  </a:lnTo>
                  <a:lnTo>
                    <a:pt x="13802" y="231840"/>
                  </a:lnTo>
                  <a:lnTo>
                    <a:pt x="30300" y="188556"/>
                  </a:lnTo>
                  <a:lnTo>
                    <a:pt x="52521" y="148477"/>
                  </a:lnTo>
                  <a:lnTo>
                    <a:pt x="79963" y="112108"/>
                  </a:lnTo>
                  <a:lnTo>
                    <a:pt x="112121" y="79952"/>
                  </a:lnTo>
                  <a:lnTo>
                    <a:pt x="148491" y="52512"/>
                  </a:lnTo>
                  <a:lnTo>
                    <a:pt x="188567" y="30294"/>
                  </a:lnTo>
                  <a:lnTo>
                    <a:pt x="231847" y="13799"/>
                  </a:lnTo>
                  <a:lnTo>
                    <a:pt x="277824" y="3533"/>
                  </a:lnTo>
                  <a:lnTo>
                    <a:pt x="325996" y="0"/>
                  </a:lnTo>
                  <a:lnTo>
                    <a:pt x="8326488" y="0"/>
                  </a:lnTo>
                  <a:lnTo>
                    <a:pt x="8374671" y="3533"/>
                  </a:lnTo>
                  <a:lnTo>
                    <a:pt x="8420657" y="13799"/>
                  </a:lnTo>
                  <a:lnTo>
                    <a:pt x="8463941" y="30294"/>
                  </a:lnTo>
                  <a:lnTo>
                    <a:pt x="8504019" y="52512"/>
                  </a:lnTo>
                  <a:lnTo>
                    <a:pt x="8540388" y="79952"/>
                  </a:lnTo>
                  <a:lnTo>
                    <a:pt x="8572545" y="112108"/>
                  </a:lnTo>
                  <a:lnTo>
                    <a:pt x="8599984" y="148477"/>
                  </a:lnTo>
                  <a:lnTo>
                    <a:pt x="8622203" y="188556"/>
                  </a:lnTo>
                  <a:lnTo>
                    <a:pt x="8638697" y="231840"/>
                  </a:lnTo>
                  <a:lnTo>
                    <a:pt x="8648963" y="277825"/>
                  </a:lnTo>
                  <a:lnTo>
                    <a:pt x="8652497" y="326009"/>
                  </a:lnTo>
                  <a:lnTo>
                    <a:pt x="8652497" y="2109851"/>
                  </a:lnTo>
                  <a:lnTo>
                    <a:pt x="8648963" y="2158034"/>
                  </a:lnTo>
                  <a:lnTo>
                    <a:pt x="8638697" y="2204019"/>
                  </a:lnTo>
                  <a:lnTo>
                    <a:pt x="8622203" y="2247303"/>
                  </a:lnTo>
                  <a:lnTo>
                    <a:pt x="8599984" y="2287382"/>
                  </a:lnTo>
                  <a:lnTo>
                    <a:pt x="8572545" y="2323751"/>
                  </a:lnTo>
                  <a:lnTo>
                    <a:pt x="8540388" y="2355907"/>
                  </a:lnTo>
                  <a:lnTo>
                    <a:pt x="8504019" y="2383347"/>
                  </a:lnTo>
                  <a:lnTo>
                    <a:pt x="8463941" y="2405565"/>
                  </a:lnTo>
                  <a:lnTo>
                    <a:pt x="8420657" y="2422060"/>
                  </a:lnTo>
                  <a:lnTo>
                    <a:pt x="8374671" y="2432326"/>
                  </a:lnTo>
                  <a:lnTo>
                    <a:pt x="8326488" y="2435860"/>
                  </a:lnTo>
                  <a:lnTo>
                    <a:pt x="325996" y="2435860"/>
                  </a:lnTo>
                  <a:lnTo>
                    <a:pt x="277824" y="2432326"/>
                  </a:lnTo>
                  <a:lnTo>
                    <a:pt x="231847" y="2422060"/>
                  </a:lnTo>
                  <a:lnTo>
                    <a:pt x="188567" y="2405565"/>
                  </a:lnTo>
                  <a:lnTo>
                    <a:pt x="148491" y="2383347"/>
                  </a:lnTo>
                  <a:lnTo>
                    <a:pt x="112121" y="2355907"/>
                  </a:lnTo>
                  <a:lnTo>
                    <a:pt x="79963" y="2323751"/>
                  </a:lnTo>
                  <a:lnTo>
                    <a:pt x="52521" y="2287382"/>
                  </a:lnTo>
                  <a:lnTo>
                    <a:pt x="30300" y="2247303"/>
                  </a:lnTo>
                  <a:lnTo>
                    <a:pt x="13802" y="2204019"/>
                  </a:lnTo>
                  <a:lnTo>
                    <a:pt x="3534" y="2158034"/>
                  </a:lnTo>
                  <a:lnTo>
                    <a:pt x="0" y="2109851"/>
                  </a:lnTo>
                  <a:lnTo>
                    <a:pt x="0" y="326009"/>
                  </a:lnTo>
                  <a:close/>
                </a:path>
              </a:pathLst>
            </a:custGeom>
            <a:ln w="9525">
              <a:solidFill>
                <a:srgbClr val="4095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86277" y="3220542"/>
              <a:ext cx="1430527" cy="692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78425" y="3220542"/>
              <a:ext cx="2285873" cy="692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5027" y="541350"/>
            <a:ext cx="3959987" cy="771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9008" y="1793240"/>
            <a:ext cx="86512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8455" marR="5080" indent="-326390">
              <a:lnSpc>
                <a:spcPct val="100000"/>
              </a:lnSpc>
              <a:spcBef>
                <a:spcPts val="100"/>
              </a:spcBef>
              <a:buClr>
                <a:srgbClr val="31765C"/>
              </a:buClr>
              <a:buSzPct val="43750"/>
              <a:buChar char="●"/>
              <a:tabLst>
                <a:tab pos="338455" algn="l"/>
                <a:tab pos="339090" algn="l"/>
              </a:tabLst>
            </a:pPr>
            <a:r>
              <a:rPr sz="2400" spc="-125" dirty="0">
                <a:latin typeface="Arial"/>
                <a:cs typeface="Arial"/>
              </a:rPr>
              <a:t>To </a:t>
            </a:r>
            <a:r>
              <a:rPr sz="2400" dirty="0">
                <a:latin typeface="Arial"/>
                <a:cs typeface="Arial"/>
              </a:rPr>
              <a:t>start parallel </a:t>
            </a:r>
            <a:r>
              <a:rPr sz="2400" spc="-5" dirty="0">
                <a:latin typeface="Arial"/>
                <a:cs typeface="Arial"/>
              </a:rPr>
              <a:t>execution, </a:t>
            </a:r>
            <a:r>
              <a:rPr sz="2400" spc="-20" dirty="0">
                <a:latin typeface="Arial"/>
                <a:cs typeface="Arial"/>
              </a:rPr>
              <a:t>we </a:t>
            </a:r>
            <a:r>
              <a:rPr sz="2400" dirty="0">
                <a:latin typeface="Arial"/>
                <a:cs typeface="Arial"/>
              </a:rPr>
              <a:t>call </a:t>
            </a:r>
            <a:r>
              <a:rPr sz="2400" spc="-5" dirty="0">
                <a:latin typeface="Arial"/>
                <a:cs typeface="Arial"/>
              </a:rPr>
              <a:t>MyThread's </a:t>
            </a:r>
            <a:r>
              <a:rPr sz="2400" dirty="0">
                <a:latin typeface="Arial"/>
                <a:cs typeface="Arial"/>
              </a:rPr>
              <a:t>start() method,  </a:t>
            </a:r>
            <a:r>
              <a:rPr sz="2400" spc="-10" dirty="0">
                <a:latin typeface="Arial"/>
                <a:cs typeface="Arial"/>
              </a:rPr>
              <a:t>which </a:t>
            </a:r>
            <a:r>
              <a:rPr sz="2400" dirty="0">
                <a:latin typeface="Arial"/>
                <a:cs typeface="Arial"/>
              </a:rPr>
              <a:t>is built-in in all </a:t>
            </a:r>
            <a:r>
              <a:rPr sz="2400" spc="-5" dirty="0">
                <a:latin typeface="Arial"/>
                <a:cs typeface="Arial"/>
              </a:rPr>
              <a:t>thread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objects.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27352" y="3097276"/>
            <a:ext cx="7405370" cy="2731135"/>
            <a:chOff x="1427352" y="3097276"/>
            <a:chExt cx="7405370" cy="2731135"/>
          </a:xfrm>
        </p:grpSpPr>
        <p:sp>
          <p:nvSpPr>
            <p:cNvPr id="5" name="object 5"/>
            <p:cNvSpPr/>
            <p:nvPr/>
          </p:nvSpPr>
          <p:spPr>
            <a:xfrm>
              <a:off x="1440052" y="3109976"/>
              <a:ext cx="7379970" cy="2705735"/>
            </a:xfrm>
            <a:custGeom>
              <a:avLst/>
              <a:gdLst/>
              <a:ahLst/>
              <a:cxnLst/>
              <a:rect l="l" t="t" r="r" b="b"/>
              <a:pathLst>
                <a:path w="7379970" h="2705735">
                  <a:moveTo>
                    <a:pt x="7379970" y="0"/>
                  </a:moveTo>
                  <a:lnTo>
                    <a:pt x="0" y="0"/>
                  </a:lnTo>
                  <a:lnTo>
                    <a:pt x="0" y="2705735"/>
                  </a:lnTo>
                  <a:lnTo>
                    <a:pt x="7379970" y="2705735"/>
                  </a:lnTo>
                  <a:lnTo>
                    <a:pt x="73799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0052" y="3109976"/>
              <a:ext cx="7379970" cy="2705735"/>
            </a:xfrm>
            <a:custGeom>
              <a:avLst/>
              <a:gdLst/>
              <a:ahLst/>
              <a:cxnLst/>
              <a:rect l="l" t="t" r="r" b="b"/>
              <a:pathLst>
                <a:path w="7379970" h="2705735">
                  <a:moveTo>
                    <a:pt x="0" y="2705735"/>
                  </a:moveTo>
                  <a:lnTo>
                    <a:pt x="7379970" y="2705735"/>
                  </a:lnTo>
                  <a:lnTo>
                    <a:pt x="7379970" y="0"/>
                  </a:lnTo>
                  <a:lnTo>
                    <a:pt x="0" y="0"/>
                  </a:lnTo>
                  <a:lnTo>
                    <a:pt x="0" y="2705735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40052" y="3109976"/>
            <a:ext cx="7379970" cy="270573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90170">
              <a:lnSpc>
                <a:spcPts val="2100"/>
              </a:lnSpc>
              <a:spcBef>
                <a:spcPts val="55"/>
              </a:spcBef>
            </a:pPr>
            <a:r>
              <a:rPr sz="1800" spc="-5" dirty="0">
                <a:latin typeface="Courier New"/>
                <a:cs typeface="Courier New"/>
              </a:rPr>
              <a:t>class MyThreadDemo</a:t>
            </a:r>
            <a:r>
              <a:rPr sz="1800" dirty="0">
                <a:latin typeface="Courier New"/>
                <a:cs typeface="Courier New"/>
              </a:rPr>
              <a:t> {</a:t>
            </a:r>
            <a:endParaRPr sz="1800">
              <a:latin typeface="Courier New"/>
              <a:cs typeface="Courier New"/>
            </a:endParaRPr>
          </a:p>
          <a:p>
            <a:pPr marL="1919605" marR="878840" indent="-915035">
              <a:lnSpc>
                <a:spcPct val="94500"/>
              </a:lnSpc>
              <a:spcBef>
                <a:spcPts val="55"/>
              </a:spcBef>
            </a:pPr>
            <a:r>
              <a:rPr sz="1800" spc="-5" dirty="0">
                <a:latin typeface="Courier New"/>
                <a:cs typeface="Courier New"/>
              </a:rPr>
              <a:t>public static void main(String args[]) </a:t>
            </a:r>
            <a:r>
              <a:rPr sz="1800" dirty="0">
                <a:latin typeface="Courier New"/>
                <a:cs typeface="Courier New"/>
              </a:rPr>
              <a:t>{  </a:t>
            </a:r>
            <a:r>
              <a:rPr sz="1800" spc="-5" dirty="0">
                <a:latin typeface="Courier New"/>
                <a:cs typeface="Courier New"/>
              </a:rPr>
              <a:t>MyThread t1 </a:t>
            </a:r>
            <a:r>
              <a:rPr sz="1800" dirty="0">
                <a:latin typeface="Courier New"/>
                <a:cs typeface="Courier New"/>
              </a:rPr>
              <a:t>= </a:t>
            </a:r>
            <a:r>
              <a:rPr sz="1800" spc="-5" dirty="0">
                <a:latin typeface="Courier New"/>
                <a:cs typeface="Courier New"/>
              </a:rPr>
              <a:t>new MyThread(1);  MyThread t2 </a:t>
            </a:r>
            <a:r>
              <a:rPr sz="1800" dirty="0">
                <a:latin typeface="Courier New"/>
                <a:cs typeface="Courier New"/>
              </a:rPr>
              <a:t>= </a:t>
            </a:r>
            <a:r>
              <a:rPr sz="1800" spc="-5" dirty="0">
                <a:latin typeface="Courier New"/>
                <a:cs typeface="Courier New"/>
              </a:rPr>
              <a:t>new MyThread(2);  MyThread t3 </a:t>
            </a:r>
            <a:r>
              <a:rPr sz="1800" dirty="0">
                <a:latin typeface="Courier New"/>
                <a:cs typeface="Courier New"/>
              </a:rPr>
              <a:t>= </a:t>
            </a:r>
            <a:r>
              <a:rPr sz="1800" spc="-5" dirty="0">
                <a:latin typeface="Courier New"/>
                <a:cs typeface="Courier New"/>
              </a:rPr>
              <a:t>new MyThread(3);  </a:t>
            </a:r>
            <a:r>
              <a:rPr sz="1800" b="1" spc="-5" dirty="0">
                <a:latin typeface="Courier New"/>
                <a:cs typeface="Courier New"/>
              </a:rPr>
              <a:t>t1.start();</a:t>
            </a:r>
            <a:endParaRPr sz="1800">
              <a:latin typeface="Courier New"/>
              <a:cs typeface="Courier New"/>
            </a:endParaRPr>
          </a:p>
          <a:p>
            <a:pPr marL="1919605">
              <a:lnSpc>
                <a:spcPts val="1980"/>
              </a:lnSpc>
            </a:pPr>
            <a:r>
              <a:rPr sz="1800" b="1" spc="-5" dirty="0">
                <a:latin typeface="Courier New"/>
                <a:cs typeface="Courier New"/>
              </a:rPr>
              <a:t>t2.start();</a:t>
            </a:r>
            <a:endParaRPr sz="1800">
              <a:latin typeface="Courier New"/>
              <a:cs typeface="Courier New"/>
            </a:endParaRPr>
          </a:p>
          <a:p>
            <a:pPr marL="1919605">
              <a:lnSpc>
                <a:spcPts val="2039"/>
              </a:lnSpc>
            </a:pPr>
            <a:r>
              <a:rPr sz="1800" b="1" spc="-5" dirty="0">
                <a:latin typeface="Courier New"/>
                <a:cs typeface="Courier New"/>
              </a:rPr>
              <a:t>t3.start();</a:t>
            </a:r>
            <a:endParaRPr sz="1800">
              <a:latin typeface="Courier New"/>
              <a:cs typeface="Courier New"/>
            </a:endParaRPr>
          </a:p>
          <a:p>
            <a:pPr marL="1919605">
              <a:lnSpc>
                <a:spcPts val="2039"/>
              </a:lnSpc>
            </a:pPr>
            <a:r>
              <a:rPr sz="1800" spc="-5" dirty="0">
                <a:latin typeface="Courier New"/>
                <a:cs typeface="Courier New"/>
              </a:rPr>
              <a:t>System.out.print("Main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ends");</a:t>
            </a:r>
            <a:endParaRPr sz="1800">
              <a:latin typeface="Courier New"/>
              <a:cs typeface="Courier New"/>
            </a:endParaRPr>
          </a:p>
          <a:p>
            <a:pPr marL="90170">
              <a:lnSpc>
                <a:spcPts val="2100"/>
              </a:lnSpc>
            </a:pPr>
            <a:r>
              <a:rPr sz="1800" spc="-5" dirty="0">
                <a:latin typeface="Courier New"/>
                <a:cs typeface="Courier New"/>
              </a:rPr>
              <a:t>}}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5027" y="541350"/>
            <a:ext cx="3959987" cy="771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9008" y="1793240"/>
            <a:ext cx="8705850" cy="1541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8455" marR="5080" indent="-326390">
              <a:lnSpc>
                <a:spcPct val="100000"/>
              </a:lnSpc>
              <a:spcBef>
                <a:spcPts val="100"/>
              </a:spcBef>
              <a:buClr>
                <a:srgbClr val="31765C"/>
              </a:buClr>
              <a:buSzPct val="43750"/>
              <a:buChar char="●"/>
              <a:tabLst>
                <a:tab pos="338455" algn="l"/>
                <a:tab pos="339090" algn="l"/>
              </a:tabLst>
            </a:pPr>
            <a:r>
              <a:rPr sz="2400" spc="15" dirty="0">
                <a:latin typeface="Arial"/>
                <a:cs typeface="Arial"/>
              </a:rPr>
              <a:t>When </a:t>
            </a:r>
            <a:r>
              <a:rPr sz="2400" spc="-20" dirty="0">
                <a:latin typeface="Arial"/>
                <a:cs typeface="Arial"/>
              </a:rPr>
              <a:t>we </a:t>
            </a:r>
            <a:r>
              <a:rPr sz="2400" spc="-5" dirty="0">
                <a:latin typeface="Arial"/>
                <a:cs typeface="Arial"/>
              </a:rPr>
              <a:t>run </a:t>
            </a:r>
            <a:r>
              <a:rPr sz="2400" dirty="0">
                <a:latin typeface="Arial"/>
                <a:cs typeface="Arial"/>
              </a:rPr>
              <a:t>MyThreadDemo </a:t>
            </a:r>
            <a:r>
              <a:rPr sz="2400" spc="-20" dirty="0">
                <a:latin typeface="Arial"/>
                <a:cs typeface="Arial"/>
              </a:rPr>
              <a:t>we </a:t>
            </a:r>
            <a:r>
              <a:rPr sz="2400" dirty="0">
                <a:latin typeface="Arial"/>
                <a:cs typeface="Arial"/>
              </a:rPr>
              <a:t>can definitely see that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three  </a:t>
            </a:r>
            <a:r>
              <a:rPr sz="2400" spc="-5" dirty="0">
                <a:latin typeface="Arial"/>
                <a:cs typeface="Arial"/>
              </a:rPr>
              <a:t>run </a:t>
            </a:r>
            <a:r>
              <a:rPr sz="2400" dirty="0">
                <a:latin typeface="Arial"/>
                <a:cs typeface="Arial"/>
              </a:rPr>
              <a:t>methods </a:t>
            </a:r>
            <a:r>
              <a:rPr sz="2400" spc="-5" dirty="0">
                <a:latin typeface="Arial"/>
                <a:cs typeface="Arial"/>
              </a:rPr>
              <a:t>are executing </a:t>
            </a:r>
            <a:r>
              <a:rPr sz="2400" dirty="0">
                <a:latin typeface="Arial"/>
                <a:cs typeface="Arial"/>
              </a:rPr>
              <a:t>at the </a:t>
            </a:r>
            <a:r>
              <a:rPr sz="2400" spc="5" dirty="0">
                <a:latin typeface="Arial"/>
                <a:cs typeface="Arial"/>
              </a:rPr>
              <a:t>same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time</a:t>
            </a:r>
            <a:endParaRPr sz="2400">
              <a:latin typeface="Arial"/>
              <a:cs typeface="Arial"/>
            </a:endParaRPr>
          </a:p>
          <a:p>
            <a:pPr marL="984885" marR="338455">
              <a:lnSpc>
                <a:spcPct val="141300"/>
              </a:lnSpc>
              <a:spcBef>
                <a:spcPts val="70"/>
              </a:spcBef>
            </a:pPr>
            <a:r>
              <a:rPr sz="1800" dirty="0">
                <a:latin typeface="Courier New"/>
                <a:cs typeface="Courier New"/>
              </a:rPr>
              <a:t>&gt; </a:t>
            </a:r>
            <a:r>
              <a:rPr sz="1800" spc="-5" dirty="0">
                <a:latin typeface="Courier New"/>
                <a:cs typeface="Courier New"/>
              </a:rPr>
              <a:t>java </a:t>
            </a:r>
            <a:r>
              <a:rPr sz="1800" spc="-10" dirty="0">
                <a:latin typeface="Courier New"/>
                <a:cs typeface="Courier New"/>
              </a:rPr>
              <a:t>MyThreadDemo  111111111122331122321122333331111Main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ends111333222...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5027" y="541350"/>
            <a:ext cx="3959987" cy="771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9994" y="1625003"/>
            <a:ext cx="9225407" cy="52150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5027" y="541350"/>
            <a:ext cx="3959987" cy="771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9008" y="1793240"/>
            <a:ext cx="8727440" cy="2773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8455" marR="5080" indent="-326390">
              <a:lnSpc>
                <a:spcPct val="100000"/>
              </a:lnSpc>
              <a:spcBef>
                <a:spcPts val="100"/>
              </a:spcBef>
              <a:buClr>
                <a:srgbClr val="31765C"/>
              </a:buClr>
              <a:buSzPct val="43750"/>
              <a:buChar char="●"/>
              <a:tabLst>
                <a:tab pos="338455" algn="l"/>
                <a:tab pos="339090" algn="l"/>
              </a:tabLst>
            </a:pPr>
            <a:r>
              <a:rPr sz="2400" dirty="0">
                <a:latin typeface="Arial"/>
                <a:cs typeface="Arial"/>
              </a:rPr>
              <a:t>Note the appearance of the </a:t>
            </a:r>
            <a:r>
              <a:rPr sz="2400" spc="-5" dirty="0">
                <a:latin typeface="Arial"/>
                <a:cs typeface="Arial"/>
              </a:rPr>
              <a:t>"Main </a:t>
            </a:r>
            <a:r>
              <a:rPr sz="2400" dirty="0">
                <a:latin typeface="Arial"/>
                <a:cs typeface="Arial"/>
              </a:rPr>
              <a:t>ends" </a:t>
            </a:r>
            <a:r>
              <a:rPr sz="2400" spc="-5" dirty="0">
                <a:latin typeface="Arial"/>
                <a:cs typeface="Arial"/>
              </a:rPr>
              <a:t>string in </a:t>
            </a:r>
            <a:r>
              <a:rPr sz="2400" dirty="0">
                <a:latin typeface="Arial"/>
                <a:cs typeface="Arial"/>
              </a:rPr>
              <a:t>the middle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  the output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sequence</a:t>
            </a:r>
            <a:endParaRPr sz="2400">
              <a:latin typeface="Arial"/>
              <a:cs typeface="Arial"/>
            </a:endParaRPr>
          </a:p>
          <a:p>
            <a:pPr marL="984885" marR="358775">
              <a:lnSpc>
                <a:spcPct val="141300"/>
              </a:lnSpc>
              <a:spcBef>
                <a:spcPts val="70"/>
              </a:spcBef>
            </a:pPr>
            <a:r>
              <a:rPr sz="1800" dirty="0">
                <a:latin typeface="Courier New"/>
                <a:cs typeface="Courier New"/>
              </a:rPr>
              <a:t>&gt; </a:t>
            </a:r>
            <a:r>
              <a:rPr sz="1800" spc="-5" dirty="0">
                <a:latin typeface="Courier New"/>
                <a:cs typeface="Courier New"/>
              </a:rPr>
              <a:t>java </a:t>
            </a:r>
            <a:r>
              <a:rPr sz="1800" spc="-10" dirty="0">
                <a:latin typeface="Courier New"/>
                <a:cs typeface="Courier New"/>
              </a:rPr>
              <a:t>MyThreadDemo  111111111122331122321122333331111</a:t>
            </a:r>
            <a:r>
              <a:rPr sz="1800" b="1" spc="-10" dirty="0">
                <a:latin typeface="Courier New"/>
                <a:cs typeface="Courier New"/>
              </a:rPr>
              <a:t>Main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ends</a:t>
            </a:r>
            <a:r>
              <a:rPr sz="1800" spc="-10" dirty="0">
                <a:latin typeface="Courier New"/>
                <a:cs typeface="Courier New"/>
              </a:rPr>
              <a:t>111333222...</a:t>
            </a:r>
            <a:endParaRPr sz="1800">
              <a:latin typeface="Courier New"/>
              <a:cs typeface="Courier New"/>
            </a:endParaRPr>
          </a:p>
          <a:p>
            <a:pPr marL="338455" marR="776605" indent="-326390">
              <a:lnSpc>
                <a:spcPct val="100000"/>
              </a:lnSpc>
              <a:spcBef>
                <a:spcPts val="1055"/>
              </a:spcBef>
              <a:buClr>
                <a:srgbClr val="31765C"/>
              </a:buClr>
              <a:buSzPct val="43750"/>
              <a:buChar char="●"/>
              <a:tabLst>
                <a:tab pos="338455" algn="l"/>
                <a:tab pos="339090" algn="l"/>
              </a:tabLst>
            </a:pPr>
            <a:r>
              <a:rPr sz="2400" dirty="0">
                <a:latin typeface="Arial"/>
                <a:cs typeface="Arial"/>
              </a:rPr>
              <a:t>This indicates that the main method has </a:t>
            </a:r>
            <a:r>
              <a:rPr sz="2400" spc="-5" dirty="0">
                <a:latin typeface="Arial"/>
                <a:cs typeface="Arial"/>
              </a:rPr>
              <a:t>already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finished  </a:t>
            </a:r>
            <a:r>
              <a:rPr sz="2400" spc="-5" dirty="0">
                <a:latin typeface="Arial"/>
                <a:cs typeface="Arial"/>
              </a:rPr>
              <a:t>executing </a:t>
            </a:r>
            <a:r>
              <a:rPr sz="2400" spc="-10" dirty="0">
                <a:latin typeface="Arial"/>
                <a:cs typeface="Arial"/>
              </a:rPr>
              <a:t>while </a:t>
            </a:r>
            <a:r>
              <a:rPr sz="2400" dirty="0">
                <a:latin typeface="Arial"/>
                <a:cs typeface="Arial"/>
              </a:rPr>
              <a:t>thread 1, thread </a:t>
            </a:r>
            <a:r>
              <a:rPr sz="2400" spc="-5" dirty="0">
                <a:latin typeface="Arial"/>
                <a:cs typeface="Arial"/>
              </a:rPr>
              <a:t>2 </a:t>
            </a:r>
            <a:r>
              <a:rPr sz="2400" dirty="0">
                <a:latin typeface="Arial"/>
                <a:cs typeface="Arial"/>
              </a:rPr>
              <a:t>and thread </a:t>
            </a:r>
            <a:r>
              <a:rPr sz="2400" spc="-5" dirty="0">
                <a:latin typeface="Arial"/>
                <a:cs typeface="Arial"/>
              </a:rPr>
              <a:t>3 </a:t>
            </a:r>
            <a:r>
              <a:rPr sz="2400" dirty="0">
                <a:latin typeface="Arial"/>
                <a:cs typeface="Arial"/>
              </a:rPr>
              <a:t>are </a:t>
            </a:r>
            <a:r>
              <a:rPr sz="2400" spc="-5" dirty="0">
                <a:latin typeface="Arial"/>
                <a:cs typeface="Arial"/>
              </a:rPr>
              <a:t>still  running.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5027" y="541350"/>
            <a:ext cx="3959987" cy="771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9008" y="1620336"/>
            <a:ext cx="8354695" cy="2247900"/>
          </a:xfrm>
          <a:prstGeom prst="rect">
            <a:avLst/>
          </a:prstGeom>
        </p:spPr>
        <p:txBody>
          <a:bodyPr vert="horz" wrap="square" lIns="0" tIns="185420" rIns="0" bIns="0" rtlCol="0">
            <a:spAutoFit/>
          </a:bodyPr>
          <a:lstStyle/>
          <a:p>
            <a:pPr marL="338455" indent="-326390">
              <a:lnSpc>
                <a:spcPct val="100000"/>
              </a:lnSpc>
              <a:spcBef>
                <a:spcPts val="1460"/>
              </a:spcBef>
              <a:buClr>
                <a:srgbClr val="31765C"/>
              </a:buClr>
              <a:buSzPct val="43750"/>
              <a:buChar char="●"/>
              <a:tabLst>
                <a:tab pos="338455" algn="l"/>
                <a:tab pos="339090" algn="l"/>
              </a:tabLst>
            </a:pPr>
            <a:r>
              <a:rPr sz="2400" dirty="0">
                <a:latin typeface="Arial"/>
                <a:cs typeface="Arial"/>
              </a:rPr>
              <a:t>Running </a:t>
            </a:r>
            <a:r>
              <a:rPr sz="2400" spc="-5" dirty="0">
                <a:latin typeface="Arial"/>
                <a:cs typeface="Arial"/>
              </a:rPr>
              <a:t>a </a:t>
            </a:r>
            <a:r>
              <a:rPr sz="2400" dirty="0">
                <a:latin typeface="Arial"/>
                <a:cs typeface="Arial"/>
              </a:rPr>
              <a:t>main method creates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thread.</a:t>
            </a:r>
            <a:endParaRPr sz="2400">
              <a:latin typeface="Arial"/>
              <a:cs typeface="Arial"/>
            </a:endParaRPr>
          </a:p>
          <a:p>
            <a:pPr marL="481965">
              <a:lnSpc>
                <a:spcPct val="100000"/>
              </a:lnSpc>
              <a:spcBef>
                <a:spcPts val="1120"/>
              </a:spcBef>
              <a:tabLst>
                <a:tab pos="771525" algn="l"/>
              </a:tabLst>
            </a:pPr>
            <a:r>
              <a:rPr sz="1500" spc="5" dirty="0">
                <a:solidFill>
                  <a:srgbClr val="006FC0"/>
                </a:solidFill>
                <a:latin typeface="Arial"/>
                <a:cs typeface="Arial"/>
              </a:rPr>
              <a:t>–	</a:t>
            </a:r>
            <a:r>
              <a:rPr sz="2000" spc="-25" dirty="0">
                <a:solidFill>
                  <a:srgbClr val="006FC0"/>
                </a:solidFill>
                <a:latin typeface="Arial"/>
                <a:cs typeface="Arial"/>
              </a:rPr>
              <a:t>Normally, your </a:t>
            </a:r>
            <a:r>
              <a:rPr sz="2000" spc="-5" dirty="0">
                <a:solidFill>
                  <a:srgbClr val="006FC0"/>
                </a:solidFill>
                <a:latin typeface="Arial"/>
                <a:cs typeface="Arial"/>
              </a:rPr>
              <a:t>program </a:t>
            </a:r>
            <a:r>
              <a:rPr sz="2000" spc="-10" dirty="0">
                <a:solidFill>
                  <a:srgbClr val="006FC0"/>
                </a:solidFill>
                <a:latin typeface="Arial"/>
                <a:cs typeface="Arial"/>
              </a:rPr>
              <a:t>ends </a:t>
            </a:r>
            <a:r>
              <a:rPr sz="2000" spc="-15" dirty="0">
                <a:solidFill>
                  <a:srgbClr val="006FC0"/>
                </a:solidFill>
                <a:latin typeface="Arial"/>
                <a:cs typeface="Arial"/>
              </a:rPr>
              <a:t>when </a:t>
            </a:r>
            <a:r>
              <a:rPr sz="2000" spc="-5" dirty="0">
                <a:solidFill>
                  <a:srgbClr val="006FC0"/>
                </a:solidFill>
                <a:latin typeface="Arial"/>
                <a:cs typeface="Arial"/>
              </a:rPr>
              <a:t>the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main </a:t>
            </a:r>
            <a:r>
              <a:rPr sz="2000" spc="-10" dirty="0">
                <a:solidFill>
                  <a:srgbClr val="006FC0"/>
                </a:solidFill>
                <a:latin typeface="Arial"/>
                <a:cs typeface="Arial"/>
              </a:rPr>
              <a:t>thread</a:t>
            </a:r>
            <a:r>
              <a:rPr sz="2000" spc="24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Arial"/>
                <a:cs typeface="Arial"/>
              </a:rPr>
              <a:t>ends.</a:t>
            </a:r>
            <a:endParaRPr sz="2000">
              <a:latin typeface="Arial"/>
              <a:cs typeface="Arial"/>
            </a:endParaRPr>
          </a:p>
          <a:p>
            <a:pPr marL="338455" marR="5080" indent="-326390">
              <a:lnSpc>
                <a:spcPct val="100000"/>
              </a:lnSpc>
              <a:spcBef>
                <a:spcPts val="1095"/>
              </a:spcBef>
              <a:buClr>
                <a:srgbClr val="31765C"/>
              </a:buClr>
              <a:buSzPct val="43750"/>
              <a:buChar char="●"/>
              <a:tabLst>
                <a:tab pos="338455" algn="l"/>
                <a:tab pos="339090" algn="l"/>
              </a:tabLst>
            </a:pPr>
            <a:r>
              <a:rPr sz="2400" spc="-30" dirty="0">
                <a:latin typeface="Arial"/>
                <a:cs typeface="Arial"/>
              </a:rPr>
              <a:t>However, </a:t>
            </a:r>
            <a:r>
              <a:rPr sz="2400" spc="-5" dirty="0">
                <a:latin typeface="Arial"/>
                <a:cs typeface="Arial"/>
              </a:rPr>
              <a:t>creating </a:t>
            </a:r>
            <a:r>
              <a:rPr sz="2400" dirty="0">
                <a:latin typeface="Arial"/>
                <a:cs typeface="Arial"/>
              </a:rPr>
              <a:t>and then </a:t>
            </a:r>
            <a:r>
              <a:rPr sz="2400" spc="-5" dirty="0">
                <a:latin typeface="Arial"/>
                <a:cs typeface="Arial"/>
              </a:rPr>
              <a:t>running </a:t>
            </a:r>
            <a:r>
              <a:rPr sz="2400" dirty="0">
                <a:latin typeface="Arial"/>
                <a:cs typeface="Arial"/>
              </a:rPr>
              <a:t>a thread's start method  creates </a:t>
            </a:r>
            <a:r>
              <a:rPr sz="2400" spc="-5" dirty="0">
                <a:latin typeface="Arial"/>
                <a:cs typeface="Arial"/>
              </a:rPr>
              <a:t>a whole </a:t>
            </a:r>
            <a:r>
              <a:rPr sz="2400" dirty="0">
                <a:latin typeface="Arial"/>
                <a:cs typeface="Arial"/>
              </a:rPr>
              <a:t>new thread that </a:t>
            </a:r>
            <a:r>
              <a:rPr sz="2400" spc="-5" dirty="0">
                <a:latin typeface="Arial"/>
                <a:cs typeface="Arial"/>
              </a:rPr>
              <a:t>executes </a:t>
            </a:r>
            <a:r>
              <a:rPr sz="2400" dirty="0">
                <a:latin typeface="Arial"/>
                <a:cs typeface="Arial"/>
              </a:rPr>
              <a:t>its run() </a:t>
            </a:r>
            <a:r>
              <a:rPr sz="2400" spc="5" dirty="0">
                <a:latin typeface="Arial"/>
                <a:cs typeface="Arial"/>
              </a:rPr>
              <a:t>method  </a:t>
            </a:r>
            <a:r>
              <a:rPr sz="2400" dirty="0">
                <a:latin typeface="Arial"/>
                <a:cs typeface="Arial"/>
              </a:rPr>
              <a:t>independent of the main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method.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5027" y="541350"/>
            <a:ext cx="6905498" cy="771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9008" y="1793240"/>
            <a:ext cx="8713470" cy="2827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8455" marR="169545" indent="-326390">
              <a:lnSpc>
                <a:spcPct val="100000"/>
              </a:lnSpc>
              <a:spcBef>
                <a:spcPts val="100"/>
              </a:spcBef>
              <a:buClr>
                <a:srgbClr val="31765C"/>
              </a:buClr>
              <a:buSzPct val="43750"/>
              <a:buChar char="●"/>
              <a:tabLst>
                <a:tab pos="338455" algn="l"/>
                <a:tab pos="339090" algn="l"/>
              </a:tabLst>
            </a:pPr>
            <a:r>
              <a:rPr sz="2400" dirty="0">
                <a:latin typeface="Arial"/>
                <a:cs typeface="Arial"/>
              </a:rPr>
              <a:t>Another </a:t>
            </a:r>
            <a:r>
              <a:rPr sz="2400" spc="-10" dirty="0">
                <a:latin typeface="Arial"/>
                <a:cs typeface="Arial"/>
              </a:rPr>
              <a:t>way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create a </a:t>
            </a:r>
            <a:r>
              <a:rPr sz="2400" dirty="0">
                <a:latin typeface="Arial"/>
                <a:cs typeface="Arial"/>
              </a:rPr>
              <a:t>thread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to implement the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Runnable  interface.</a:t>
            </a:r>
            <a:endParaRPr sz="2400">
              <a:latin typeface="Arial"/>
              <a:cs typeface="Arial"/>
            </a:endParaRPr>
          </a:p>
          <a:p>
            <a:pPr marL="338455" indent="-326390">
              <a:lnSpc>
                <a:spcPct val="100000"/>
              </a:lnSpc>
              <a:spcBef>
                <a:spcPts val="1110"/>
              </a:spcBef>
              <a:buClr>
                <a:srgbClr val="31765C"/>
              </a:buClr>
              <a:buSzPct val="43750"/>
              <a:buChar char="●"/>
              <a:tabLst>
                <a:tab pos="338455" algn="l"/>
                <a:tab pos="339090" algn="l"/>
              </a:tabLst>
            </a:pPr>
            <a:r>
              <a:rPr sz="2400" dirty="0">
                <a:latin typeface="Arial"/>
                <a:cs typeface="Arial"/>
              </a:rPr>
              <a:t>This may be </a:t>
            </a:r>
            <a:r>
              <a:rPr sz="2400" spc="-5" dirty="0">
                <a:latin typeface="Arial"/>
                <a:cs typeface="Arial"/>
              </a:rPr>
              <a:t>desired </a:t>
            </a:r>
            <a:r>
              <a:rPr sz="2400" dirty="0">
                <a:latin typeface="Arial"/>
                <a:cs typeface="Arial"/>
              </a:rPr>
              <a:t>if </a:t>
            </a:r>
            <a:r>
              <a:rPr sz="2400" spc="-10" dirty="0">
                <a:latin typeface="Arial"/>
                <a:cs typeface="Arial"/>
              </a:rPr>
              <a:t>you want your </a:t>
            </a:r>
            <a:r>
              <a:rPr sz="2400" dirty="0">
                <a:latin typeface="Arial"/>
                <a:cs typeface="Arial"/>
              </a:rPr>
              <a:t>thread to </a:t>
            </a:r>
            <a:r>
              <a:rPr sz="2400" spc="-5" dirty="0">
                <a:latin typeface="Arial"/>
                <a:cs typeface="Arial"/>
              </a:rPr>
              <a:t>extend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another</a:t>
            </a:r>
            <a:endParaRPr sz="2400">
              <a:latin typeface="Arial"/>
              <a:cs typeface="Arial"/>
            </a:endParaRPr>
          </a:p>
          <a:p>
            <a:pPr marL="338455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class.</a:t>
            </a:r>
            <a:endParaRPr sz="2400">
              <a:latin typeface="Arial"/>
              <a:cs typeface="Arial"/>
            </a:endParaRPr>
          </a:p>
          <a:p>
            <a:pPr marL="771525" lvl="1" indent="-290195">
              <a:lnSpc>
                <a:spcPct val="100000"/>
              </a:lnSpc>
              <a:spcBef>
                <a:spcPts val="1120"/>
              </a:spcBef>
              <a:buSzPct val="75000"/>
              <a:buChar char="–"/>
              <a:tabLst>
                <a:tab pos="771525" algn="l"/>
                <a:tab pos="772160" algn="l"/>
              </a:tabLst>
            </a:pPr>
            <a:r>
              <a:rPr sz="2000" spc="-10" dirty="0">
                <a:solidFill>
                  <a:srgbClr val="006FC0"/>
                </a:solidFill>
                <a:latin typeface="Arial"/>
                <a:cs typeface="Arial"/>
              </a:rPr>
              <a:t>By extending another </a:t>
            </a:r>
            <a:r>
              <a:rPr sz="2000" spc="-5" dirty="0">
                <a:solidFill>
                  <a:srgbClr val="006FC0"/>
                </a:solidFill>
                <a:latin typeface="Arial"/>
                <a:cs typeface="Arial"/>
              </a:rPr>
              <a:t>class, </a:t>
            </a:r>
            <a:r>
              <a:rPr sz="2000" spc="-30" dirty="0">
                <a:solidFill>
                  <a:srgbClr val="006FC0"/>
                </a:solidFill>
                <a:latin typeface="Arial"/>
                <a:cs typeface="Arial"/>
              </a:rPr>
              <a:t>you </a:t>
            </a:r>
            <a:r>
              <a:rPr sz="2000" spc="-15" dirty="0">
                <a:solidFill>
                  <a:srgbClr val="006FC0"/>
                </a:solidFill>
                <a:latin typeface="Arial"/>
                <a:cs typeface="Arial"/>
              </a:rPr>
              <a:t>will </a:t>
            </a:r>
            <a:r>
              <a:rPr sz="2000" spc="-5" dirty="0">
                <a:solidFill>
                  <a:srgbClr val="006FC0"/>
                </a:solidFill>
                <a:latin typeface="Arial"/>
                <a:cs typeface="Arial"/>
              </a:rPr>
              <a:t>be </a:t>
            </a:r>
            <a:r>
              <a:rPr sz="2000" spc="-10" dirty="0">
                <a:solidFill>
                  <a:srgbClr val="006FC0"/>
                </a:solidFill>
                <a:latin typeface="Arial"/>
                <a:cs typeface="Arial"/>
              </a:rPr>
              <a:t>unable </a:t>
            </a:r>
            <a:r>
              <a:rPr sz="2000" spc="-5" dirty="0">
                <a:solidFill>
                  <a:srgbClr val="006FC0"/>
                </a:solidFill>
                <a:latin typeface="Arial"/>
                <a:cs typeface="Arial"/>
              </a:rPr>
              <a:t>to </a:t>
            </a:r>
            <a:r>
              <a:rPr sz="2000" spc="-10" dirty="0">
                <a:solidFill>
                  <a:srgbClr val="006FC0"/>
                </a:solidFill>
                <a:latin typeface="Arial"/>
                <a:cs typeface="Arial"/>
              </a:rPr>
              <a:t>extend </a:t>
            </a:r>
            <a:r>
              <a:rPr sz="2000" spc="-5" dirty="0">
                <a:solidFill>
                  <a:srgbClr val="006FC0"/>
                </a:solidFill>
                <a:latin typeface="Arial"/>
                <a:cs typeface="Arial"/>
              </a:rPr>
              <a:t>class</a:t>
            </a:r>
            <a:r>
              <a:rPr sz="2000" spc="39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Arial"/>
                <a:cs typeface="Arial"/>
              </a:rPr>
              <a:t>thread</a:t>
            </a:r>
            <a:endParaRPr sz="2000">
              <a:latin typeface="Arial"/>
              <a:cs typeface="Arial"/>
            </a:endParaRPr>
          </a:p>
          <a:p>
            <a:pPr marL="771525">
              <a:lnSpc>
                <a:spcPct val="100000"/>
              </a:lnSpc>
            </a:pPr>
            <a:r>
              <a:rPr sz="2000" spc="-5" dirty="0">
                <a:solidFill>
                  <a:srgbClr val="006FC0"/>
                </a:solidFill>
                <a:latin typeface="Arial"/>
                <a:cs typeface="Arial"/>
              </a:rPr>
              <a:t>as </a:t>
            </a:r>
            <a:r>
              <a:rPr sz="2000" spc="-10" dirty="0">
                <a:solidFill>
                  <a:srgbClr val="006FC0"/>
                </a:solidFill>
                <a:latin typeface="Arial"/>
                <a:cs typeface="Arial"/>
              </a:rPr>
              <a:t>Java </a:t>
            </a:r>
            <a:r>
              <a:rPr sz="2000" spc="-5" dirty="0">
                <a:solidFill>
                  <a:srgbClr val="006FC0"/>
                </a:solidFill>
                <a:latin typeface="Arial"/>
                <a:cs typeface="Arial"/>
              </a:rPr>
              <a:t>classes can </a:t>
            </a:r>
            <a:r>
              <a:rPr sz="2000" spc="-10" dirty="0">
                <a:solidFill>
                  <a:srgbClr val="006FC0"/>
                </a:solidFill>
                <a:latin typeface="Arial"/>
                <a:cs typeface="Arial"/>
              </a:rPr>
              <a:t>only </a:t>
            </a:r>
            <a:r>
              <a:rPr sz="2000" spc="-5" dirty="0">
                <a:solidFill>
                  <a:srgbClr val="006FC0"/>
                </a:solidFill>
                <a:latin typeface="Arial"/>
                <a:cs typeface="Arial"/>
              </a:rPr>
              <a:t>extend a </a:t>
            </a:r>
            <a:r>
              <a:rPr sz="2000" spc="-10" dirty="0">
                <a:solidFill>
                  <a:srgbClr val="006FC0"/>
                </a:solidFill>
                <a:latin typeface="Arial"/>
                <a:cs typeface="Arial"/>
              </a:rPr>
              <a:t>single</a:t>
            </a:r>
            <a:r>
              <a:rPr sz="2000" spc="1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Arial"/>
                <a:cs typeface="Arial"/>
              </a:rPr>
              <a:t>class.</a:t>
            </a:r>
            <a:endParaRPr sz="2000">
              <a:latin typeface="Arial"/>
              <a:cs typeface="Arial"/>
            </a:endParaRPr>
          </a:p>
          <a:p>
            <a:pPr marL="771525" lvl="1" indent="-290195">
              <a:lnSpc>
                <a:spcPct val="100000"/>
              </a:lnSpc>
              <a:spcBef>
                <a:spcPts val="1105"/>
              </a:spcBef>
              <a:buSzPct val="75000"/>
              <a:buChar char="–"/>
              <a:tabLst>
                <a:tab pos="771525" algn="l"/>
                <a:tab pos="772160" algn="l"/>
              </a:tabLst>
            </a:pPr>
            <a:r>
              <a:rPr sz="2000" spc="-25" dirty="0">
                <a:solidFill>
                  <a:srgbClr val="006FC0"/>
                </a:solidFill>
                <a:latin typeface="Arial"/>
                <a:cs typeface="Arial"/>
              </a:rPr>
              <a:t>However, </a:t>
            </a:r>
            <a:r>
              <a:rPr sz="2000" spc="-5" dirty="0">
                <a:solidFill>
                  <a:srgbClr val="006FC0"/>
                </a:solidFill>
                <a:latin typeface="Arial"/>
                <a:cs typeface="Arial"/>
              </a:rPr>
              <a:t>a class can implement </a:t>
            </a:r>
            <a:r>
              <a:rPr sz="2000" spc="5" dirty="0">
                <a:solidFill>
                  <a:srgbClr val="006FC0"/>
                </a:solidFill>
                <a:latin typeface="Arial"/>
                <a:cs typeface="Arial"/>
              </a:rPr>
              <a:t>more </a:t>
            </a:r>
            <a:r>
              <a:rPr sz="2000" spc="-10" dirty="0">
                <a:solidFill>
                  <a:srgbClr val="006FC0"/>
                </a:solidFill>
                <a:latin typeface="Arial"/>
                <a:cs typeface="Arial"/>
              </a:rPr>
              <a:t>than one</a:t>
            </a:r>
            <a:r>
              <a:rPr sz="2000" spc="5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Arial"/>
                <a:cs typeface="Arial"/>
              </a:rPr>
              <a:t>interface.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5027" y="541350"/>
            <a:ext cx="6905498" cy="771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9008" y="1793240"/>
            <a:ext cx="8620760" cy="358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8455" marR="5080" indent="-326390">
              <a:lnSpc>
                <a:spcPct val="100000"/>
              </a:lnSpc>
              <a:spcBef>
                <a:spcPts val="100"/>
              </a:spcBef>
              <a:buClr>
                <a:srgbClr val="31765C"/>
              </a:buClr>
              <a:buSzPct val="43750"/>
              <a:buChar char="●"/>
              <a:tabLst>
                <a:tab pos="338455" algn="l"/>
                <a:tab pos="339090" algn="l"/>
              </a:tabLst>
            </a:pPr>
            <a:r>
              <a:rPr sz="2400" spc="5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following is </a:t>
            </a:r>
            <a:r>
              <a:rPr sz="2400" dirty="0">
                <a:latin typeface="Arial"/>
                <a:cs typeface="Arial"/>
              </a:rPr>
              <a:t>our </a:t>
            </a:r>
            <a:r>
              <a:rPr sz="2400" spc="-5" dirty="0">
                <a:latin typeface="Arial"/>
                <a:cs typeface="Arial"/>
              </a:rPr>
              <a:t>MyThread class </a:t>
            </a:r>
            <a:r>
              <a:rPr sz="2400" dirty="0">
                <a:latin typeface="Arial"/>
                <a:cs typeface="Arial"/>
              </a:rPr>
              <a:t>created by implementing  the </a:t>
            </a:r>
            <a:r>
              <a:rPr sz="2400" spc="-5" dirty="0">
                <a:latin typeface="Arial"/>
                <a:cs typeface="Arial"/>
              </a:rPr>
              <a:t>runnable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interface.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31765C"/>
              </a:buClr>
              <a:buFont typeface="Arial"/>
              <a:buChar char="●"/>
            </a:pPr>
            <a:endParaRPr sz="3750">
              <a:latin typeface="Arial"/>
              <a:cs typeface="Arial"/>
            </a:endParaRPr>
          </a:p>
          <a:p>
            <a:pPr marL="1011555">
              <a:lnSpc>
                <a:spcPts val="2125"/>
              </a:lnSpc>
            </a:pPr>
            <a:r>
              <a:rPr sz="1800" spc="5" dirty="0">
                <a:latin typeface="Arial"/>
                <a:cs typeface="Arial"/>
              </a:rPr>
              <a:t>class </a:t>
            </a:r>
            <a:r>
              <a:rPr sz="1800" spc="-10" dirty="0">
                <a:latin typeface="Arial"/>
                <a:cs typeface="Arial"/>
              </a:rPr>
              <a:t>MyThread </a:t>
            </a:r>
            <a:r>
              <a:rPr sz="1800" b="1" dirty="0">
                <a:latin typeface="Arial"/>
                <a:cs typeface="Arial"/>
              </a:rPr>
              <a:t>implements Runnable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1925955">
              <a:lnSpc>
                <a:spcPts val="2080"/>
              </a:lnSpc>
            </a:pPr>
            <a:r>
              <a:rPr sz="1800" dirty="0">
                <a:latin typeface="Arial"/>
                <a:cs typeface="Arial"/>
              </a:rPr>
              <a:t>... &lt;thread body is </a:t>
            </a:r>
            <a:r>
              <a:rPr sz="1800" spc="5" dirty="0">
                <a:latin typeface="Arial"/>
                <a:cs typeface="Arial"/>
              </a:rPr>
              <a:t>mostly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6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same&gt;</a:t>
            </a:r>
            <a:endParaRPr sz="1800">
              <a:latin typeface="Arial"/>
              <a:cs typeface="Arial"/>
            </a:endParaRPr>
          </a:p>
          <a:p>
            <a:pPr marL="1011555">
              <a:lnSpc>
                <a:spcPts val="211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50">
              <a:latin typeface="Arial"/>
              <a:cs typeface="Arial"/>
            </a:endParaRPr>
          </a:p>
          <a:p>
            <a:pPr marL="1308100" lvl="1" indent="-327025">
              <a:lnSpc>
                <a:spcPct val="100000"/>
              </a:lnSpc>
              <a:buSzPct val="43750"/>
              <a:buChar char="●"/>
              <a:tabLst>
                <a:tab pos="1308100" algn="l"/>
                <a:tab pos="1308735" algn="l"/>
              </a:tabLst>
            </a:pPr>
            <a:r>
              <a:rPr sz="2400" spc="-5" dirty="0">
                <a:latin typeface="Arial"/>
                <a:cs typeface="Arial"/>
              </a:rPr>
              <a:t>Classes </a:t>
            </a:r>
            <a:r>
              <a:rPr sz="2400" dirty="0">
                <a:latin typeface="Arial"/>
                <a:cs typeface="Arial"/>
              </a:rPr>
              <a:t>that implement Runnable </a:t>
            </a:r>
            <a:r>
              <a:rPr sz="2400" spc="-5" dirty="0">
                <a:latin typeface="Arial"/>
                <a:cs typeface="Arial"/>
              </a:rPr>
              <a:t>are </a:t>
            </a:r>
            <a:r>
              <a:rPr sz="2400" dirty="0">
                <a:latin typeface="Arial"/>
                <a:cs typeface="Arial"/>
              </a:rPr>
              <a:t>instantiated in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  <a:p>
            <a:pPr marL="13081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different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way.</a:t>
            </a:r>
            <a:endParaRPr sz="2400">
              <a:latin typeface="Arial"/>
              <a:cs typeface="Arial"/>
            </a:endParaRPr>
          </a:p>
          <a:p>
            <a:pPr marL="1451610">
              <a:lnSpc>
                <a:spcPct val="100000"/>
              </a:lnSpc>
              <a:spcBef>
                <a:spcPts val="1120"/>
              </a:spcBef>
              <a:tabLst>
                <a:tab pos="1740535" algn="l"/>
              </a:tabLst>
            </a:pPr>
            <a:r>
              <a:rPr sz="1500" spc="5" dirty="0">
                <a:latin typeface="Arial"/>
                <a:cs typeface="Arial"/>
              </a:rPr>
              <a:t>–	</a:t>
            </a:r>
            <a:r>
              <a:rPr sz="2000" spc="-5" dirty="0">
                <a:latin typeface="Arial"/>
                <a:cs typeface="Arial"/>
              </a:rPr>
              <a:t>Thread t1 = </a:t>
            </a:r>
            <a:r>
              <a:rPr sz="2000" spc="-10" dirty="0">
                <a:latin typeface="Arial"/>
                <a:cs typeface="Arial"/>
              </a:rPr>
              <a:t>new </a:t>
            </a:r>
            <a:r>
              <a:rPr sz="2000" spc="-5" dirty="0">
                <a:latin typeface="Arial"/>
                <a:cs typeface="Arial"/>
              </a:rPr>
              <a:t>Thread(new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MyThread(1));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080625" cy="7559675"/>
          </a:xfrm>
          <a:custGeom>
            <a:avLst/>
            <a:gdLst/>
            <a:ahLst/>
            <a:cxnLst/>
            <a:rect l="l" t="t" r="r" b="b"/>
            <a:pathLst>
              <a:path w="10080625" h="7559675">
                <a:moveTo>
                  <a:pt x="10080625" y="0"/>
                </a:moveTo>
                <a:lnTo>
                  <a:pt x="0" y="0"/>
                </a:lnTo>
                <a:lnTo>
                  <a:pt x="0" y="7559675"/>
                </a:lnTo>
                <a:lnTo>
                  <a:pt x="10080625" y="7559675"/>
                </a:lnTo>
                <a:lnTo>
                  <a:pt x="10080625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0080625" cy="7559675"/>
            <a:chOff x="0" y="0"/>
            <a:chExt cx="10080625" cy="755967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0080625" cy="755967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5027" y="541350"/>
              <a:ext cx="6905498" cy="7714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99008" y="1793240"/>
            <a:ext cx="8561705" cy="1995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8455" marR="5080" indent="-326390">
              <a:lnSpc>
                <a:spcPct val="100000"/>
              </a:lnSpc>
              <a:spcBef>
                <a:spcPts val="100"/>
              </a:spcBef>
              <a:buClr>
                <a:srgbClr val="31765C"/>
              </a:buClr>
              <a:buSzPct val="43750"/>
              <a:buChar char="●"/>
              <a:tabLst>
                <a:tab pos="338455" algn="l"/>
                <a:tab pos="339090" algn="l"/>
              </a:tabLst>
            </a:pPr>
            <a:r>
              <a:rPr sz="2400" dirty="0">
                <a:latin typeface="Arial"/>
                <a:cs typeface="Arial"/>
              </a:rPr>
              <a:t>Note that implementing an interface </a:t>
            </a:r>
            <a:r>
              <a:rPr sz="2400" spc="-5" dirty="0">
                <a:latin typeface="Arial"/>
                <a:cs typeface="Arial"/>
              </a:rPr>
              <a:t>requires </a:t>
            </a:r>
            <a:r>
              <a:rPr sz="2400" spc="-10" dirty="0">
                <a:latin typeface="Arial"/>
                <a:cs typeface="Arial"/>
              </a:rPr>
              <a:t>you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5" dirty="0">
                <a:latin typeface="Arial"/>
                <a:cs typeface="Arial"/>
              </a:rPr>
              <a:t>define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all  the methods in the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interface</a:t>
            </a:r>
            <a:endParaRPr sz="2400">
              <a:latin typeface="Arial"/>
              <a:cs typeface="Arial"/>
            </a:endParaRPr>
          </a:p>
          <a:p>
            <a:pPr marL="338455" marR="1005840" indent="-326390">
              <a:lnSpc>
                <a:spcPct val="100000"/>
              </a:lnSpc>
              <a:spcBef>
                <a:spcPts val="1110"/>
              </a:spcBef>
              <a:buClr>
                <a:srgbClr val="31765C"/>
              </a:buClr>
              <a:buSzPct val="43750"/>
              <a:buChar char="●"/>
              <a:tabLst>
                <a:tab pos="338455" algn="l"/>
                <a:tab pos="339090" algn="l"/>
              </a:tabLst>
            </a:pPr>
            <a:r>
              <a:rPr sz="2400" dirty="0">
                <a:latin typeface="Arial"/>
                <a:cs typeface="Arial"/>
              </a:rPr>
              <a:t>For the Runnable interface, </a:t>
            </a:r>
            <a:r>
              <a:rPr sz="2400" spc="-10" dirty="0">
                <a:latin typeface="Arial"/>
                <a:cs typeface="Arial"/>
              </a:rPr>
              <a:t>you </a:t>
            </a:r>
            <a:r>
              <a:rPr sz="2400" spc="-5" dirty="0">
                <a:latin typeface="Arial"/>
                <a:cs typeface="Arial"/>
              </a:rPr>
              <a:t>are required </a:t>
            </a:r>
            <a:r>
              <a:rPr sz="2400" dirty="0">
                <a:latin typeface="Arial"/>
                <a:cs typeface="Arial"/>
              </a:rPr>
              <a:t>in </a:t>
            </a:r>
            <a:r>
              <a:rPr sz="2400" spc="-10" dirty="0">
                <a:latin typeface="Arial"/>
                <a:cs typeface="Arial"/>
              </a:rPr>
              <a:t>your  </a:t>
            </a:r>
            <a:r>
              <a:rPr sz="2400" dirty="0">
                <a:latin typeface="Arial"/>
                <a:cs typeface="Arial"/>
              </a:rPr>
              <a:t>implementing </a:t>
            </a:r>
            <a:r>
              <a:rPr sz="2400" spc="-5" dirty="0">
                <a:latin typeface="Arial"/>
                <a:cs typeface="Arial"/>
              </a:rPr>
              <a:t>class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5" dirty="0">
                <a:latin typeface="Arial"/>
                <a:cs typeface="Arial"/>
              </a:rPr>
              <a:t>define </a:t>
            </a:r>
            <a:r>
              <a:rPr sz="2400" dirty="0">
                <a:latin typeface="Arial"/>
                <a:cs typeface="Arial"/>
              </a:rPr>
              <a:t>the run() </a:t>
            </a:r>
            <a:r>
              <a:rPr sz="2400" spc="5" dirty="0">
                <a:latin typeface="Arial"/>
                <a:cs typeface="Arial"/>
              </a:rPr>
              <a:t>method </a:t>
            </a:r>
            <a:r>
              <a:rPr sz="2400" dirty="0">
                <a:latin typeface="Arial"/>
                <a:cs typeface="Arial"/>
              </a:rPr>
              <a:t>or</a:t>
            </a:r>
            <a:r>
              <a:rPr sz="2400" spc="-2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your  program </a:t>
            </a:r>
            <a:r>
              <a:rPr sz="2400" spc="-15" dirty="0">
                <a:latin typeface="Arial"/>
                <a:cs typeface="Arial"/>
              </a:rPr>
              <a:t>will </a:t>
            </a:r>
            <a:r>
              <a:rPr sz="2400" dirty="0">
                <a:latin typeface="Arial"/>
                <a:cs typeface="Arial"/>
              </a:rPr>
              <a:t>not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run.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5027" y="541350"/>
            <a:ext cx="2372868" cy="771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9008" y="1652778"/>
            <a:ext cx="3702685" cy="1544320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338455" indent="-326390">
              <a:lnSpc>
                <a:spcPct val="100000"/>
              </a:lnSpc>
              <a:spcBef>
                <a:spcPts val="1205"/>
              </a:spcBef>
              <a:buClr>
                <a:srgbClr val="31765C"/>
              </a:buClr>
              <a:buSzPct val="43750"/>
              <a:buFont typeface="Arial"/>
              <a:buChar char="●"/>
              <a:tabLst>
                <a:tab pos="338455" algn="l"/>
                <a:tab pos="339090" algn="l"/>
              </a:tabLst>
            </a:pPr>
            <a:r>
              <a:rPr sz="2400" b="1" dirty="0">
                <a:latin typeface="Arial"/>
                <a:cs typeface="Arial"/>
              </a:rPr>
              <a:t>Creating </a:t>
            </a:r>
            <a:r>
              <a:rPr sz="2400" b="1" spc="-5" dirty="0">
                <a:latin typeface="Arial"/>
                <a:cs typeface="Arial"/>
              </a:rPr>
              <a:t>a </a:t>
            </a:r>
            <a:r>
              <a:rPr sz="2400" b="1" spc="-10" dirty="0">
                <a:latin typeface="Arial"/>
                <a:cs typeface="Arial"/>
              </a:rPr>
              <a:t>Java</a:t>
            </a:r>
            <a:r>
              <a:rPr sz="2400" b="1" spc="-10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Thread</a:t>
            </a:r>
            <a:endParaRPr sz="2400">
              <a:latin typeface="Arial"/>
              <a:cs typeface="Arial"/>
            </a:endParaRPr>
          </a:p>
          <a:p>
            <a:pPr marL="338455" indent="-326390">
              <a:lnSpc>
                <a:spcPct val="100000"/>
              </a:lnSpc>
              <a:spcBef>
                <a:spcPts val="1105"/>
              </a:spcBef>
              <a:buClr>
                <a:srgbClr val="31765C"/>
              </a:buClr>
              <a:buSzPct val="43750"/>
              <a:buChar char="●"/>
              <a:tabLst>
                <a:tab pos="338455" algn="l"/>
                <a:tab pos="339090" algn="l"/>
              </a:tabLst>
            </a:pPr>
            <a:r>
              <a:rPr sz="2400" spc="-5" dirty="0">
                <a:latin typeface="Arial"/>
                <a:cs typeface="Arial"/>
              </a:rPr>
              <a:t>Synchronized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Keyword</a:t>
            </a:r>
            <a:endParaRPr sz="2400">
              <a:latin typeface="Arial"/>
              <a:cs typeface="Arial"/>
            </a:endParaRPr>
          </a:p>
          <a:p>
            <a:pPr marL="338455" indent="-326390">
              <a:lnSpc>
                <a:spcPct val="100000"/>
              </a:lnSpc>
              <a:spcBef>
                <a:spcPts val="1105"/>
              </a:spcBef>
              <a:buClr>
                <a:srgbClr val="31765C"/>
              </a:buClr>
              <a:buSzPct val="43750"/>
              <a:buChar char="●"/>
              <a:tabLst>
                <a:tab pos="338455" algn="l"/>
                <a:tab pos="339090" algn="l"/>
              </a:tabLst>
            </a:pPr>
            <a:r>
              <a:rPr sz="2400" spc="-10" dirty="0">
                <a:latin typeface="Arial"/>
                <a:cs typeface="Arial"/>
              </a:rPr>
              <a:t>Wait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Notify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5027" y="541350"/>
            <a:ext cx="6445123" cy="771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9008" y="1793240"/>
            <a:ext cx="8754745" cy="3558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8455" marR="5080" indent="-326390" algn="just">
              <a:lnSpc>
                <a:spcPct val="100000"/>
              </a:lnSpc>
              <a:spcBef>
                <a:spcPts val="100"/>
              </a:spcBef>
              <a:buClr>
                <a:srgbClr val="31765C"/>
              </a:buClr>
              <a:buSzPct val="43750"/>
              <a:buChar char="●"/>
              <a:tabLst>
                <a:tab pos="339090" algn="l"/>
              </a:tabLst>
            </a:pPr>
            <a:r>
              <a:rPr sz="2400" spc="-10" dirty="0">
                <a:latin typeface="Arial"/>
                <a:cs typeface="Arial"/>
              </a:rPr>
              <a:t>Java </a:t>
            </a:r>
            <a:r>
              <a:rPr sz="2400" dirty="0">
                <a:latin typeface="Arial"/>
                <a:cs typeface="Arial"/>
              </a:rPr>
              <a:t>threads are </a:t>
            </a:r>
            <a:r>
              <a:rPr sz="2400" spc="-5" dirty="0">
                <a:latin typeface="Arial"/>
                <a:cs typeface="Arial"/>
              </a:rPr>
              <a:t>a </a:t>
            </a:r>
            <a:r>
              <a:rPr sz="2400" spc="-10" dirty="0">
                <a:latin typeface="Arial"/>
                <a:cs typeface="Arial"/>
              </a:rPr>
              <a:t>way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have </a:t>
            </a:r>
            <a:r>
              <a:rPr sz="2400" dirty="0">
                <a:latin typeface="Arial"/>
                <a:cs typeface="Arial"/>
              </a:rPr>
              <a:t>different parts of </a:t>
            </a:r>
            <a:r>
              <a:rPr sz="2400" spc="-5" dirty="0">
                <a:latin typeface="Arial"/>
                <a:cs typeface="Arial"/>
              </a:rPr>
              <a:t>your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program  running </a:t>
            </a:r>
            <a:r>
              <a:rPr sz="2400" dirty="0">
                <a:latin typeface="Arial"/>
                <a:cs typeface="Arial"/>
              </a:rPr>
              <a:t>at the </a:t>
            </a:r>
            <a:r>
              <a:rPr sz="2400" spc="5" dirty="0">
                <a:latin typeface="Arial"/>
                <a:cs typeface="Arial"/>
              </a:rPr>
              <a:t>same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time.</a:t>
            </a:r>
            <a:endParaRPr sz="2400">
              <a:latin typeface="Arial"/>
              <a:cs typeface="Arial"/>
            </a:endParaRPr>
          </a:p>
          <a:p>
            <a:pPr marL="338455" marR="110489" indent="-326390" algn="just">
              <a:lnSpc>
                <a:spcPct val="100000"/>
              </a:lnSpc>
              <a:spcBef>
                <a:spcPts val="1110"/>
              </a:spcBef>
              <a:buClr>
                <a:srgbClr val="31765C"/>
              </a:buClr>
              <a:buSzPct val="43750"/>
              <a:buChar char="●"/>
              <a:tabLst>
                <a:tab pos="339090" algn="l"/>
              </a:tabLst>
            </a:pP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example, </a:t>
            </a:r>
            <a:r>
              <a:rPr sz="2400" spc="-10" dirty="0">
                <a:latin typeface="Arial"/>
                <a:cs typeface="Arial"/>
              </a:rPr>
              <a:t>you </a:t>
            </a:r>
            <a:r>
              <a:rPr sz="2400" dirty="0">
                <a:latin typeface="Arial"/>
                <a:cs typeface="Arial"/>
              </a:rPr>
              <a:t>can </a:t>
            </a:r>
            <a:r>
              <a:rPr sz="2400" spc="-5" dirty="0">
                <a:latin typeface="Arial"/>
                <a:cs typeface="Arial"/>
              </a:rPr>
              <a:t>create </a:t>
            </a:r>
            <a:r>
              <a:rPr sz="2400" dirty="0">
                <a:latin typeface="Arial"/>
                <a:cs typeface="Arial"/>
              </a:rPr>
              <a:t>an application that accepts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input  </a:t>
            </a:r>
            <a:r>
              <a:rPr sz="2400" spc="5" dirty="0">
                <a:latin typeface="Arial"/>
                <a:cs typeface="Arial"/>
              </a:rPr>
              <a:t>from </a:t>
            </a:r>
            <a:r>
              <a:rPr sz="2400" dirty="0">
                <a:latin typeface="Arial"/>
                <a:cs typeface="Arial"/>
              </a:rPr>
              <a:t>different users at the same time, each user handled by</a:t>
            </a:r>
            <a:r>
              <a:rPr sz="2400" spc="-3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  </a:t>
            </a:r>
            <a:r>
              <a:rPr sz="2400" dirty="0">
                <a:latin typeface="Arial"/>
                <a:cs typeface="Arial"/>
              </a:rPr>
              <a:t>thread.</a:t>
            </a:r>
            <a:endParaRPr sz="2400">
              <a:latin typeface="Arial"/>
              <a:cs typeface="Arial"/>
            </a:endParaRPr>
          </a:p>
          <a:p>
            <a:pPr marL="338455" indent="-326390" algn="just">
              <a:lnSpc>
                <a:spcPct val="100000"/>
              </a:lnSpc>
              <a:spcBef>
                <a:spcPts val="1105"/>
              </a:spcBef>
              <a:buClr>
                <a:srgbClr val="31765C"/>
              </a:buClr>
              <a:buSzPct val="43750"/>
              <a:buChar char="●"/>
              <a:tabLst>
                <a:tab pos="339090" algn="l"/>
              </a:tabLst>
            </a:pPr>
            <a:r>
              <a:rPr sz="2400" dirty="0">
                <a:latin typeface="Arial"/>
                <a:cs typeface="Arial"/>
              </a:rPr>
              <a:t>Also, most </a:t>
            </a:r>
            <a:r>
              <a:rPr sz="2400" spc="-5" dirty="0">
                <a:latin typeface="Arial"/>
                <a:cs typeface="Arial"/>
              </a:rPr>
              <a:t>networking </a:t>
            </a:r>
            <a:r>
              <a:rPr sz="2400" dirty="0">
                <a:latin typeface="Arial"/>
                <a:cs typeface="Arial"/>
              </a:rPr>
              <a:t>applications </a:t>
            </a:r>
            <a:r>
              <a:rPr sz="2400" spc="-10" dirty="0">
                <a:latin typeface="Arial"/>
                <a:cs typeface="Arial"/>
              </a:rPr>
              <a:t>involve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threads</a:t>
            </a:r>
            <a:endParaRPr sz="2400">
              <a:latin typeface="Arial"/>
              <a:cs typeface="Arial"/>
            </a:endParaRPr>
          </a:p>
          <a:p>
            <a:pPr marL="771525" marR="840740" indent="-289560">
              <a:lnSpc>
                <a:spcPct val="100000"/>
              </a:lnSpc>
              <a:spcBef>
                <a:spcPts val="1120"/>
              </a:spcBef>
              <a:tabLst>
                <a:tab pos="771525" algn="l"/>
              </a:tabLst>
            </a:pPr>
            <a:r>
              <a:rPr sz="1500" spc="5" dirty="0">
                <a:solidFill>
                  <a:srgbClr val="006FC0"/>
                </a:solidFill>
                <a:latin typeface="Arial"/>
                <a:cs typeface="Arial"/>
              </a:rPr>
              <a:t>–	</a:t>
            </a:r>
            <a:r>
              <a:rPr sz="2000" spc="-25" dirty="0">
                <a:solidFill>
                  <a:srgbClr val="006FC0"/>
                </a:solidFill>
                <a:latin typeface="Arial"/>
                <a:cs typeface="Arial"/>
              </a:rPr>
              <a:t>you </a:t>
            </a:r>
            <a:r>
              <a:rPr sz="2000" spc="-15" dirty="0">
                <a:solidFill>
                  <a:srgbClr val="006FC0"/>
                </a:solidFill>
                <a:latin typeface="Arial"/>
                <a:cs typeface="Arial"/>
              </a:rPr>
              <a:t>would </a:t>
            </a:r>
            <a:r>
              <a:rPr sz="2000" spc="-10" dirty="0">
                <a:solidFill>
                  <a:srgbClr val="006FC0"/>
                </a:solidFill>
                <a:latin typeface="Arial"/>
                <a:cs typeface="Arial"/>
              </a:rPr>
              <a:t>need </a:t>
            </a:r>
            <a:r>
              <a:rPr sz="2000" spc="-5" dirty="0">
                <a:solidFill>
                  <a:srgbClr val="006FC0"/>
                </a:solidFill>
                <a:latin typeface="Arial"/>
                <a:cs typeface="Arial"/>
              </a:rPr>
              <a:t>to create a </a:t>
            </a:r>
            <a:r>
              <a:rPr sz="2000" spc="-10" dirty="0">
                <a:solidFill>
                  <a:srgbClr val="006FC0"/>
                </a:solidFill>
                <a:latin typeface="Arial"/>
                <a:cs typeface="Arial"/>
              </a:rPr>
              <a:t>thread </a:t>
            </a:r>
            <a:r>
              <a:rPr sz="2000" spc="-5" dirty="0">
                <a:solidFill>
                  <a:srgbClr val="006FC0"/>
                </a:solidFill>
                <a:latin typeface="Arial"/>
                <a:cs typeface="Arial"/>
              </a:rPr>
              <a:t>that </a:t>
            </a:r>
            <a:r>
              <a:rPr sz="2000" spc="-15" dirty="0">
                <a:solidFill>
                  <a:srgbClr val="006FC0"/>
                </a:solidFill>
                <a:latin typeface="Arial"/>
                <a:cs typeface="Arial"/>
              </a:rPr>
              <a:t>would wait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for </a:t>
            </a:r>
            <a:r>
              <a:rPr sz="2000" spc="-5" dirty="0">
                <a:solidFill>
                  <a:srgbClr val="006FC0"/>
                </a:solidFill>
                <a:latin typeface="Arial"/>
                <a:cs typeface="Arial"/>
              </a:rPr>
              <a:t>incoming 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messages </a:t>
            </a:r>
            <a:r>
              <a:rPr sz="2000" spc="-15" dirty="0">
                <a:solidFill>
                  <a:srgbClr val="006FC0"/>
                </a:solidFill>
                <a:latin typeface="Arial"/>
                <a:cs typeface="Arial"/>
              </a:rPr>
              <a:t>while </a:t>
            </a:r>
            <a:r>
              <a:rPr sz="2000" spc="-5" dirty="0">
                <a:solidFill>
                  <a:srgbClr val="006FC0"/>
                </a:solidFill>
                <a:latin typeface="Arial"/>
                <a:cs typeface="Arial"/>
              </a:rPr>
              <a:t>the rest of </a:t>
            </a:r>
            <a:r>
              <a:rPr sz="2000" spc="-25" dirty="0">
                <a:solidFill>
                  <a:srgbClr val="006FC0"/>
                </a:solidFill>
                <a:latin typeface="Arial"/>
                <a:cs typeface="Arial"/>
              </a:rPr>
              <a:t>your </a:t>
            </a:r>
            <a:r>
              <a:rPr sz="2000" spc="-5" dirty="0">
                <a:solidFill>
                  <a:srgbClr val="006FC0"/>
                </a:solidFill>
                <a:latin typeface="Arial"/>
                <a:cs typeface="Arial"/>
              </a:rPr>
              <a:t>program </a:t>
            </a:r>
            <a:r>
              <a:rPr sz="2000" spc="-10" dirty="0">
                <a:solidFill>
                  <a:srgbClr val="006FC0"/>
                </a:solidFill>
                <a:latin typeface="Arial"/>
                <a:cs typeface="Arial"/>
              </a:rPr>
              <a:t>handles </a:t>
            </a:r>
            <a:r>
              <a:rPr sz="2000" spc="-25" dirty="0">
                <a:solidFill>
                  <a:srgbClr val="006FC0"/>
                </a:solidFill>
                <a:latin typeface="Arial"/>
                <a:cs typeface="Arial"/>
              </a:rPr>
              <a:t>your </a:t>
            </a:r>
            <a:r>
              <a:rPr sz="2000" spc="-10" dirty="0">
                <a:solidFill>
                  <a:srgbClr val="006FC0"/>
                </a:solidFill>
                <a:latin typeface="Arial"/>
                <a:cs typeface="Arial"/>
              </a:rPr>
              <a:t>outgoing 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messages.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5027" y="541350"/>
            <a:ext cx="6445123" cy="771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9008" y="1620336"/>
            <a:ext cx="6123940" cy="1456690"/>
          </a:xfrm>
          <a:prstGeom prst="rect">
            <a:avLst/>
          </a:prstGeom>
        </p:spPr>
        <p:txBody>
          <a:bodyPr vert="horz" wrap="square" lIns="0" tIns="185420" rIns="0" bIns="0" rtlCol="0">
            <a:spAutoFit/>
          </a:bodyPr>
          <a:lstStyle/>
          <a:p>
            <a:pPr marL="338455" indent="-326390">
              <a:lnSpc>
                <a:spcPct val="100000"/>
              </a:lnSpc>
              <a:spcBef>
                <a:spcPts val="1460"/>
              </a:spcBef>
              <a:buClr>
                <a:srgbClr val="31765C"/>
              </a:buClr>
              <a:buSzPct val="43750"/>
              <a:buChar char="●"/>
              <a:tabLst>
                <a:tab pos="338455" algn="l"/>
                <a:tab pos="339090" algn="l"/>
              </a:tabLst>
            </a:pPr>
            <a:r>
              <a:rPr sz="2400" dirty="0">
                <a:latin typeface="Arial"/>
                <a:cs typeface="Arial"/>
              </a:rPr>
              <a:t>There are </a:t>
            </a:r>
            <a:r>
              <a:rPr sz="2400" spc="-10" dirty="0">
                <a:latin typeface="Arial"/>
                <a:cs typeface="Arial"/>
              </a:rPr>
              <a:t>two </a:t>
            </a:r>
            <a:r>
              <a:rPr sz="2400" spc="-15" dirty="0">
                <a:latin typeface="Arial"/>
                <a:cs typeface="Arial"/>
              </a:rPr>
              <a:t>ways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create a </a:t>
            </a:r>
            <a:r>
              <a:rPr sz="2400" spc="-10" dirty="0">
                <a:latin typeface="Arial"/>
                <a:cs typeface="Arial"/>
              </a:rPr>
              <a:t>java</a:t>
            </a:r>
            <a:r>
              <a:rPr sz="2400" dirty="0">
                <a:latin typeface="Arial"/>
                <a:cs typeface="Arial"/>
              </a:rPr>
              <a:t> thread</a:t>
            </a:r>
            <a:endParaRPr sz="2400">
              <a:latin typeface="Arial"/>
              <a:cs typeface="Arial"/>
            </a:endParaRPr>
          </a:p>
          <a:p>
            <a:pPr marL="771525" lvl="1" indent="-290195">
              <a:lnSpc>
                <a:spcPct val="100000"/>
              </a:lnSpc>
              <a:spcBef>
                <a:spcPts val="1120"/>
              </a:spcBef>
              <a:buSzPct val="75000"/>
              <a:buChar char="–"/>
              <a:tabLst>
                <a:tab pos="771525" algn="l"/>
                <a:tab pos="772160" algn="l"/>
              </a:tabLst>
            </a:pPr>
            <a:r>
              <a:rPr sz="2000" spc="-10" dirty="0">
                <a:solidFill>
                  <a:srgbClr val="006FC0"/>
                </a:solidFill>
                <a:latin typeface="Arial"/>
                <a:cs typeface="Arial"/>
              </a:rPr>
              <a:t>Extending </a:t>
            </a:r>
            <a:r>
              <a:rPr sz="2000" spc="-5" dirty="0">
                <a:solidFill>
                  <a:srgbClr val="006FC0"/>
                </a:solidFill>
                <a:latin typeface="Arial"/>
                <a:cs typeface="Arial"/>
              </a:rPr>
              <a:t>the Thread</a:t>
            </a:r>
            <a:r>
              <a:rPr sz="2000" spc="-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Arial"/>
                <a:cs typeface="Arial"/>
              </a:rPr>
              <a:t>class</a:t>
            </a:r>
            <a:endParaRPr sz="2000">
              <a:latin typeface="Arial"/>
              <a:cs typeface="Arial"/>
            </a:endParaRPr>
          </a:p>
          <a:p>
            <a:pPr marL="771525" lvl="1" indent="-290195">
              <a:lnSpc>
                <a:spcPct val="100000"/>
              </a:lnSpc>
              <a:spcBef>
                <a:spcPts val="1110"/>
              </a:spcBef>
              <a:buSzPct val="75000"/>
              <a:buChar char="–"/>
              <a:tabLst>
                <a:tab pos="771525" algn="l"/>
                <a:tab pos="772160" algn="l"/>
              </a:tabLst>
            </a:pPr>
            <a:r>
              <a:rPr sz="2000" spc="-5" dirty="0">
                <a:solidFill>
                  <a:srgbClr val="006FC0"/>
                </a:solidFill>
                <a:latin typeface="Arial"/>
                <a:cs typeface="Arial"/>
              </a:rPr>
              <a:t>Implementing </a:t>
            </a:r>
            <a:r>
              <a:rPr sz="2000" spc="-10" dirty="0">
                <a:solidFill>
                  <a:srgbClr val="006FC0"/>
                </a:solidFill>
                <a:latin typeface="Arial"/>
                <a:cs typeface="Arial"/>
              </a:rPr>
              <a:t>the runnable</a:t>
            </a:r>
            <a:r>
              <a:rPr sz="2000" spc="2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Arial"/>
                <a:cs typeface="Arial"/>
              </a:rPr>
              <a:t>interface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5027" y="541350"/>
            <a:ext cx="3959987" cy="771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9008" y="1793240"/>
            <a:ext cx="82854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8455" marR="5080" indent="-326390">
              <a:lnSpc>
                <a:spcPct val="100000"/>
              </a:lnSpc>
              <a:spcBef>
                <a:spcPts val="100"/>
              </a:spcBef>
              <a:buClr>
                <a:srgbClr val="31765C"/>
              </a:buClr>
              <a:buSzPct val="43750"/>
              <a:buChar char="●"/>
              <a:tabLst>
                <a:tab pos="338455" algn="l"/>
                <a:tab pos="339090" algn="l"/>
              </a:tabLst>
            </a:pPr>
            <a:r>
              <a:rPr sz="2400" spc="5" dirty="0">
                <a:latin typeface="Arial"/>
                <a:cs typeface="Arial"/>
              </a:rPr>
              <a:t>We </a:t>
            </a:r>
            <a:r>
              <a:rPr sz="2400" spc="-15" dirty="0">
                <a:latin typeface="Arial"/>
                <a:cs typeface="Arial"/>
              </a:rPr>
              <a:t>will </a:t>
            </a:r>
            <a:r>
              <a:rPr sz="2400" spc="-5" dirty="0">
                <a:latin typeface="Arial"/>
                <a:cs typeface="Arial"/>
              </a:rPr>
              <a:t>create a </a:t>
            </a:r>
            <a:r>
              <a:rPr sz="2400" dirty="0">
                <a:latin typeface="Arial"/>
                <a:cs typeface="Arial"/>
              </a:rPr>
              <a:t>thread that simply </a:t>
            </a:r>
            <a:r>
              <a:rPr sz="2400" spc="-5" dirty="0">
                <a:latin typeface="Arial"/>
                <a:cs typeface="Arial"/>
              </a:rPr>
              <a:t>prints </a:t>
            </a:r>
            <a:r>
              <a:rPr sz="2400" dirty="0">
                <a:latin typeface="Arial"/>
                <a:cs typeface="Arial"/>
              </a:rPr>
              <a:t>out </a:t>
            </a:r>
            <a:r>
              <a:rPr sz="2400" spc="-5" dirty="0">
                <a:latin typeface="Arial"/>
                <a:cs typeface="Arial"/>
              </a:rPr>
              <a:t>a </a:t>
            </a:r>
            <a:r>
              <a:rPr sz="2400" spc="5" dirty="0">
                <a:latin typeface="Arial"/>
                <a:cs typeface="Arial"/>
              </a:rPr>
              <a:t>number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500  times in a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row.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07311" y="3047238"/>
            <a:ext cx="6865620" cy="2992755"/>
            <a:chOff x="1607311" y="3047238"/>
            <a:chExt cx="6865620" cy="2992755"/>
          </a:xfrm>
        </p:grpSpPr>
        <p:sp>
          <p:nvSpPr>
            <p:cNvPr id="5" name="object 5"/>
            <p:cNvSpPr/>
            <p:nvPr/>
          </p:nvSpPr>
          <p:spPr>
            <a:xfrm>
              <a:off x="1620011" y="3059938"/>
              <a:ext cx="6840220" cy="2967355"/>
            </a:xfrm>
            <a:custGeom>
              <a:avLst/>
              <a:gdLst/>
              <a:ahLst/>
              <a:cxnLst/>
              <a:rect l="l" t="t" r="r" b="b"/>
              <a:pathLst>
                <a:path w="6840220" h="2967354">
                  <a:moveTo>
                    <a:pt x="6839966" y="0"/>
                  </a:moveTo>
                  <a:lnTo>
                    <a:pt x="0" y="0"/>
                  </a:lnTo>
                  <a:lnTo>
                    <a:pt x="0" y="2967228"/>
                  </a:lnTo>
                  <a:lnTo>
                    <a:pt x="6839966" y="2967228"/>
                  </a:lnTo>
                  <a:lnTo>
                    <a:pt x="68399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20011" y="3059938"/>
              <a:ext cx="6840220" cy="2967355"/>
            </a:xfrm>
            <a:custGeom>
              <a:avLst/>
              <a:gdLst/>
              <a:ahLst/>
              <a:cxnLst/>
              <a:rect l="l" t="t" r="r" b="b"/>
              <a:pathLst>
                <a:path w="6840220" h="2967354">
                  <a:moveTo>
                    <a:pt x="0" y="2967228"/>
                  </a:moveTo>
                  <a:lnTo>
                    <a:pt x="6839966" y="2967228"/>
                  </a:lnTo>
                  <a:lnTo>
                    <a:pt x="6839966" y="0"/>
                  </a:lnTo>
                  <a:lnTo>
                    <a:pt x="0" y="0"/>
                  </a:lnTo>
                  <a:lnTo>
                    <a:pt x="0" y="2967228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620011" y="3059938"/>
            <a:ext cx="6840220" cy="296735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005205" marR="2489200" indent="-915035">
              <a:lnSpc>
                <a:spcPts val="2039"/>
              </a:lnSpc>
              <a:spcBef>
                <a:spcPts val="220"/>
              </a:spcBef>
            </a:pPr>
            <a:r>
              <a:rPr sz="1800" spc="-5" dirty="0">
                <a:latin typeface="Courier New"/>
                <a:cs typeface="Courier New"/>
              </a:rPr>
              <a:t>class MyThread extends Thread </a:t>
            </a:r>
            <a:r>
              <a:rPr sz="1800" dirty="0">
                <a:latin typeface="Courier New"/>
                <a:cs typeface="Courier New"/>
              </a:rPr>
              <a:t>{  </a:t>
            </a:r>
            <a:r>
              <a:rPr sz="1800" spc="-5" dirty="0">
                <a:latin typeface="Courier New"/>
                <a:cs typeface="Courier New"/>
              </a:rPr>
              <a:t>int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i;</a:t>
            </a:r>
            <a:endParaRPr sz="1800">
              <a:latin typeface="Courier New"/>
              <a:cs typeface="Courier New"/>
            </a:endParaRPr>
          </a:p>
          <a:p>
            <a:pPr marL="1005205">
              <a:lnSpc>
                <a:spcPts val="1935"/>
              </a:lnSpc>
            </a:pPr>
            <a:r>
              <a:rPr sz="1800" spc="-5" dirty="0">
                <a:latin typeface="Courier New"/>
                <a:cs typeface="Courier New"/>
              </a:rPr>
              <a:t>MyThread(int i)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919605">
              <a:lnSpc>
                <a:spcPts val="2039"/>
              </a:lnSpc>
            </a:pPr>
            <a:r>
              <a:rPr sz="1800" spc="-5" dirty="0">
                <a:latin typeface="Courier New"/>
                <a:cs typeface="Courier New"/>
              </a:rPr>
              <a:t>this.i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i;</a:t>
            </a:r>
            <a:endParaRPr sz="1800">
              <a:latin typeface="Courier New"/>
              <a:cs typeface="Courier New"/>
            </a:endParaRPr>
          </a:p>
          <a:p>
            <a:pPr marL="1005205">
              <a:lnSpc>
                <a:spcPts val="2039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005205">
              <a:lnSpc>
                <a:spcPts val="2039"/>
              </a:lnSpc>
            </a:pPr>
            <a:r>
              <a:rPr sz="1800" spc="-5" dirty="0">
                <a:latin typeface="Courier New"/>
                <a:cs typeface="Courier New"/>
              </a:rPr>
              <a:t>public void run()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919605">
              <a:lnSpc>
                <a:spcPts val="2039"/>
              </a:lnSpc>
            </a:pPr>
            <a:r>
              <a:rPr sz="1800" spc="-5" dirty="0">
                <a:latin typeface="Courier New"/>
                <a:cs typeface="Courier New"/>
              </a:rPr>
              <a:t>for (int ctr=0; ctr </a:t>
            </a:r>
            <a:r>
              <a:rPr sz="1800" dirty="0">
                <a:latin typeface="Courier New"/>
                <a:cs typeface="Courier New"/>
              </a:rPr>
              <a:t>&lt; </a:t>
            </a:r>
            <a:r>
              <a:rPr sz="1800" spc="-5" dirty="0">
                <a:latin typeface="Courier New"/>
                <a:cs typeface="Courier New"/>
              </a:rPr>
              <a:t>500; ctr++)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2834640">
              <a:lnSpc>
                <a:spcPts val="2039"/>
              </a:lnSpc>
            </a:pPr>
            <a:r>
              <a:rPr sz="1800" spc="-5" dirty="0">
                <a:latin typeface="Courier New"/>
                <a:cs typeface="Courier New"/>
              </a:rPr>
              <a:t>System.out.print(i);</a:t>
            </a:r>
            <a:endParaRPr sz="1800">
              <a:latin typeface="Courier New"/>
              <a:cs typeface="Courier New"/>
            </a:endParaRPr>
          </a:p>
          <a:p>
            <a:pPr marL="1919605">
              <a:lnSpc>
                <a:spcPts val="2039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005205">
              <a:lnSpc>
                <a:spcPts val="2039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90170">
              <a:lnSpc>
                <a:spcPts val="21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5027" y="541350"/>
            <a:ext cx="3959987" cy="771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9008" y="1793240"/>
            <a:ext cx="856805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8455" marR="5080" indent="-326390">
              <a:lnSpc>
                <a:spcPct val="100000"/>
              </a:lnSpc>
              <a:spcBef>
                <a:spcPts val="100"/>
              </a:spcBef>
              <a:buClr>
                <a:srgbClr val="31765C"/>
              </a:buClr>
              <a:buSzPct val="43750"/>
              <a:buChar char="●"/>
              <a:tabLst>
                <a:tab pos="338455" algn="l"/>
                <a:tab pos="339090" algn="l"/>
              </a:tabLst>
            </a:pPr>
            <a:r>
              <a:rPr sz="2400" spc="-125" dirty="0">
                <a:latin typeface="Arial"/>
                <a:cs typeface="Arial"/>
              </a:rPr>
              <a:t>To </a:t>
            </a:r>
            <a:r>
              <a:rPr sz="2400" dirty="0">
                <a:latin typeface="Arial"/>
                <a:cs typeface="Arial"/>
              </a:rPr>
              <a:t>show the difference </a:t>
            </a:r>
            <a:r>
              <a:rPr sz="2400" spc="-5" dirty="0">
                <a:latin typeface="Arial"/>
                <a:cs typeface="Arial"/>
              </a:rPr>
              <a:t>between </a:t>
            </a:r>
            <a:r>
              <a:rPr sz="2400" dirty="0">
                <a:latin typeface="Arial"/>
                <a:cs typeface="Arial"/>
              </a:rPr>
              <a:t>parallel and </a:t>
            </a:r>
            <a:r>
              <a:rPr sz="2400" spc="5" dirty="0">
                <a:latin typeface="Arial"/>
                <a:cs typeface="Arial"/>
              </a:rPr>
              <a:t>non-parallel  </a:t>
            </a:r>
            <a:r>
              <a:rPr sz="2400" spc="-5" dirty="0">
                <a:latin typeface="Arial"/>
                <a:cs typeface="Arial"/>
              </a:rPr>
              <a:t>execution, </a:t>
            </a:r>
            <a:r>
              <a:rPr sz="2400" spc="-20" dirty="0">
                <a:latin typeface="Arial"/>
                <a:cs typeface="Arial"/>
              </a:rPr>
              <a:t>we </a:t>
            </a:r>
            <a:r>
              <a:rPr sz="2400" spc="-10" dirty="0">
                <a:latin typeface="Arial"/>
                <a:cs typeface="Arial"/>
              </a:rPr>
              <a:t>have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following executable MyThreadDemo  class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87270" y="3407283"/>
            <a:ext cx="6865620" cy="2731135"/>
            <a:chOff x="1787270" y="3407283"/>
            <a:chExt cx="6865620" cy="2731135"/>
          </a:xfrm>
        </p:grpSpPr>
        <p:sp>
          <p:nvSpPr>
            <p:cNvPr id="5" name="object 5"/>
            <p:cNvSpPr/>
            <p:nvPr/>
          </p:nvSpPr>
          <p:spPr>
            <a:xfrm>
              <a:off x="1799970" y="3419983"/>
              <a:ext cx="6840220" cy="2705735"/>
            </a:xfrm>
            <a:custGeom>
              <a:avLst/>
              <a:gdLst/>
              <a:ahLst/>
              <a:cxnLst/>
              <a:rect l="l" t="t" r="r" b="b"/>
              <a:pathLst>
                <a:path w="6840220" h="2705735">
                  <a:moveTo>
                    <a:pt x="6839966" y="0"/>
                  </a:moveTo>
                  <a:lnTo>
                    <a:pt x="0" y="0"/>
                  </a:lnTo>
                  <a:lnTo>
                    <a:pt x="0" y="2705735"/>
                  </a:lnTo>
                  <a:lnTo>
                    <a:pt x="6839966" y="2705735"/>
                  </a:lnTo>
                  <a:lnTo>
                    <a:pt x="68399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99970" y="3419983"/>
              <a:ext cx="6840220" cy="2705735"/>
            </a:xfrm>
            <a:custGeom>
              <a:avLst/>
              <a:gdLst/>
              <a:ahLst/>
              <a:cxnLst/>
              <a:rect l="l" t="t" r="r" b="b"/>
              <a:pathLst>
                <a:path w="6840220" h="2705735">
                  <a:moveTo>
                    <a:pt x="0" y="2705735"/>
                  </a:moveTo>
                  <a:lnTo>
                    <a:pt x="6839966" y="2705735"/>
                  </a:lnTo>
                  <a:lnTo>
                    <a:pt x="6839966" y="0"/>
                  </a:lnTo>
                  <a:lnTo>
                    <a:pt x="0" y="0"/>
                  </a:lnTo>
                  <a:lnTo>
                    <a:pt x="0" y="270573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799970" y="3419983"/>
            <a:ext cx="6840220" cy="270573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90170">
              <a:lnSpc>
                <a:spcPts val="2100"/>
              </a:lnSpc>
              <a:spcBef>
                <a:spcPts val="55"/>
              </a:spcBef>
            </a:pPr>
            <a:r>
              <a:rPr sz="1800" spc="-5" dirty="0">
                <a:latin typeface="Courier New"/>
                <a:cs typeface="Courier New"/>
              </a:rPr>
              <a:t>class MyThreadDemo </a:t>
            </a: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919605" marR="339090" indent="-914400">
              <a:lnSpc>
                <a:spcPct val="94500"/>
              </a:lnSpc>
              <a:spcBef>
                <a:spcPts val="55"/>
              </a:spcBef>
            </a:pPr>
            <a:r>
              <a:rPr sz="1800" spc="-5" dirty="0">
                <a:latin typeface="Courier New"/>
                <a:cs typeface="Courier New"/>
              </a:rPr>
              <a:t>public static void main(String args[]) </a:t>
            </a:r>
            <a:r>
              <a:rPr sz="1800" dirty="0">
                <a:latin typeface="Courier New"/>
                <a:cs typeface="Courier New"/>
              </a:rPr>
              <a:t>{  </a:t>
            </a:r>
            <a:r>
              <a:rPr sz="1800" spc="-5" dirty="0">
                <a:latin typeface="Courier New"/>
                <a:cs typeface="Courier New"/>
              </a:rPr>
              <a:t>MyThread t1 </a:t>
            </a:r>
            <a:r>
              <a:rPr sz="1800" dirty="0">
                <a:latin typeface="Courier New"/>
                <a:cs typeface="Courier New"/>
              </a:rPr>
              <a:t>= </a:t>
            </a:r>
            <a:r>
              <a:rPr sz="1800" spc="-5" dirty="0">
                <a:latin typeface="Courier New"/>
                <a:cs typeface="Courier New"/>
              </a:rPr>
              <a:t>new MyThread(1);  MyThread t2 </a:t>
            </a:r>
            <a:r>
              <a:rPr sz="1800" dirty="0">
                <a:latin typeface="Courier New"/>
                <a:cs typeface="Courier New"/>
              </a:rPr>
              <a:t>= </a:t>
            </a:r>
            <a:r>
              <a:rPr sz="1800" spc="-5" dirty="0">
                <a:latin typeface="Courier New"/>
                <a:cs typeface="Courier New"/>
              </a:rPr>
              <a:t>new MyThread(2);  MyThread t3 </a:t>
            </a:r>
            <a:r>
              <a:rPr sz="1800" dirty="0">
                <a:latin typeface="Courier New"/>
                <a:cs typeface="Courier New"/>
              </a:rPr>
              <a:t>= </a:t>
            </a:r>
            <a:r>
              <a:rPr sz="1800" spc="-5" dirty="0">
                <a:latin typeface="Courier New"/>
                <a:cs typeface="Courier New"/>
              </a:rPr>
              <a:t>new MyThread(3);  t1.run();</a:t>
            </a:r>
            <a:endParaRPr sz="1800">
              <a:latin typeface="Courier New"/>
              <a:cs typeface="Courier New"/>
            </a:endParaRPr>
          </a:p>
          <a:p>
            <a:pPr marL="1919605">
              <a:lnSpc>
                <a:spcPts val="1980"/>
              </a:lnSpc>
            </a:pPr>
            <a:r>
              <a:rPr sz="1800" spc="-5" dirty="0">
                <a:latin typeface="Courier New"/>
                <a:cs typeface="Courier New"/>
              </a:rPr>
              <a:t>t2.run();</a:t>
            </a:r>
            <a:endParaRPr sz="1800">
              <a:latin typeface="Courier New"/>
              <a:cs typeface="Courier New"/>
            </a:endParaRPr>
          </a:p>
          <a:p>
            <a:pPr marL="1919605">
              <a:lnSpc>
                <a:spcPts val="2039"/>
              </a:lnSpc>
            </a:pPr>
            <a:r>
              <a:rPr sz="1800" spc="-5" dirty="0">
                <a:latin typeface="Courier New"/>
                <a:cs typeface="Courier New"/>
              </a:rPr>
              <a:t>t3.run();</a:t>
            </a:r>
            <a:endParaRPr sz="1800">
              <a:latin typeface="Courier New"/>
              <a:cs typeface="Courier New"/>
            </a:endParaRPr>
          </a:p>
          <a:p>
            <a:pPr marL="1919605">
              <a:lnSpc>
                <a:spcPts val="2039"/>
              </a:lnSpc>
            </a:pPr>
            <a:r>
              <a:rPr sz="1800" spc="-5" dirty="0">
                <a:latin typeface="Courier New"/>
                <a:cs typeface="Courier New"/>
              </a:rPr>
              <a:t>System.out.print("Main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ends");</a:t>
            </a:r>
            <a:endParaRPr sz="1800">
              <a:latin typeface="Courier New"/>
              <a:cs typeface="Courier New"/>
            </a:endParaRPr>
          </a:p>
          <a:p>
            <a:pPr marL="90170">
              <a:lnSpc>
                <a:spcPts val="2100"/>
              </a:lnSpc>
            </a:pPr>
            <a:r>
              <a:rPr sz="1800" spc="-5" dirty="0">
                <a:latin typeface="Courier New"/>
                <a:cs typeface="Courier New"/>
              </a:rPr>
              <a:t>}}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5027" y="541350"/>
            <a:ext cx="3959987" cy="771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9008" y="1793240"/>
            <a:ext cx="8742680" cy="4150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8455" marR="81280" indent="-326390">
              <a:lnSpc>
                <a:spcPct val="100000"/>
              </a:lnSpc>
              <a:spcBef>
                <a:spcPts val="100"/>
              </a:spcBef>
              <a:buClr>
                <a:srgbClr val="31765C"/>
              </a:buClr>
              <a:buSzPct val="43750"/>
              <a:buChar char="●"/>
              <a:tabLst>
                <a:tab pos="338455" algn="l"/>
                <a:tab pos="339090" algn="l"/>
              </a:tabLst>
            </a:pPr>
            <a:r>
              <a:rPr sz="2400" dirty="0">
                <a:latin typeface="Arial"/>
                <a:cs typeface="Arial"/>
              </a:rPr>
              <a:t>Upon </a:t>
            </a:r>
            <a:r>
              <a:rPr sz="2400" spc="-5" dirty="0">
                <a:latin typeface="Arial"/>
                <a:cs typeface="Arial"/>
              </a:rPr>
              <a:t>executing </a:t>
            </a:r>
            <a:r>
              <a:rPr sz="2400" dirty="0">
                <a:latin typeface="Arial"/>
                <a:cs typeface="Arial"/>
              </a:rPr>
              <a:t>MyThreadDemo, </a:t>
            </a:r>
            <a:r>
              <a:rPr sz="2400" spc="-20" dirty="0">
                <a:latin typeface="Arial"/>
                <a:cs typeface="Arial"/>
              </a:rPr>
              <a:t>we </a:t>
            </a:r>
            <a:r>
              <a:rPr sz="2400" spc="-5" dirty="0">
                <a:latin typeface="Arial"/>
                <a:cs typeface="Arial"/>
              </a:rPr>
              <a:t>get </a:t>
            </a:r>
            <a:r>
              <a:rPr sz="2400" dirty="0">
                <a:latin typeface="Arial"/>
                <a:cs typeface="Arial"/>
              </a:rPr>
              <a:t>output that looks </a:t>
            </a:r>
            <a:r>
              <a:rPr sz="2400" spc="-5" dirty="0">
                <a:latin typeface="Arial"/>
                <a:cs typeface="Arial"/>
              </a:rPr>
              <a:t>like  </a:t>
            </a:r>
            <a:r>
              <a:rPr sz="2400" dirty="0">
                <a:latin typeface="Arial"/>
                <a:cs typeface="Arial"/>
              </a:rPr>
              <a:t>this</a:t>
            </a:r>
            <a:endParaRPr sz="2400">
              <a:latin typeface="Arial"/>
              <a:cs typeface="Arial"/>
            </a:endParaRPr>
          </a:p>
          <a:p>
            <a:pPr marL="984885" marR="1470025">
              <a:lnSpc>
                <a:spcPct val="141300"/>
              </a:lnSpc>
              <a:spcBef>
                <a:spcPts val="70"/>
              </a:spcBef>
            </a:pPr>
            <a:r>
              <a:rPr sz="1800" dirty="0">
                <a:latin typeface="Courier New"/>
                <a:cs typeface="Courier New"/>
              </a:rPr>
              <a:t>$ </a:t>
            </a:r>
            <a:r>
              <a:rPr sz="1800" spc="-5" dirty="0">
                <a:latin typeface="Courier New"/>
                <a:cs typeface="Courier New"/>
              </a:rPr>
              <a:t>java </a:t>
            </a:r>
            <a:r>
              <a:rPr sz="1800" spc="-10" dirty="0">
                <a:latin typeface="Courier New"/>
                <a:cs typeface="Courier New"/>
              </a:rPr>
              <a:t>MyThreadDemo  1111111111...22222222.....33333......Main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ends</a:t>
            </a:r>
            <a:endParaRPr sz="1800">
              <a:latin typeface="Courier New"/>
              <a:cs typeface="Courier New"/>
            </a:endParaRPr>
          </a:p>
          <a:p>
            <a:pPr marL="338455" indent="-326390">
              <a:lnSpc>
                <a:spcPct val="100000"/>
              </a:lnSpc>
              <a:spcBef>
                <a:spcPts val="1055"/>
              </a:spcBef>
              <a:buClr>
                <a:srgbClr val="31765C"/>
              </a:buClr>
              <a:buSzPct val="43750"/>
              <a:buChar char="●"/>
              <a:tabLst>
                <a:tab pos="338455" algn="l"/>
                <a:tab pos="339090" algn="l"/>
              </a:tabLst>
            </a:pPr>
            <a:r>
              <a:rPr sz="2400" dirty="0">
                <a:latin typeface="Arial"/>
                <a:cs typeface="Arial"/>
              </a:rPr>
              <a:t>As can be seen, our </a:t>
            </a:r>
            <a:r>
              <a:rPr sz="2400" spc="-5" dirty="0">
                <a:latin typeface="Arial"/>
                <a:cs typeface="Arial"/>
              </a:rPr>
              <a:t>program </a:t>
            </a:r>
            <a:r>
              <a:rPr sz="2400" dirty="0">
                <a:latin typeface="Arial"/>
                <a:cs typeface="Arial"/>
              </a:rPr>
              <a:t>first </a:t>
            </a:r>
            <a:r>
              <a:rPr sz="2400" spc="-5" dirty="0">
                <a:latin typeface="Arial"/>
                <a:cs typeface="Arial"/>
              </a:rPr>
              <a:t>executed </a:t>
            </a:r>
            <a:r>
              <a:rPr sz="2400" dirty="0">
                <a:latin typeface="Arial"/>
                <a:cs typeface="Arial"/>
              </a:rPr>
              <a:t>t1's </a:t>
            </a:r>
            <a:r>
              <a:rPr sz="2400" spc="-5" dirty="0">
                <a:latin typeface="Arial"/>
                <a:cs typeface="Arial"/>
              </a:rPr>
              <a:t>run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method,</a:t>
            </a:r>
            <a:endParaRPr sz="2400">
              <a:latin typeface="Arial"/>
              <a:cs typeface="Arial"/>
            </a:endParaRPr>
          </a:p>
          <a:p>
            <a:pPr marL="338455">
              <a:lnSpc>
                <a:spcPct val="100000"/>
              </a:lnSpc>
            </a:pPr>
            <a:r>
              <a:rPr sz="2400" spc="-10" dirty="0">
                <a:latin typeface="Arial"/>
                <a:cs typeface="Arial"/>
              </a:rPr>
              <a:t>which </a:t>
            </a:r>
            <a:r>
              <a:rPr sz="2400" spc="-5" dirty="0">
                <a:latin typeface="Arial"/>
                <a:cs typeface="Arial"/>
              </a:rPr>
              <a:t>prints </a:t>
            </a:r>
            <a:r>
              <a:rPr sz="2400" dirty="0">
                <a:latin typeface="Arial"/>
                <a:cs typeface="Arial"/>
              </a:rPr>
              <a:t>500 </a:t>
            </a:r>
            <a:r>
              <a:rPr sz="2400" spc="-5" dirty="0">
                <a:latin typeface="Arial"/>
                <a:cs typeface="Arial"/>
              </a:rPr>
              <a:t>consecutive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1's.</a:t>
            </a:r>
            <a:endParaRPr sz="2400">
              <a:latin typeface="Arial"/>
              <a:cs typeface="Arial"/>
            </a:endParaRPr>
          </a:p>
          <a:p>
            <a:pPr marL="338455" indent="-326390">
              <a:lnSpc>
                <a:spcPct val="100000"/>
              </a:lnSpc>
              <a:spcBef>
                <a:spcPts val="1110"/>
              </a:spcBef>
              <a:buClr>
                <a:srgbClr val="31765C"/>
              </a:buClr>
              <a:buSzPct val="43750"/>
              <a:buChar char="●"/>
              <a:tabLst>
                <a:tab pos="338455" algn="l"/>
                <a:tab pos="339090" algn="l"/>
              </a:tabLst>
            </a:pPr>
            <a:r>
              <a:rPr sz="2400" spc="5" dirty="0">
                <a:latin typeface="Arial"/>
                <a:cs typeface="Arial"/>
              </a:rPr>
              <a:t>After </a:t>
            </a:r>
            <a:r>
              <a:rPr sz="2400" dirty="0">
                <a:latin typeface="Arial"/>
                <a:cs typeface="Arial"/>
              </a:rPr>
              <a:t>that t2's </a:t>
            </a:r>
            <a:r>
              <a:rPr sz="2400" spc="-5" dirty="0">
                <a:latin typeface="Arial"/>
                <a:cs typeface="Arial"/>
              </a:rPr>
              <a:t>run </a:t>
            </a:r>
            <a:r>
              <a:rPr sz="2400" dirty="0">
                <a:latin typeface="Arial"/>
                <a:cs typeface="Arial"/>
              </a:rPr>
              <a:t>method, </a:t>
            </a:r>
            <a:r>
              <a:rPr sz="2400" spc="-10" dirty="0">
                <a:latin typeface="Arial"/>
                <a:cs typeface="Arial"/>
              </a:rPr>
              <a:t>which </a:t>
            </a:r>
            <a:r>
              <a:rPr sz="2400" spc="-5" dirty="0">
                <a:latin typeface="Arial"/>
                <a:cs typeface="Arial"/>
              </a:rPr>
              <a:t>prints </a:t>
            </a:r>
            <a:r>
              <a:rPr sz="2400" dirty="0">
                <a:latin typeface="Arial"/>
                <a:cs typeface="Arial"/>
              </a:rPr>
              <a:t>consecutuve 2's,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endParaRPr sz="2400">
              <a:latin typeface="Arial"/>
              <a:cs typeface="Arial"/>
            </a:endParaRPr>
          </a:p>
          <a:p>
            <a:pPr marL="338455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so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on.</a:t>
            </a:r>
            <a:endParaRPr sz="2400">
              <a:latin typeface="Arial"/>
              <a:cs typeface="Arial"/>
            </a:endParaRPr>
          </a:p>
          <a:p>
            <a:pPr marL="338455" marR="5080" indent="-326390">
              <a:lnSpc>
                <a:spcPct val="100000"/>
              </a:lnSpc>
              <a:spcBef>
                <a:spcPts val="1105"/>
              </a:spcBef>
              <a:buClr>
                <a:srgbClr val="31765C"/>
              </a:buClr>
              <a:buSzPct val="43750"/>
              <a:buChar char="●"/>
              <a:tabLst>
                <a:tab pos="338455" algn="l"/>
                <a:tab pos="339090" algn="l"/>
              </a:tabLst>
            </a:pPr>
            <a:r>
              <a:rPr sz="2400" spc="-5" dirty="0">
                <a:latin typeface="Arial"/>
                <a:cs typeface="Arial"/>
              </a:rPr>
              <a:t>Main </a:t>
            </a:r>
            <a:r>
              <a:rPr sz="2400" dirty="0">
                <a:latin typeface="Arial"/>
                <a:cs typeface="Arial"/>
              </a:rPr>
              <a:t>ends appears at the last part of the output as it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2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last  part of the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program.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5027" y="541350"/>
            <a:ext cx="3959987" cy="771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9008" y="1793240"/>
            <a:ext cx="7773034" cy="1204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8455" marR="5080" indent="-326390">
              <a:lnSpc>
                <a:spcPct val="100000"/>
              </a:lnSpc>
              <a:spcBef>
                <a:spcPts val="100"/>
              </a:spcBef>
              <a:buClr>
                <a:srgbClr val="31765C"/>
              </a:buClr>
              <a:buSzPct val="43750"/>
              <a:buChar char="●"/>
              <a:tabLst>
                <a:tab pos="338455" algn="l"/>
                <a:tab pos="339090" algn="l"/>
              </a:tabLst>
            </a:pPr>
            <a:r>
              <a:rPr sz="2400" spc="15" dirty="0">
                <a:latin typeface="Arial"/>
                <a:cs typeface="Arial"/>
              </a:rPr>
              <a:t>What </a:t>
            </a:r>
            <a:r>
              <a:rPr sz="2400" dirty="0">
                <a:latin typeface="Arial"/>
                <a:cs typeface="Arial"/>
              </a:rPr>
              <a:t>happened </a:t>
            </a:r>
            <a:r>
              <a:rPr sz="2400" spc="-10" dirty="0">
                <a:latin typeface="Arial"/>
                <a:cs typeface="Arial"/>
              </a:rPr>
              <a:t>was </a:t>
            </a:r>
            <a:r>
              <a:rPr sz="2400" spc="-5" dirty="0">
                <a:latin typeface="Arial"/>
                <a:cs typeface="Arial"/>
              </a:rPr>
              <a:t>serial execution, </a:t>
            </a:r>
            <a:r>
              <a:rPr sz="2400" dirty="0">
                <a:latin typeface="Arial"/>
                <a:cs typeface="Arial"/>
              </a:rPr>
              <a:t>no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multithreaded  </a:t>
            </a:r>
            <a:r>
              <a:rPr sz="2400" spc="-5" dirty="0">
                <a:latin typeface="Arial"/>
                <a:cs typeface="Arial"/>
              </a:rPr>
              <a:t>execution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occurred</a:t>
            </a:r>
            <a:endParaRPr sz="2400">
              <a:latin typeface="Arial"/>
              <a:cs typeface="Arial"/>
            </a:endParaRPr>
          </a:p>
          <a:p>
            <a:pPr marL="481965">
              <a:lnSpc>
                <a:spcPct val="100000"/>
              </a:lnSpc>
              <a:spcBef>
                <a:spcPts val="1120"/>
              </a:spcBef>
              <a:tabLst>
                <a:tab pos="771525" algn="l"/>
              </a:tabLst>
            </a:pPr>
            <a:r>
              <a:rPr sz="1500" spc="5" dirty="0">
                <a:solidFill>
                  <a:srgbClr val="006FC0"/>
                </a:solidFill>
                <a:latin typeface="Arial"/>
                <a:cs typeface="Arial"/>
              </a:rPr>
              <a:t>–	</a:t>
            </a:r>
            <a:r>
              <a:rPr sz="2000" spc="-5" dirty="0">
                <a:solidFill>
                  <a:srgbClr val="006FC0"/>
                </a:solidFill>
                <a:latin typeface="Arial"/>
                <a:cs typeface="Arial"/>
              </a:rPr>
              <a:t>This </a:t>
            </a:r>
            <a:r>
              <a:rPr sz="2000" spc="-10" dirty="0">
                <a:solidFill>
                  <a:srgbClr val="006FC0"/>
                </a:solidFill>
                <a:latin typeface="Arial"/>
                <a:cs typeface="Arial"/>
              </a:rPr>
              <a:t>is </a:t>
            </a:r>
            <a:r>
              <a:rPr sz="2000" spc="-5" dirty="0">
                <a:solidFill>
                  <a:srgbClr val="006FC0"/>
                </a:solidFill>
                <a:latin typeface="Arial"/>
                <a:cs typeface="Arial"/>
              </a:rPr>
              <a:t>because </a:t>
            </a:r>
            <a:r>
              <a:rPr sz="2000" spc="-20" dirty="0">
                <a:solidFill>
                  <a:srgbClr val="006FC0"/>
                </a:solidFill>
                <a:latin typeface="Arial"/>
                <a:cs typeface="Arial"/>
              </a:rPr>
              <a:t>we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simply </a:t>
            </a:r>
            <a:r>
              <a:rPr sz="2000" spc="-10" dirty="0">
                <a:solidFill>
                  <a:srgbClr val="006FC0"/>
                </a:solidFill>
                <a:latin typeface="Arial"/>
                <a:cs typeface="Arial"/>
              </a:rPr>
              <a:t>called MyThread's </a:t>
            </a:r>
            <a:r>
              <a:rPr sz="2000" spc="-5" dirty="0">
                <a:solidFill>
                  <a:srgbClr val="006FC0"/>
                </a:solidFill>
                <a:latin typeface="Arial"/>
                <a:cs typeface="Arial"/>
              </a:rPr>
              <a:t>run()</a:t>
            </a:r>
            <a:r>
              <a:rPr sz="2000" spc="13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method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5027" y="541350"/>
            <a:ext cx="3959987" cy="771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0004" y="1612760"/>
            <a:ext cx="8609076" cy="50472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693</Words>
  <Application>Microsoft Office PowerPoint</Application>
  <PresentationFormat>Custom</PresentationFormat>
  <Paragraphs>69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05 Java Threads</dc:title>
  <dc:creator>Mario Carreon</dc:creator>
  <cp:lastModifiedBy>nida</cp:lastModifiedBy>
  <cp:revision>2</cp:revision>
  <dcterms:created xsi:type="dcterms:W3CDTF">2020-09-27T05:59:23Z</dcterms:created>
  <dcterms:modified xsi:type="dcterms:W3CDTF">2020-09-27T06:01:52Z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2014-01-15T00:00:00Z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2020-09-27T00:00:00Z</vt:filetime>
  </property>
</Properties>
</file>