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gI7B2NS57lRwdCA2reCtFt2tK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1F3F9A-DCC3-4DDC-95DD-0D606BE53159}">
  <a:tblStyle styleId="{EF1F3F9A-DCC3-4DDC-95DD-0D606BE531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5215460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4521546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5215460c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45215460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5215460c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5215460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215460c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215460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 txBox="1"/>
          <p:nvPr>
            <p:ph type="title"/>
          </p:nvPr>
        </p:nvSpPr>
        <p:spPr>
          <a:xfrm>
            <a:off x="101600" y="0"/>
            <a:ext cx="7772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6"/>
          <p:cNvSpPr txBox="1"/>
          <p:nvPr>
            <p:ph idx="1" type="body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5215460c1_0_1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g245215460c1_0_1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5215460c1_0_148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 rot="5400000">
            <a:off x="3984625" y="2384425"/>
            <a:ext cx="68580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 rot="5400000">
            <a:off x="-269875" y="371475"/>
            <a:ext cx="6858000" cy="6115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/>
          <p:nvPr>
            <p:ph type="title"/>
          </p:nvPr>
        </p:nvSpPr>
        <p:spPr>
          <a:xfrm>
            <a:off x="101600" y="0"/>
            <a:ext cx="7772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 rot="5400000">
            <a:off x="1752600" y="152400"/>
            <a:ext cx="5638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24" name="Google Shape;24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101600" y="0"/>
            <a:ext cx="7772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32" name="Google Shape;32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91425" wrap="square" tIns="508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101600" y="0"/>
            <a:ext cx="7772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685800" y="1219200"/>
            <a:ext cx="3810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4648200" y="1219200"/>
            <a:ext cx="3810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01600" y="0"/>
            <a:ext cx="7772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findall" TargetMode="External"/><Relationship Id="rId4" Type="http://schemas.openxmlformats.org/officeDocument/2006/relationships/hyperlink" Target="http://search" TargetMode="External"/><Relationship Id="rId5" Type="http://schemas.openxmlformats.org/officeDocument/2006/relationships/hyperlink" Target="http://matchobject" TargetMode="External"/><Relationship Id="rId6" Type="http://schemas.openxmlformats.org/officeDocument/2006/relationships/hyperlink" Target="http://split" TargetMode="External"/><Relationship Id="rId7" Type="http://schemas.openxmlformats.org/officeDocument/2006/relationships/hyperlink" Target="http://su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in/python/keywor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45215460c1_0_0"/>
          <p:cNvSpPr txBox="1"/>
          <p:nvPr>
            <p:ph type="title"/>
          </p:nvPr>
        </p:nvSpPr>
        <p:spPr>
          <a:xfrm>
            <a:off x="101600" y="0"/>
            <a:ext cx="7772400" cy="1092300"/>
          </a:xfrm>
          <a:prstGeom prst="rect">
            <a:avLst/>
          </a:prstGeom>
        </p:spPr>
        <p:txBody>
          <a:bodyPr anchorCtr="0" anchor="ctr" bIns="50800" lIns="50800" spcFirstLastPara="1" rIns="91425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Client Side Scripting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g245215460c1_0_0"/>
          <p:cNvSpPr txBox="1"/>
          <p:nvPr>
            <p:ph idx="1" type="body"/>
          </p:nvPr>
        </p:nvSpPr>
        <p:spPr>
          <a:xfrm>
            <a:off x="685800" y="893450"/>
            <a:ext cx="7772400" cy="5638800"/>
          </a:xfrm>
          <a:prstGeom prst="rect">
            <a:avLst/>
          </a:prstGeom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highlight>
                  <a:srgbClr val="FFFFFF"/>
                </a:highlight>
              </a:rPr>
              <a:t>It is a process in which the code along with HTML web page is sent to the client by the server. Here, the code refers to the script.</a:t>
            </a:r>
            <a:endParaRPr sz="220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highlight>
                  <a:srgbClr val="FFFFFF"/>
                </a:highlight>
              </a:rPr>
              <a:t>In other simple words, client side scripting is a process in which scripts are executed by browsers without connecting the server.</a:t>
            </a:r>
            <a:endParaRPr sz="220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highlight>
                  <a:srgbClr val="FFFFFF"/>
                </a:highlight>
              </a:rPr>
              <a:t>Client side scripting is mainly used for dynamic user interface elements, such as pull-down menus, navigation tools, animation buttons, data validation purpose, etc.</a:t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533400" y="457200"/>
            <a:ext cx="7772400" cy="5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has an interesting convention:</a:t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Naming Convension:</a:t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&lt;- </a:t>
            </a:r>
            <a:r>
              <a:rPr b="0" i="0" lang="en-US" sz="3200" u="non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"John"</a:t>
            </a: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&lt;- 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txt &lt;- </a:t>
            </a:r>
            <a:r>
              <a:rPr b="0" i="0" lang="en-US" sz="3200" u="non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32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SAKEC</a:t>
            </a:r>
            <a:r>
              <a:rPr b="0" i="0" lang="en-US" sz="3200" u="non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my_function &lt;- function() {</a:t>
            </a: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paste(</a:t>
            </a:r>
            <a:r>
              <a:rPr b="0" i="0" lang="en-US" sz="3200" u="non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 is"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txt)</a:t>
            </a: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my_function()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016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/>
          <a:p>
            <a:pPr indent="-39687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Pattern Matching in Python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28600" y="1219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RegEx, or Regular Expression, is a sequence of characters that forms a search pattern.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RegEx can be used to check if a string contains the specified search pattern.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RegEx Module: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re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Search the string to see if it starts with "The" and ends with "Spain":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D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4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</a:t>
            </a:r>
            <a:r>
              <a:rPr b="0" i="0" lang="en-US" sz="14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"^The.*Spain$"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txt)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825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381000" y="52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{EF1F3F9A-DCC3-4DDC-95DD-0D606BE53159}</a:tableStyleId>
              </a:tblPr>
              <a:tblGrid>
                <a:gridCol w="738175"/>
                <a:gridCol w="7034200"/>
              </a:tblGrid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sng" cap="none" strike="noStrike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findall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list containing all matches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sng" cap="none" strike="noStrike">
                          <a:solidFill>
                            <a:schemeClr val="dk1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search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 </a:t>
                      </a:r>
                      <a:r>
                        <a:rPr b="0" i="0" lang="en-US" sz="1200" u="sng" cap="none" strike="noStrike">
                          <a:solidFill>
                            <a:schemeClr val="dk1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Match object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if there is a match anywhere in the string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sng" cap="none" strike="noStrike">
                          <a:solidFill>
                            <a:schemeClr val="dk1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split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list where the string has been split at each match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sng" cap="none" strike="noStrike">
                          <a:solidFill>
                            <a:schemeClr val="dk1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sub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Replaces one or many matches with a string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220662" y="4743450"/>
            <a:ext cx="6172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b="0" i="0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100" u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b="0" i="0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module offers a set of functions that allows us to search a string for a match:</a:t>
            </a:r>
            <a:r>
              <a:rPr b="0" i="0" lang="en-US" sz="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04800" y="3429000"/>
            <a:ext cx="4572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Metacharacters</a:t>
            </a:r>
            <a:endParaRPr/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404812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{EF1F3F9A-DCC3-4DDC-95DD-0D606BE53159}</a:tableStyleId>
              </a:tblPr>
              <a:tblGrid>
                <a:gridCol w="2114550"/>
                <a:gridCol w="2114550"/>
                <a:gridCol w="1409700"/>
                <a:gridCol w="2819400"/>
              </a:tblGrid>
              <a:tr h="11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[]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set of characters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"[a-m]"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import 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 = "The rain in Spain"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 re.findall("[a-m]", txt)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print(x)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o/p:['h', 'e', 'a', 'i', 'i', 'a', 'i']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2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Signals a special sequence (can also be used to escape special characters)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"\d"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import 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 = "That will be 59 dollars"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 re.findall("\d", txt)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print(x)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Op:['5', '9']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character (except newline character)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"he..o"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import 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 = "hello planet"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 re.findall("he..o", txt)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print(x)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43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Starts with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"^hello"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import 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 = "hello planet"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 re.findall("^hello", txt)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x: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print("Yes, the string starts with 'hello'")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else: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print("No match")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3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</a:t>
                      </a:r>
                      <a:endParaRPr/>
                    </a:p>
                  </a:txBody>
                  <a:tcPr marT="49175" marB="49175" marR="49175" marL="983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Ends with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"planet$"</a:t>
                      </a:r>
                      <a:endParaRPr/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import 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 = "hello planet"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 re.findall("planet$", txt)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x: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print("Yes, the string ends with 'planet'")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else: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print("No match")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175" marB="49175" marR="49175" marL="491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12" y="5791200"/>
            <a:ext cx="838200" cy="92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2009 Elsevier</a:t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406400" y="228600"/>
            <a:ext cx="850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Features: Data Types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048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 types have a bit more variation across languages, but emphasis is universally that the programmer shouldn’t worry about the issue unless necessary.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Won’t say too much here, except be cautious about arithmetic if it matters to your program.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these even store numbers as strings, so calculations may not always be what you expect, although most do a good job of auto-converting if needed.  </a:t>
            </a:r>
            <a:endParaRPr/>
          </a:p>
          <a:p>
            <a:pPr indent="-1650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8258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12" y="5791200"/>
            <a:ext cx="838200" cy="92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2009 Elsevier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406400" y="228600"/>
            <a:ext cx="850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Features: Data Types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048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composite types, a heavy emphasis is on mappings (also called dictionaries, hashes, or associated arrays).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 these are similar to arrays, but access time depends upon a hash funtion.  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director = {}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director[‘Star Wars’] = ‘George Lucas’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director[‘The Princess Bride’] = ‘Rob Reiner’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director[‘Star Wars’]</a:t>
            </a:r>
            <a:endParaRPr/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‘Buffy’ in director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Behind the scenes, this is actually using a hash function.  Still O(1) access time (mostly), but the constant is not nearly as fast as normal array access.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49" lvl="1" marL="78263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8258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04800" y="304800"/>
            <a:ext cx="77724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Sets:</a:t>
            </a:r>
            <a:endParaRPr/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are used to store multiple items in a single variable.</a:t>
            </a:r>
            <a:endParaRPr/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preserve sequence order.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Duplicates are not allowed.</a:t>
            </a:r>
            <a:endParaRPr/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E.g.  thisset = {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(thisset)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 :</a:t>
            </a:r>
            <a:endParaRPr/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 items are ordered, unchangeable, and allow duplicate values.</a:t>
            </a:r>
            <a:endParaRPr/>
          </a:p>
          <a:p>
            <a:pPr indent="-285749" lvl="1" marL="7318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E.g.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0" lang="en-US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(thistuple)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Dictionary:</a:t>
            </a:r>
            <a:endParaRPr/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Dictionaries are used to store data values in key:value pairs.</a:t>
            </a:r>
            <a:endParaRPr/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b="0"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0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0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0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0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 </a:t>
            </a:r>
            <a:r>
              <a:rPr b="0" i="0" lang="en-US" sz="10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List:</a:t>
            </a:r>
            <a:endParaRPr/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Lists are used to store multiple items in a single variable.</a:t>
            </a:r>
            <a:endParaRPr/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 items are ordered, changeable, and allow duplicate values.</a:t>
            </a:r>
            <a:endParaRPr b="1" i="0" sz="11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9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11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100" u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12" y="5791200"/>
            <a:ext cx="838200" cy="92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2009 Elsevier</a:t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406400" y="228600"/>
            <a:ext cx="850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04800" y="12192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Orientation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Perl 5 has features that allow one to program in an object-oriented style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and JavaScript have cleaner, more conventional-looking object-oriented features</a:t>
            </a:r>
            <a:endParaRPr/>
          </a:p>
          <a:p>
            <a:pPr indent="-228599" lvl="2" marL="11826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allow the programmer to use a more traditional imperative style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and Ruby are explicitly and uniformly object-oriented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Perl uses a value model for variables; objects are always accessed via pointers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PHP and JavaScript, a variable can hold either a value of a primitive type or a reference to an object of composite type.</a:t>
            </a:r>
            <a:endParaRPr/>
          </a:p>
          <a:p>
            <a:pPr indent="-228599" lvl="2" marL="11826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 to Perl, however, these languages provide no way to speak of the reference itself, only the object to which it refers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12" y="5791200"/>
            <a:ext cx="838200" cy="92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2009 Elsevier</a:t>
            </a:r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406400" y="228600"/>
            <a:ext cx="850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048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Orientation (2)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and Ruby use a uniform reference model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are themselves objects in Python and Ruby, much as they are in Smalltalk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types in PHP, much as they are in C++, Java, or C#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in Perl are simply an alternative way of looking at packages (namespaces)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JavaScript, remarkably, has objects but no classes</a:t>
            </a:r>
            <a:endParaRPr/>
          </a:p>
          <a:p>
            <a:pPr indent="-228599" lvl="2" marL="11826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inheritance is based on a concept known as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prototypes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Perl’s mechanisms su.ce to create object-oriented programs, dynamic lookup makes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PHP and JavaScript are more explicitly object oriented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5215460c1_0_23"/>
          <p:cNvSpPr txBox="1"/>
          <p:nvPr>
            <p:ph type="title"/>
          </p:nvPr>
        </p:nvSpPr>
        <p:spPr>
          <a:xfrm>
            <a:off x="170200" y="-102875"/>
            <a:ext cx="7772400" cy="1092300"/>
          </a:xfrm>
          <a:prstGeom prst="rect">
            <a:avLst/>
          </a:prstGeom>
        </p:spPr>
        <p:txBody>
          <a:bodyPr anchorCtr="0" anchor="ctr" bIns="50800" lIns="50800" spcFirstLastPara="1" rIns="91425" wrap="square" tIns="508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Server side scripting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245215460c1_0_23"/>
          <p:cNvSpPr txBox="1"/>
          <p:nvPr>
            <p:ph idx="1" type="body"/>
          </p:nvPr>
        </p:nvSpPr>
        <p:spPr>
          <a:xfrm>
            <a:off x="600075" y="989425"/>
            <a:ext cx="7772400" cy="5638800"/>
          </a:xfrm>
          <a:prstGeom prst="rect">
            <a:avLst/>
          </a:prstGeom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400">
                <a:highlight>
                  <a:srgbClr val="FFFFFF"/>
                </a:highlight>
              </a:rPr>
              <a:t>erver side scripting</a:t>
            </a:r>
            <a:r>
              <a:rPr lang="en-US" sz="2400">
                <a:highlight>
                  <a:srgbClr val="FFFFFF"/>
                </a:highlight>
              </a:rPr>
              <a:t> is a process in which server data formats into an HTML response before it is sent back to the web browser.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>
                <a:highlight>
                  <a:srgbClr val="FFFFFF"/>
                </a:highlight>
              </a:rPr>
              <a:t>a process in which the script code is executed by the web server on the server side after the page is requested is called server side scripting.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45215460c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00" y="925825"/>
            <a:ext cx="7818100" cy="51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215460c1_0_30"/>
          <p:cNvSpPr txBox="1"/>
          <p:nvPr>
            <p:ph idx="1" type="body"/>
          </p:nvPr>
        </p:nvSpPr>
        <p:spPr>
          <a:xfrm>
            <a:off x="480050" y="609600"/>
            <a:ext cx="7772400" cy="5638800"/>
          </a:xfrm>
          <a:prstGeom prst="rect">
            <a:avLst/>
          </a:prstGeom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21416"/>
                </a:solidFill>
                <a:highlight>
                  <a:srgbClr val="FFFFFF"/>
                </a:highlight>
              </a:rPr>
              <a:t>S</a:t>
            </a:r>
            <a:r>
              <a:rPr b="1" lang="en-US" sz="2200">
                <a:solidFill>
                  <a:srgbClr val="121416"/>
                </a:solidFill>
                <a:highlight>
                  <a:srgbClr val="FFFFFF"/>
                </a:highlight>
              </a:rPr>
              <a:t>erver-side scripting languages: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PHP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ASP.NET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Node.js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Java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Ruby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Perl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121416"/>
                </a:solidFill>
                <a:highlight>
                  <a:srgbClr val="FFFFFF"/>
                </a:highlight>
              </a:rPr>
              <a:t>Python </a:t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21416"/>
                </a:solidFill>
                <a:highlight>
                  <a:srgbClr val="FFFFFF"/>
                </a:highlight>
              </a:rPr>
              <a:t>Client-side scripting language</a:t>
            </a:r>
            <a:endParaRPr b="1" sz="33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12141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endParaRPr sz="2300">
              <a:solidFill>
                <a:srgbClr val="12141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12141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</a:t>
            </a:r>
            <a:endParaRPr sz="2300">
              <a:solidFill>
                <a:srgbClr val="12141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rgbClr val="12141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2300">
              <a:solidFill>
                <a:srgbClr val="12141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41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12" y="5791200"/>
            <a:ext cx="838200" cy="9223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/>
        </p:nvSpPr>
        <p:spPr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2009 Elsevier</a:t>
            </a:r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406400" y="228600"/>
            <a:ext cx="850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04800" y="1219200"/>
            <a:ext cx="8610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 we listed several common characteristics of scripting languages: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batch and interactive use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economy of expression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declarations; simple scoping rules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dynamic typing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access to other programs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sophisticated pattern matching and string manipulation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data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2286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/>
          <a:p>
            <a:pPr indent="-39687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Naming Convention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names are case-sensitive.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2C2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names must begin with a letter or underscore.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2C2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name can only contain alphanumeric characters and underscore, such as 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a-z</a:t>
            </a: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A-Z</a:t>
            </a: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0-9,</a:t>
            </a: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).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2C2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name can not contents space.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2C2C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Reserved words</a:t>
            </a:r>
            <a:r>
              <a:rPr b="0" i="0" lang="en-US" sz="2800" u="none" cap="none" strike="noStrike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cannot be used as a variable name.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016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91425" wrap="square" tIns="50800">
            <a:noAutofit/>
          </a:bodyPr>
          <a:lstStyle/>
          <a:p>
            <a:pPr indent="-39687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Dynamic Typing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219200"/>
            <a:ext cx="8001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91425" wrap="square" tIns="50800">
            <a:noAutofit/>
          </a:bodyPr>
          <a:lstStyle/>
          <a:p>
            <a:pPr indent="-342898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don't have to declare the type of variable while assigning a value to a variable in 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5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name=“SAKEC”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i=10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b=20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print(name)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print(i)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print(b)</a:t>
            </a:r>
            <a:endParaRPr/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8" lvl="0" marL="382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825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12" y="5791200"/>
            <a:ext cx="838200" cy="92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2009 Elsevier</a:t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381000" y="228600"/>
            <a:ext cx="850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Features: Scope and Names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scripting languages (Scheme is the obvious exception) do not require variables to be declared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Perl and JavaScript permit optional declarations - sort of compiler-checked documentation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Perl can be run in a mode (use strict ’vars’) that requires declarations</a:t>
            </a:r>
            <a:endParaRPr/>
          </a:p>
          <a:p>
            <a:pPr indent="-342898" lvl="0" marL="3825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or without declarations, most scripting languages use dynamic typing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interpreter can perform type checking at run time, or coerce values when appropriate</a:t>
            </a:r>
            <a:endParaRPr/>
          </a:p>
          <a:p>
            <a:pPr indent="-285749" lvl="1" marL="7826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Tcl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(Tool Command </a:t>
            </a: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Language)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unusual in that all values—even lists—are represented internally as strings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406400" y="228600"/>
            <a:ext cx="85089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0" lvl="0" marL="396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Innovative Features: scope 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33375" y="920125"/>
            <a:ext cx="8062800" cy="5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2898" lvl="0" marL="382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in Python</a:t>
            </a:r>
            <a:endParaRPr/>
          </a:p>
          <a:p>
            <a:pPr indent="-342898" lvl="0" marL="3825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is only available from inside the region it is created. This is called </a:t>
            </a:r>
            <a:r>
              <a:rPr b="1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Scope: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created inside a function belongs to the </a:t>
            </a:r>
            <a:r>
              <a:rPr b="0" i="1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</a:t>
            </a: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that function, and can only be used inside that function.</a:t>
            </a:r>
            <a:endParaRPr b="1" i="0" sz="17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CD"/>
              </a:buClr>
              <a:buSzPts val="1000"/>
              <a:buNone/>
            </a:pPr>
            <a:r>
              <a:rPr b="0" i="0" lang="en-US" sz="1000" u="non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4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myfunc():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	    x = </a:t>
            </a:r>
            <a:r>
              <a:rPr b="0" i="0" lang="en-US" sz="1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          </a:t>
            </a:r>
            <a:r>
              <a:rPr b="0" i="0" lang="en-US" sz="14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CD"/>
              </a:buClr>
              <a:buSzPts val="1400"/>
              <a:buNone/>
            </a:pPr>
            <a:r>
              <a:rPr b="0" i="0" lang="en-US" sz="14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myfunc():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x = </a:t>
            </a:r>
            <a:r>
              <a:rPr b="0" i="0" lang="en-US" sz="1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4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myinnerfunc():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b="0" i="0" lang="en-US" sz="14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myinnerfunc()</a:t>
            </a: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Scope:</a:t>
            </a:r>
            <a:endParaRPr/>
          </a:p>
          <a:p>
            <a:pPr indent="-342898" lvl="0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b="0" i="0" lang="en-US" sz="11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myfunc():</a:t>
            </a: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11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100" u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1" i="0" sz="11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38258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0" sz="11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pter 1 (demo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 Ionescu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