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7562850" cx="10693400"/>
  <p:notesSz cx="10693400" cy="756285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50" roundtripDataSignature="AMtx7mh3DrrU3HPSsCPcIsXDLAqIgekY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df6ca645_0_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df6ca645_0_0:notes"/>
          <p:cNvSpPr txBox="1"/>
          <p:nvPr>
            <p:ph idx="1" type="body"/>
          </p:nvPr>
        </p:nvSpPr>
        <p:spPr>
          <a:xfrm>
            <a:off x="1069325" y="3592350"/>
            <a:ext cx="85548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adf6ca645_0_6: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adf6ca645_0_6:notes"/>
          <p:cNvSpPr txBox="1"/>
          <p:nvPr>
            <p:ph idx="1" type="body"/>
          </p:nvPr>
        </p:nvSpPr>
        <p:spPr>
          <a:xfrm>
            <a:off x="1069325" y="3592350"/>
            <a:ext cx="85548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adf6ca645_0_12: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adf6ca645_0_12:notes"/>
          <p:cNvSpPr txBox="1"/>
          <p:nvPr>
            <p:ph idx="1" type="body"/>
          </p:nvPr>
        </p:nvSpPr>
        <p:spPr>
          <a:xfrm>
            <a:off x="1069325" y="3592350"/>
            <a:ext cx="8554800" cy="3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73ecc4478_0_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1373ecc4478_0_0: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3341688" y="566738"/>
            <a:ext cx="4011612" cy="2836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375407cdb_0_26: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4375407cdb_0_26: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375407cdb_0_52: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4375407cdb_0_52: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375407cdb_0_2: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4375407cdb_0_2: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37478fc60_0_25: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437478fc60_0_25: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37478fc60_0_2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437478fc60_0_20: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37478fc60_0_4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437478fc60_0_40: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c66f56d28_0_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5c66f56d28_0_0: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c66f56d28_0_6:notes"/>
          <p:cNvSpPr/>
          <p:nvPr>
            <p:ph idx="2" type="sldImg"/>
          </p:nvPr>
        </p:nvSpPr>
        <p:spPr>
          <a:xfrm>
            <a:off x="3341688" y="566738"/>
            <a:ext cx="4011612" cy="2836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5c66f56d28_0_6: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1782234" y="567214"/>
            <a:ext cx="7128933" cy="28360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8:notes"/>
          <p:cNvSpPr txBox="1"/>
          <p:nvPr>
            <p:ph idx="1" type="body"/>
          </p:nvPr>
        </p:nvSpPr>
        <p:spPr>
          <a:xfrm>
            <a:off x="1069340" y="3592354"/>
            <a:ext cx="8554720" cy="34032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2" name="Google Shape;252;p18:notes"/>
          <p:cNvSpPr txBox="1"/>
          <p:nvPr>
            <p:ph idx="12" type="sldNum"/>
          </p:nvPr>
        </p:nvSpPr>
        <p:spPr>
          <a:xfrm>
            <a:off x="6057119" y="7183395"/>
            <a:ext cx="4633807" cy="37814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1782234" y="567214"/>
            <a:ext cx="7128933" cy="283606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0:notes"/>
          <p:cNvSpPr txBox="1"/>
          <p:nvPr>
            <p:ph idx="1" type="body"/>
          </p:nvPr>
        </p:nvSpPr>
        <p:spPr>
          <a:xfrm>
            <a:off x="1069340" y="3592354"/>
            <a:ext cx="8554720" cy="34032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65" name="Google Shape;265;p20:notes"/>
          <p:cNvSpPr txBox="1"/>
          <p:nvPr>
            <p:ph idx="12" type="sldNum"/>
          </p:nvPr>
        </p:nvSpPr>
        <p:spPr>
          <a:xfrm>
            <a:off x="6057119" y="7183395"/>
            <a:ext cx="4633807" cy="37814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3:notes"/>
          <p:cNvSpPr/>
          <p:nvPr>
            <p:ph idx="2" type="sldImg"/>
          </p:nvPr>
        </p:nvSpPr>
        <p:spPr>
          <a:xfrm>
            <a:off x="3341688" y="566738"/>
            <a:ext cx="4011612" cy="2836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375407cdb_0_35: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4375407cdb_0_35: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375407cdb_0_7: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4375407cdb_0_7: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375407cdb_0_14: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375407cdb_0_14: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375407cdb_0_20:notes"/>
          <p:cNvSpPr/>
          <p:nvPr>
            <p:ph idx="2" type="sldImg"/>
          </p:nvPr>
        </p:nvSpPr>
        <p:spPr>
          <a:xfrm>
            <a:off x="1782575" y="567200"/>
            <a:ext cx="7129200" cy="2836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4375407cdb_0_20:notes"/>
          <p:cNvSpPr txBox="1"/>
          <p:nvPr>
            <p:ph idx="1" type="body"/>
          </p:nvPr>
        </p:nvSpPr>
        <p:spPr>
          <a:xfrm>
            <a:off x="1069325" y="3592350"/>
            <a:ext cx="8554800" cy="340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04140" y="1256875"/>
            <a:ext cx="8175625" cy="45338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EBEBEB"/>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 type="body"/>
          </p:nvPr>
        </p:nvSpPr>
        <p:spPr>
          <a:xfrm>
            <a:off x="804136" y="3277697"/>
            <a:ext cx="8018145" cy="23602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300">
                <a:solidFill>
                  <a:srgbClr val="3F3F3F"/>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25"/>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5"/>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26"/>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27"/>
          <p:cNvSpPr txBox="1"/>
          <p:nvPr>
            <p:ph type="title"/>
          </p:nvPr>
        </p:nvSpPr>
        <p:spPr>
          <a:xfrm>
            <a:off x="804140" y="1256875"/>
            <a:ext cx="8175625" cy="45338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EBEBEB"/>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28"/>
          <p:cNvSpPr txBox="1"/>
          <p:nvPr>
            <p:ph type="ctrTitle"/>
          </p:nvPr>
        </p:nvSpPr>
        <p:spPr>
          <a:xfrm>
            <a:off x="802005" y="2344483"/>
            <a:ext cx="9089390" cy="15881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 type="subTitle"/>
          </p:nvPr>
        </p:nvSpPr>
        <p:spPr>
          <a:xfrm>
            <a:off x="1604010" y="4235196"/>
            <a:ext cx="7485380" cy="18907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8"/>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29"/>
          <p:cNvSpPr txBox="1"/>
          <p:nvPr>
            <p:ph type="title"/>
          </p:nvPr>
        </p:nvSpPr>
        <p:spPr>
          <a:xfrm>
            <a:off x="804140" y="1256875"/>
            <a:ext cx="8175625" cy="45338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EBEBEB"/>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 type="body"/>
          </p:nvPr>
        </p:nvSpPr>
        <p:spPr>
          <a:xfrm>
            <a:off x="534670" y="1739455"/>
            <a:ext cx="4651629" cy="499148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9"/>
          <p:cNvSpPr txBox="1"/>
          <p:nvPr>
            <p:ph idx="2" type="body"/>
          </p:nvPr>
        </p:nvSpPr>
        <p:spPr>
          <a:xfrm>
            <a:off x="5507101" y="1739455"/>
            <a:ext cx="4651629" cy="499148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29"/>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0" y="772668"/>
            <a:ext cx="10692384" cy="6013703"/>
          </a:xfrm>
          <a:prstGeom prst="rect">
            <a:avLst/>
          </a:prstGeom>
          <a:noFill/>
          <a:ln>
            <a:noFill/>
          </a:ln>
        </p:spPr>
      </p:pic>
      <p:sp>
        <p:nvSpPr>
          <p:cNvPr id="7" name="Google Shape;7;p24"/>
          <p:cNvSpPr/>
          <p:nvPr/>
        </p:nvSpPr>
        <p:spPr>
          <a:xfrm>
            <a:off x="403860" y="2409444"/>
            <a:ext cx="9889490" cy="3976370"/>
          </a:xfrm>
          <a:custGeom>
            <a:rect b="b" l="l" r="r" t="t"/>
            <a:pathLst>
              <a:path extrusionOk="0" h="3976370" w="9889490">
                <a:moveTo>
                  <a:pt x="9889236" y="3976116"/>
                </a:moveTo>
                <a:lnTo>
                  <a:pt x="0" y="3976116"/>
                </a:lnTo>
                <a:lnTo>
                  <a:pt x="0" y="0"/>
                </a:lnTo>
                <a:lnTo>
                  <a:pt x="57912" y="9144"/>
                </a:lnTo>
                <a:lnTo>
                  <a:pt x="353568" y="48768"/>
                </a:lnTo>
                <a:lnTo>
                  <a:pt x="873252" y="111252"/>
                </a:lnTo>
                <a:lnTo>
                  <a:pt x="1331976" y="160019"/>
                </a:lnTo>
                <a:lnTo>
                  <a:pt x="2167128" y="233172"/>
                </a:lnTo>
                <a:lnTo>
                  <a:pt x="2481072" y="256031"/>
                </a:lnTo>
                <a:lnTo>
                  <a:pt x="3514344" y="313943"/>
                </a:lnTo>
                <a:lnTo>
                  <a:pt x="4076700" y="335280"/>
                </a:lnTo>
                <a:lnTo>
                  <a:pt x="4864608" y="350520"/>
                </a:lnTo>
                <a:lnTo>
                  <a:pt x="5067300" y="350520"/>
                </a:lnTo>
                <a:lnTo>
                  <a:pt x="9889236" y="352044"/>
                </a:lnTo>
                <a:lnTo>
                  <a:pt x="9889236" y="3976116"/>
                </a:lnTo>
                <a:close/>
              </a:path>
              <a:path extrusionOk="0" h="3976370" w="9889490">
                <a:moveTo>
                  <a:pt x="9889236" y="352044"/>
                </a:moveTo>
                <a:lnTo>
                  <a:pt x="5273039" y="352044"/>
                </a:lnTo>
                <a:lnTo>
                  <a:pt x="5902452" y="344424"/>
                </a:lnTo>
                <a:lnTo>
                  <a:pt x="6330696" y="333756"/>
                </a:lnTo>
                <a:lnTo>
                  <a:pt x="6547104" y="326136"/>
                </a:lnTo>
                <a:lnTo>
                  <a:pt x="6984492" y="306324"/>
                </a:lnTo>
                <a:lnTo>
                  <a:pt x="7424928" y="280416"/>
                </a:lnTo>
                <a:lnTo>
                  <a:pt x="7869936" y="246888"/>
                </a:lnTo>
                <a:lnTo>
                  <a:pt x="8319516" y="207264"/>
                </a:lnTo>
                <a:lnTo>
                  <a:pt x="8542020" y="184404"/>
                </a:lnTo>
                <a:lnTo>
                  <a:pt x="8767572" y="158495"/>
                </a:lnTo>
                <a:lnTo>
                  <a:pt x="9217152" y="102108"/>
                </a:lnTo>
                <a:lnTo>
                  <a:pt x="9441180" y="70104"/>
                </a:lnTo>
                <a:lnTo>
                  <a:pt x="9889236" y="1524"/>
                </a:lnTo>
                <a:lnTo>
                  <a:pt x="9889236" y="35204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24"/>
          <p:cNvSpPr/>
          <p:nvPr/>
        </p:nvSpPr>
        <p:spPr>
          <a:xfrm>
            <a:off x="0" y="774191"/>
            <a:ext cx="9154795" cy="412750"/>
          </a:xfrm>
          <a:custGeom>
            <a:rect b="b" l="l" r="r" t="t"/>
            <a:pathLst>
              <a:path extrusionOk="0" h="412750" w="9154795">
                <a:moveTo>
                  <a:pt x="0" y="412750"/>
                </a:moveTo>
                <a:lnTo>
                  <a:pt x="9154667" y="412750"/>
                </a:lnTo>
                <a:lnTo>
                  <a:pt x="9154667" y="0"/>
                </a:lnTo>
                <a:lnTo>
                  <a:pt x="0" y="0"/>
                </a:lnTo>
                <a:lnTo>
                  <a:pt x="0" y="41275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24"/>
          <p:cNvSpPr/>
          <p:nvPr/>
        </p:nvSpPr>
        <p:spPr>
          <a:xfrm>
            <a:off x="9755123" y="774191"/>
            <a:ext cx="937260" cy="412750"/>
          </a:xfrm>
          <a:custGeom>
            <a:rect b="b" l="l" r="r" t="t"/>
            <a:pathLst>
              <a:path extrusionOk="0" h="412750" w="937259">
                <a:moveTo>
                  <a:pt x="0" y="412750"/>
                </a:moveTo>
                <a:lnTo>
                  <a:pt x="937260" y="412750"/>
                </a:lnTo>
                <a:lnTo>
                  <a:pt x="937260" y="0"/>
                </a:lnTo>
                <a:lnTo>
                  <a:pt x="0" y="0"/>
                </a:lnTo>
                <a:lnTo>
                  <a:pt x="0" y="41275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24"/>
          <p:cNvSpPr/>
          <p:nvPr/>
        </p:nvSpPr>
        <p:spPr>
          <a:xfrm>
            <a:off x="0" y="1186941"/>
            <a:ext cx="10692765" cy="5600700"/>
          </a:xfrm>
          <a:custGeom>
            <a:rect b="b" l="l" r="r" t="t"/>
            <a:pathLst>
              <a:path extrusionOk="0" h="5600700" w="10692765">
                <a:moveTo>
                  <a:pt x="10692384" y="254"/>
                </a:moveTo>
                <a:lnTo>
                  <a:pt x="10268699" y="254"/>
                </a:lnTo>
                <a:lnTo>
                  <a:pt x="10268699" y="5182870"/>
                </a:lnTo>
                <a:lnTo>
                  <a:pt x="419100" y="5182870"/>
                </a:lnTo>
                <a:lnTo>
                  <a:pt x="419100" y="0"/>
                </a:lnTo>
                <a:lnTo>
                  <a:pt x="0" y="0"/>
                </a:lnTo>
                <a:lnTo>
                  <a:pt x="0" y="5182870"/>
                </a:lnTo>
                <a:lnTo>
                  <a:pt x="0" y="5600700"/>
                </a:lnTo>
                <a:lnTo>
                  <a:pt x="10692384" y="5600700"/>
                </a:lnTo>
                <a:lnTo>
                  <a:pt x="10692384" y="5183390"/>
                </a:lnTo>
                <a:lnTo>
                  <a:pt x="10692384" y="5182870"/>
                </a:lnTo>
                <a:lnTo>
                  <a:pt x="10692384" y="25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24"/>
          <p:cNvSpPr/>
          <p:nvPr/>
        </p:nvSpPr>
        <p:spPr>
          <a:xfrm>
            <a:off x="9154667" y="772668"/>
            <a:ext cx="600710" cy="1003300"/>
          </a:xfrm>
          <a:custGeom>
            <a:rect b="b" l="l" r="r" t="t"/>
            <a:pathLst>
              <a:path extrusionOk="0" h="1003300" w="600709">
                <a:moveTo>
                  <a:pt x="600456" y="1002791"/>
                </a:moveTo>
                <a:lnTo>
                  <a:pt x="0" y="1002791"/>
                </a:lnTo>
                <a:lnTo>
                  <a:pt x="0" y="0"/>
                </a:lnTo>
                <a:lnTo>
                  <a:pt x="600456" y="0"/>
                </a:lnTo>
                <a:lnTo>
                  <a:pt x="600456" y="1002791"/>
                </a:lnTo>
                <a:close/>
              </a:path>
            </a:pathLst>
          </a:custGeom>
          <a:solidFill>
            <a:srgbClr val="B311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24"/>
          <p:cNvSpPr txBox="1"/>
          <p:nvPr>
            <p:ph type="title"/>
          </p:nvPr>
        </p:nvSpPr>
        <p:spPr>
          <a:xfrm>
            <a:off x="804140" y="1256875"/>
            <a:ext cx="8175625" cy="45338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EBEBEB"/>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4"/>
          <p:cNvSpPr txBox="1"/>
          <p:nvPr>
            <p:ph idx="1" type="body"/>
          </p:nvPr>
        </p:nvSpPr>
        <p:spPr>
          <a:xfrm>
            <a:off x="804136" y="3277697"/>
            <a:ext cx="8018145" cy="236029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300" u="none" cap="none" strike="noStrike">
                <a:solidFill>
                  <a:srgbClr val="3F3F3F"/>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24"/>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24"/>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24"/>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pic>
        <p:nvPicPr>
          <p:cNvPr id="49" name="Google Shape;49;p1"/>
          <p:cNvPicPr preferRelativeResize="0"/>
          <p:nvPr/>
        </p:nvPicPr>
        <p:blipFill rotWithShape="1">
          <a:blip r:embed="rId3">
            <a:alphaModFix/>
          </a:blip>
          <a:srcRect b="0" l="0" r="0" t="0"/>
          <a:stretch/>
        </p:blipFill>
        <p:spPr>
          <a:xfrm>
            <a:off x="0" y="772668"/>
            <a:ext cx="10692384" cy="6013703"/>
          </a:xfrm>
          <a:prstGeom prst="rect">
            <a:avLst/>
          </a:prstGeom>
          <a:noFill/>
          <a:ln>
            <a:noFill/>
          </a:ln>
        </p:spPr>
      </p:pic>
      <p:sp>
        <p:nvSpPr>
          <p:cNvPr id="50" name="Google Shape;50;p1"/>
          <p:cNvSpPr/>
          <p:nvPr/>
        </p:nvSpPr>
        <p:spPr>
          <a:xfrm>
            <a:off x="0" y="774191"/>
            <a:ext cx="9154795" cy="412750"/>
          </a:xfrm>
          <a:custGeom>
            <a:rect b="b" l="l" r="r" t="t"/>
            <a:pathLst>
              <a:path extrusionOk="0" h="412750" w="9154795">
                <a:moveTo>
                  <a:pt x="0" y="412750"/>
                </a:moveTo>
                <a:lnTo>
                  <a:pt x="9154667" y="412750"/>
                </a:lnTo>
                <a:lnTo>
                  <a:pt x="9154667" y="0"/>
                </a:lnTo>
                <a:lnTo>
                  <a:pt x="0" y="0"/>
                </a:lnTo>
                <a:lnTo>
                  <a:pt x="0" y="41275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1"/>
          <p:cNvSpPr/>
          <p:nvPr/>
        </p:nvSpPr>
        <p:spPr>
          <a:xfrm>
            <a:off x="9755123" y="774191"/>
            <a:ext cx="937260" cy="412750"/>
          </a:xfrm>
          <a:custGeom>
            <a:rect b="b" l="l" r="r" t="t"/>
            <a:pathLst>
              <a:path extrusionOk="0" h="412750" w="937259">
                <a:moveTo>
                  <a:pt x="0" y="412750"/>
                </a:moveTo>
                <a:lnTo>
                  <a:pt x="937260" y="412750"/>
                </a:lnTo>
                <a:lnTo>
                  <a:pt x="937260" y="0"/>
                </a:lnTo>
                <a:lnTo>
                  <a:pt x="0" y="0"/>
                </a:lnTo>
                <a:lnTo>
                  <a:pt x="0" y="41275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2" name="Google Shape;52;p1"/>
          <p:cNvGrpSpPr/>
          <p:nvPr/>
        </p:nvGrpSpPr>
        <p:grpSpPr>
          <a:xfrm>
            <a:off x="0" y="772668"/>
            <a:ext cx="10692765" cy="6014973"/>
            <a:chOff x="0" y="772668"/>
            <a:chExt cx="10692765" cy="6014973"/>
          </a:xfrm>
        </p:grpSpPr>
        <p:sp>
          <p:nvSpPr>
            <p:cNvPr id="53" name="Google Shape;53;p1"/>
            <p:cNvSpPr/>
            <p:nvPr/>
          </p:nvSpPr>
          <p:spPr>
            <a:xfrm>
              <a:off x="0" y="1186941"/>
              <a:ext cx="10692765" cy="5600700"/>
            </a:xfrm>
            <a:custGeom>
              <a:rect b="b" l="l" r="r" t="t"/>
              <a:pathLst>
                <a:path extrusionOk="0" h="5600700" w="10692765">
                  <a:moveTo>
                    <a:pt x="10692384" y="254"/>
                  </a:moveTo>
                  <a:lnTo>
                    <a:pt x="10268699" y="254"/>
                  </a:lnTo>
                  <a:lnTo>
                    <a:pt x="10268699" y="5182870"/>
                  </a:lnTo>
                  <a:lnTo>
                    <a:pt x="419100" y="5182870"/>
                  </a:lnTo>
                  <a:lnTo>
                    <a:pt x="419100" y="0"/>
                  </a:lnTo>
                  <a:lnTo>
                    <a:pt x="0" y="0"/>
                  </a:lnTo>
                  <a:lnTo>
                    <a:pt x="0" y="5182870"/>
                  </a:lnTo>
                  <a:lnTo>
                    <a:pt x="0" y="5600700"/>
                  </a:lnTo>
                  <a:lnTo>
                    <a:pt x="10692384" y="5600700"/>
                  </a:lnTo>
                  <a:lnTo>
                    <a:pt x="10692384" y="5183390"/>
                  </a:lnTo>
                  <a:lnTo>
                    <a:pt x="10692384" y="5182870"/>
                  </a:lnTo>
                  <a:lnTo>
                    <a:pt x="10692384" y="25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1"/>
            <p:cNvSpPr/>
            <p:nvPr/>
          </p:nvSpPr>
          <p:spPr>
            <a:xfrm>
              <a:off x="9154667" y="772668"/>
              <a:ext cx="600710" cy="1003300"/>
            </a:xfrm>
            <a:custGeom>
              <a:rect b="b" l="l" r="r" t="t"/>
              <a:pathLst>
                <a:path extrusionOk="0" h="1003300" w="600709">
                  <a:moveTo>
                    <a:pt x="600456" y="1002791"/>
                  </a:moveTo>
                  <a:lnTo>
                    <a:pt x="0" y="1002791"/>
                  </a:lnTo>
                  <a:lnTo>
                    <a:pt x="0" y="0"/>
                  </a:lnTo>
                  <a:lnTo>
                    <a:pt x="600456" y="0"/>
                  </a:lnTo>
                  <a:lnTo>
                    <a:pt x="600456" y="1002791"/>
                  </a:lnTo>
                  <a:close/>
                </a:path>
              </a:pathLst>
            </a:custGeom>
            <a:solidFill>
              <a:srgbClr val="B311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4">
              <a:alphaModFix/>
            </a:blip>
            <a:srcRect b="0" l="0" r="0" t="0"/>
            <a:stretch/>
          </p:blipFill>
          <p:spPr>
            <a:xfrm>
              <a:off x="1289304" y="1545336"/>
              <a:ext cx="1184147" cy="1254251"/>
            </a:xfrm>
            <a:prstGeom prst="rect">
              <a:avLst/>
            </a:prstGeom>
            <a:noFill/>
            <a:ln>
              <a:noFill/>
            </a:ln>
          </p:spPr>
        </p:pic>
      </p:grpSp>
      <p:sp>
        <p:nvSpPr>
          <p:cNvPr id="56" name="Google Shape;56;p1"/>
          <p:cNvSpPr txBox="1"/>
          <p:nvPr/>
        </p:nvSpPr>
        <p:spPr>
          <a:xfrm>
            <a:off x="4832096" y="1480805"/>
            <a:ext cx="208661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Times New Roman"/>
                <a:ea typeface="Times New Roman"/>
                <a:cs typeface="Times New Roman"/>
                <a:sym typeface="Times New Roman"/>
              </a:rPr>
              <a:t>Mahavir Education Trust's</a:t>
            </a:r>
            <a:endParaRPr b="0" i="0" sz="1400" u="none" cap="none" strike="noStrike">
              <a:solidFill>
                <a:srgbClr val="000000"/>
              </a:solidFill>
              <a:latin typeface="Times New Roman"/>
              <a:ea typeface="Times New Roman"/>
              <a:cs typeface="Times New Roman"/>
              <a:sym typeface="Times New Roman"/>
            </a:endParaRPr>
          </a:p>
        </p:txBody>
      </p:sp>
      <p:sp>
        <p:nvSpPr>
          <p:cNvPr id="57" name="Google Shape;57;p1"/>
          <p:cNvSpPr txBox="1"/>
          <p:nvPr>
            <p:ph type="title"/>
          </p:nvPr>
        </p:nvSpPr>
        <p:spPr>
          <a:xfrm>
            <a:off x="2854007" y="1681970"/>
            <a:ext cx="6043930" cy="40068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SzPts val="1400"/>
              <a:buNone/>
            </a:pPr>
            <a:r>
              <a:rPr b="1" lang="en-US" sz="2450">
                <a:solidFill>
                  <a:srgbClr val="FFFFFF"/>
                </a:solidFill>
                <a:latin typeface="Times New Roman"/>
                <a:ea typeface="Times New Roman"/>
                <a:cs typeface="Times New Roman"/>
                <a:sym typeface="Times New Roman"/>
              </a:rPr>
              <a:t>Shah &amp; Anchor Kutchhi Engineering College</a:t>
            </a:r>
            <a:endParaRPr sz="2450">
              <a:latin typeface="Times New Roman"/>
              <a:ea typeface="Times New Roman"/>
              <a:cs typeface="Times New Roman"/>
              <a:sym typeface="Times New Roman"/>
            </a:endParaRPr>
          </a:p>
        </p:txBody>
      </p:sp>
      <p:sp>
        <p:nvSpPr>
          <p:cNvPr id="58" name="Google Shape;58;p1"/>
          <p:cNvSpPr txBox="1"/>
          <p:nvPr/>
        </p:nvSpPr>
        <p:spPr>
          <a:xfrm>
            <a:off x="3164903" y="2064486"/>
            <a:ext cx="5474335" cy="606425"/>
          </a:xfrm>
          <a:prstGeom prst="rect">
            <a:avLst/>
          </a:prstGeom>
          <a:noFill/>
          <a:ln>
            <a:noFill/>
          </a:ln>
        </p:spPr>
        <p:txBody>
          <a:bodyPr anchorCtr="0" anchor="t" bIns="0" lIns="0" spcFirstLastPara="1" rIns="0" wrap="square" tIns="13325">
            <a:spAutoFit/>
          </a:bodyPr>
          <a:lstStyle/>
          <a:p>
            <a:pPr indent="0" lvl="0" marL="0" marR="43180" rtl="0" algn="ctr">
              <a:lnSpc>
                <a:spcPct val="118214"/>
              </a:lnSpc>
              <a:spcBef>
                <a:spcPts val="0"/>
              </a:spcBef>
              <a:spcAft>
                <a:spcPts val="0"/>
              </a:spcAft>
              <a:buClr>
                <a:srgbClr val="000000"/>
              </a:buClr>
              <a:buSzPts val="1400"/>
              <a:buFont typeface="Arial"/>
              <a:buNone/>
            </a:pPr>
            <a:r>
              <a:rPr b="1" i="0" lang="en-US" sz="1400" u="none" cap="none" strike="noStrike">
                <a:solidFill>
                  <a:srgbClr val="FFFFFF"/>
                </a:solidFill>
                <a:latin typeface="Times New Roman"/>
                <a:ea typeface="Times New Roman"/>
                <a:cs typeface="Times New Roman"/>
                <a:sym typeface="Times New Roman"/>
              </a:rPr>
              <a:t>Chembur, Mumbai 400 088</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18979"/>
              </a:lnSpc>
              <a:spcBef>
                <a:spcPts val="0"/>
              </a:spcBef>
              <a:spcAft>
                <a:spcPts val="0"/>
              </a:spcAft>
              <a:buClr>
                <a:srgbClr val="000000"/>
              </a:buClr>
              <a:buSzPts val="2450"/>
              <a:buFont typeface="Arial"/>
              <a:buNone/>
            </a:pPr>
            <a:r>
              <a:rPr b="1" i="0" lang="en-US" sz="2450" u="none" cap="none" strike="noStrike">
                <a:solidFill>
                  <a:srgbClr val="0070BF"/>
                </a:solidFill>
                <a:latin typeface="Times New Roman"/>
                <a:ea typeface="Times New Roman"/>
                <a:cs typeface="Times New Roman"/>
                <a:sym typeface="Times New Roman"/>
              </a:rPr>
              <a:t>UG Program in	Information Technology</a:t>
            </a:r>
            <a:endParaRPr b="0" i="0" sz="2450" u="none" cap="none" strike="noStrike">
              <a:solidFill>
                <a:srgbClr val="000000"/>
              </a:solidFill>
              <a:latin typeface="Times New Roman"/>
              <a:ea typeface="Times New Roman"/>
              <a:cs typeface="Times New Roman"/>
              <a:sym typeface="Times New Roman"/>
            </a:endParaRPr>
          </a:p>
        </p:txBody>
      </p:sp>
      <p:sp>
        <p:nvSpPr>
          <p:cNvPr id="59" name="Google Shape;59;p1"/>
          <p:cNvSpPr txBox="1"/>
          <p:nvPr/>
        </p:nvSpPr>
        <p:spPr>
          <a:xfrm>
            <a:off x="1081626" y="3452800"/>
            <a:ext cx="8073300" cy="2426700"/>
          </a:xfrm>
          <a:prstGeom prst="rect">
            <a:avLst/>
          </a:prstGeom>
          <a:noFill/>
          <a:ln>
            <a:noFill/>
          </a:ln>
        </p:spPr>
        <p:txBody>
          <a:bodyPr anchorCtr="0" anchor="t" bIns="0" lIns="0" spcFirstLastPara="1" rIns="0" wrap="square" tIns="12700">
            <a:spAutoFit/>
          </a:bodyPr>
          <a:lstStyle/>
          <a:p>
            <a:pPr indent="0" lvl="0" marL="12700" marR="320040" rtl="0" algn="l">
              <a:lnSpc>
                <a:spcPct val="100699"/>
              </a:lnSpc>
              <a:spcBef>
                <a:spcPts val="0"/>
              </a:spcBef>
              <a:spcAft>
                <a:spcPts val="0"/>
              </a:spcAft>
              <a:buClr>
                <a:srgbClr val="000000"/>
              </a:buClr>
              <a:buSzPts val="4700"/>
              <a:buFont typeface="Arial"/>
              <a:buNone/>
            </a:pPr>
            <a:r>
              <a:rPr b="0" i="0" lang="en-US" sz="4700" u="none" cap="none" strike="noStrike">
                <a:solidFill>
                  <a:srgbClr val="EBEBEB"/>
                </a:solidFill>
                <a:latin typeface="Verdana"/>
                <a:ea typeface="Verdana"/>
                <a:cs typeface="Verdana"/>
                <a:sym typeface="Verdana"/>
              </a:rPr>
              <a:t>Object Lifetime and  Storage Management</a:t>
            </a:r>
            <a:endParaRPr b="0" i="0" sz="4700" u="none" cap="none" strike="noStrike">
              <a:solidFill>
                <a:srgbClr val="000000"/>
              </a:solidFill>
              <a:latin typeface="Verdana"/>
              <a:ea typeface="Verdana"/>
              <a:cs typeface="Verdana"/>
              <a:sym typeface="Verdana"/>
            </a:endParaRPr>
          </a:p>
          <a:p>
            <a:pPr indent="0" lvl="0" marL="5121910" marR="5080" rtl="0" algn="l">
              <a:lnSpc>
                <a:spcPct val="101600"/>
              </a:lnSpc>
              <a:spcBef>
                <a:spcPts val="910"/>
              </a:spcBef>
              <a:spcAft>
                <a:spcPts val="0"/>
              </a:spcAft>
              <a:buClr>
                <a:srgbClr val="000000"/>
              </a:buClr>
              <a:buSzPts val="1550"/>
              <a:buFont typeface="Arial"/>
              <a:buNone/>
            </a:pPr>
            <a:r>
              <a:rPr b="0" i="0" lang="en-US" sz="1550" u="none" cap="none" strike="noStrike">
                <a:solidFill>
                  <a:srgbClr val="FFFFFF"/>
                </a:solidFill>
                <a:latin typeface="Verdana"/>
                <a:ea typeface="Verdana"/>
                <a:cs typeface="Verdana"/>
                <a:sym typeface="Verdana"/>
              </a:rPr>
              <a:t>Seema Jadhav</a:t>
            </a:r>
            <a:endParaRPr b="0" i="0" sz="1550" u="none" cap="none" strike="noStrike">
              <a:solidFill>
                <a:srgbClr val="FFFFFF"/>
              </a:solidFill>
              <a:latin typeface="Verdana"/>
              <a:ea typeface="Verdana"/>
              <a:cs typeface="Verdana"/>
              <a:sym typeface="Verdana"/>
            </a:endParaRPr>
          </a:p>
          <a:p>
            <a:pPr indent="0" lvl="0" marL="5121910" marR="5080" rtl="0" algn="l">
              <a:lnSpc>
                <a:spcPct val="101600"/>
              </a:lnSpc>
              <a:spcBef>
                <a:spcPts val="910"/>
              </a:spcBef>
              <a:spcAft>
                <a:spcPts val="0"/>
              </a:spcAft>
              <a:buClr>
                <a:srgbClr val="000000"/>
              </a:buClr>
              <a:buSzPts val="1550"/>
              <a:buFont typeface="Arial"/>
              <a:buNone/>
            </a:pPr>
            <a:r>
              <a:rPr b="0" i="0" lang="en-US" sz="1550" u="none" cap="none" strike="noStrike">
                <a:solidFill>
                  <a:srgbClr val="FFFFFF"/>
                </a:solidFill>
                <a:latin typeface="Verdana"/>
                <a:ea typeface="Verdana"/>
                <a:cs typeface="Verdana"/>
                <a:sym typeface="Verdana"/>
              </a:rPr>
              <a:t> Assistant Professor  IT-SAKEC</a:t>
            </a:r>
            <a:endParaRPr b="0" i="0" sz="1550" u="none" cap="none" strike="noStrike">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adf6ca645_0_0"/>
          <p:cNvSpPr txBox="1"/>
          <p:nvPr>
            <p:ph type="title"/>
          </p:nvPr>
        </p:nvSpPr>
        <p:spPr>
          <a:xfrm>
            <a:off x="1721665" y="1437175"/>
            <a:ext cx="81756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Dangling Reference</a:t>
            </a:r>
            <a:endParaRPr>
              <a:latin typeface="Times New Roman"/>
              <a:ea typeface="Times New Roman"/>
              <a:cs typeface="Times New Roman"/>
              <a:sym typeface="Times New Roman"/>
            </a:endParaRPr>
          </a:p>
        </p:txBody>
      </p:sp>
      <p:pic>
        <p:nvPicPr>
          <p:cNvPr id="111" name="Google Shape;111;g24adf6ca645_0_0"/>
          <p:cNvPicPr preferRelativeResize="0"/>
          <p:nvPr/>
        </p:nvPicPr>
        <p:blipFill>
          <a:blip r:embed="rId3">
            <a:alphaModFix/>
          </a:blip>
          <a:stretch>
            <a:fillRect/>
          </a:stretch>
        </p:blipFill>
        <p:spPr>
          <a:xfrm>
            <a:off x="1721675" y="2533213"/>
            <a:ext cx="7561725" cy="407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adf6ca645_0_6"/>
          <p:cNvSpPr txBox="1"/>
          <p:nvPr>
            <p:ph type="title"/>
          </p:nvPr>
        </p:nvSpPr>
        <p:spPr>
          <a:xfrm>
            <a:off x="804140" y="1256875"/>
            <a:ext cx="8175600" cy="431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7" name="Google Shape;117;g24adf6ca645_0_6"/>
          <p:cNvSpPr txBox="1"/>
          <p:nvPr>
            <p:ph idx="1" type="body"/>
          </p:nvPr>
        </p:nvSpPr>
        <p:spPr>
          <a:xfrm>
            <a:off x="445450" y="1783200"/>
            <a:ext cx="9802500" cy="5577600"/>
          </a:xfrm>
          <a:prstGeom prst="rect">
            <a:avLst/>
          </a:prstGeom>
        </p:spPr>
        <p:txBody>
          <a:bodyPr anchorCtr="0" anchor="t" bIns="0" lIns="0" spcFirstLastPara="1" rIns="0" wrap="square" tIns="0">
            <a:spAutoFit/>
          </a:bodyPr>
          <a:lstStyle/>
          <a:p>
            <a:pPr indent="0" lvl="0" marL="457200" marR="25400" rtl="0" algn="l">
              <a:lnSpc>
                <a:spcPct val="156250"/>
              </a:lnSpc>
              <a:spcBef>
                <a:spcPts val="900"/>
              </a:spcBef>
              <a:spcAft>
                <a:spcPts val="0"/>
              </a:spcAft>
              <a:buNone/>
            </a:pPr>
            <a:r>
              <a:rPr lang="en-US" sz="1900">
                <a:solidFill>
                  <a:schemeClr val="dk1"/>
                </a:solidFill>
                <a:latin typeface="Roboto"/>
                <a:ea typeface="Roboto"/>
                <a:cs typeface="Roboto"/>
                <a:sym typeface="Roboto"/>
              </a:rPr>
              <a:t>#include &lt;stdio.h&gt;  </a:t>
            </a:r>
            <a:endParaRPr sz="1900">
              <a:solidFill>
                <a:schemeClr val="dk1"/>
              </a:solidFill>
              <a:latin typeface="Roboto"/>
              <a:ea typeface="Roboto"/>
              <a:cs typeface="Roboto"/>
              <a:sym typeface="Roboto"/>
            </a:endParaRPr>
          </a:p>
          <a:p>
            <a:pPr indent="0" lvl="0" marL="457200" marR="25400" rtl="0" algn="l">
              <a:lnSpc>
                <a:spcPct val="156250"/>
              </a:lnSpc>
              <a:spcBef>
                <a:spcPts val="1200"/>
              </a:spcBef>
              <a:spcAft>
                <a:spcPts val="0"/>
              </a:spcAft>
              <a:buNone/>
            </a:pPr>
            <a:r>
              <a:rPr b="1" lang="en-US" sz="1900">
                <a:solidFill>
                  <a:srgbClr val="006699"/>
                </a:solidFill>
                <a:latin typeface="Roboto"/>
                <a:ea typeface="Roboto"/>
                <a:cs typeface="Roboto"/>
                <a:sym typeface="Roboto"/>
              </a:rPr>
              <a:t>int</a:t>
            </a:r>
            <a:r>
              <a:rPr lang="en-US" sz="1900">
                <a:solidFill>
                  <a:schemeClr val="dk1"/>
                </a:solidFill>
                <a:latin typeface="Roboto"/>
                <a:ea typeface="Roboto"/>
                <a:cs typeface="Roboto"/>
                <a:sym typeface="Roboto"/>
              </a:rPr>
              <a:t> main()  </a:t>
            </a:r>
            <a:endParaRPr sz="1900">
              <a:solidFill>
                <a:schemeClr val="dk1"/>
              </a:solidFill>
              <a:latin typeface="Roboto"/>
              <a:ea typeface="Roboto"/>
              <a:cs typeface="Roboto"/>
              <a:sym typeface="Roboto"/>
            </a:endParaRPr>
          </a:p>
          <a:p>
            <a:pPr indent="0" lvl="0" marL="457200" marR="25400" rtl="0" algn="l">
              <a:lnSpc>
                <a:spcPct val="156250"/>
              </a:lnSpc>
              <a:spcBef>
                <a:spcPts val="1200"/>
              </a:spcBef>
              <a:spcAft>
                <a:spcPts val="0"/>
              </a:spcAft>
              <a:buNone/>
            </a:pPr>
            <a:r>
              <a:rPr lang="en-US" sz="1900">
                <a:solidFill>
                  <a:schemeClr val="dk1"/>
                </a:solidFill>
                <a:latin typeface="Roboto"/>
                <a:ea typeface="Roboto"/>
                <a:cs typeface="Roboto"/>
                <a:sym typeface="Roboto"/>
              </a:rPr>
              <a:t>{  </a:t>
            </a:r>
            <a:r>
              <a:rPr b="1" lang="en-US" sz="1900">
                <a:solidFill>
                  <a:srgbClr val="006699"/>
                </a:solidFill>
                <a:latin typeface="Roboto"/>
                <a:ea typeface="Roboto"/>
                <a:cs typeface="Roboto"/>
                <a:sym typeface="Roboto"/>
              </a:rPr>
              <a:t>i</a:t>
            </a:r>
            <a:r>
              <a:rPr b="1" lang="en-US" sz="1900">
                <a:solidFill>
                  <a:srgbClr val="006699"/>
                </a:solidFill>
                <a:latin typeface="Roboto"/>
                <a:ea typeface="Roboto"/>
                <a:cs typeface="Roboto"/>
                <a:sym typeface="Roboto"/>
              </a:rPr>
              <a:t>nt</a:t>
            </a:r>
            <a:r>
              <a:rPr lang="en-US" sz="1900">
                <a:solidFill>
                  <a:schemeClr val="dk1"/>
                </a:solidFill>
                <a:latin typeface="Roboto"/>
                <a:ea typeface="Roboto"/>
                <a:cs typeface="Roboto"/>
                <a:sym typeface="Roboto"/>
              </a:rPr>
              <a:t> *ptr=(</a:t>
            </a:r>
            <a:r>
              <a:rPr b="1" lang="en-US" sz="1900">
                <a:solidFill>
                  <a:srgbClr val="006699"/>
                </a:solidFill>
                <a:latin typeface="Roboto"/>
                <a:ea typeface="Roboto"/>
                <a:cs typeface="Roboto"/>
                <a:sym typeface="Roboto"/>
              </a:rPr>
              <a:t>int</a:t>
            </a:r>
            <a:r>
              <a:rPr lang="en-US" sz="1900">
                <a:solidFill>
                  <a:schemeClr val="dk1"/>
                </a:solidFill>
                <a:latin typeface="Roboto"/>
                <a:ea typeface="Roboto"/>
                <a:cs typeface="Roboto"/>
                <a:sym typeface="Roboto"/>
              </a:rPr>
              <a:t> *)malloc(sizeof(</a:t>
            </a:r>
            <a:r>
              <a:rPr b="1" lang="en-US" sz="1900">
                <a:solidFill>
                  <a:srgbClr val="006699"/>
                </a:solidFill>
                <a:latin typeface="Roboto"/>
                <a:ea typeface="Roboto"/>
                <a:cs typeface="Roboto"/>
                <a:sym typeface="Roboto"/>
              </a:rPr>
              <a:t>int</a:t>
            </a:r>
            <a:r>
              <a:rPr lang="en-US" sz="1900">
                <a:solidFill>
                  <a:schemeClr val="dk1"/>
                </a:solidFill>
                <a:latin typeface="Roboto"/>
                <a:ea typeface="Roboto"/>
                <a:cs typeface="Roboto"/>
                <a:sym typeface="Roboto"/>
              </a:rPr>
              <a:t>));  </a:t>
            </a:r>
            <a:endParaRPr sz="1900">
              <a:solidFill>
                <a:schemeClr val="dk1"/>
              </a:solidFill>
              <a:latin typeface="Roboto"/>
              <a:ea typeface="Roboto"/>
              <a:cs typeface="Roboto"/>
              <a:sym typeface="Roboto"/>
            </a:endParaRPr>
          </a:p>
          <a:p>
            <a:pPr indent="0" lvl="0" marL="0" marR="25400" rtl="0" algn="l">
              <a:lnSpc>
                <a:spcPct val="156250"/>
              </a:lnSpc>
              <a:spcBef>
                <a:spcPts val="1200"/>
              </a:spcBef>
              <a:spcAft>
                <a:spcPts val="0"/>
              </a:spcAft>
              <a:buNone/>
            </a:pPr>
            <a:r>
              <a:rPr lang="en-US" sz="1900">
                <a:solidFill>
                  <a:schemeClr val="dk1"/>
                </a:solidFill>
                <a:latin typeface="Roboto"/>
                <a:ea typeface="Roboto"/>
                <a:cs typeface="Roboto"/>
                <a:sym typeface="Roboto"/>
              </a:rPr>
              <a:t>  </a:t>
            </a:r>
            <a:r>
              <a:rPr b="1" lang="en-US" sz="1900">
                <a:solidFill>
                  <a:srgbClr val="006699"/>
                </a:solidFill>
                <a:latin typeface="Roboto"/>
                <a:ea typeface="Roboto"/>
                <a:cs typeface="Roboto"/>
                <a:sym typeface="Roboto"/>
              </a:rPr>
              <a:t>int</a:t>
            </a:r>
            <a:r>
              <a:rPr lang="en-US" sz="1900">
                <a:solidFill>
                  <a:schemeClr val="dk1"/>
                </a:solidFill>
                <a:latin typeface="Roboto"/>
                <a:ea typeface="Roboto"/>
                <a:cs typeface="Roboto"/>
                <a:sym typeface="Roboto"/>
              </a:rPr>
              <a:t> a=</a:t>
            </a:r>
            <a:r>
              <a:rPr lang="en-US" sz="1900">
                <a:solidFill>
                  <a:srgbClr val="C00000"/>
                </a:solidFill>
                <a:latin typeface="Roboto"/>
                <a:ea typeface="Roboto"/>
                <a:cs typeface="Roboto"/>
                <a:sym typeface="Roboto"/>
              </a:rPr>
              <a:t>560</a:t>
            </a:r>
            <a:r>
              <a:rPr lang="en-US" sz="1900">
                <a:solidFill>
                  <a:schemeClr val="dk1"/>
                </a:solidFill>
                <a:latin typeface="Roboto"/>
                <a:ea typeface="Roboto"/>
                <a:cs typeface="Roboto"/>
                <a:sym typeface="Roboto"/>
              </a:rPr>
              <a:t>;  </a:t>
            </a:r>
            <a:endParaRPr sz="1900">
              <a:solidFill>
                <a:schemeClr val="dk1"/>
              </a:solidFill>
              <a:latin typeface="Roboto"/>
              <a:ea typeface="Roboto"/>
              <a:cs typeface="Roboto"/>
              <a:sym typeface="Roboto"/>
            </a:endParaRPr>
          </a:p>
          <a:p>
            <a:pPr indent="0" lvl="0" marL="457200" marR="25400" rtl="0" algn="l">
              <a:lnSpc>
                <a:spcPct val="156250"/>
              </a:lnSpc>
              <a:spcBef>
                <a:spcPts val="1200"/>
              </a:spcBef>
              <a:spcAft>
                <a:spcPts val="0"/>
              </a:spcAft>
              <a:buNone/>
            </a:pPr>
            <a:r>
              <a:rPr lang="en-US" sz="1900">
                <a:solidFill>
                  <a:schemeClr val="dk1"/>
                </a:solidFill>
                <a:latin typeface="Roboto"/>
                <a:ea typeface="Roboto"/>
                <a:cs typeface="Roboto"/>
                <a:sym typeface="Roboto"/>
              </a:rPr>
              <a:t>   ptr=&amp;a;  </a:t>
            </a:r>
            <a:endParaRPr sz="1900">
              <a:solidFill>
                <a:schemeClr val="dk1"/>
              </a:solidFill>
              <a:latin typeface="Roboto"/>
              <a:ea typeface="Roboto"/>
              <a:cs typeface="Roboto"/>
              <a:sym typeface="Roboto"/>
            </a:endParaRPr>
          </a:p>
          <a:p>
            <a:pPr indent="0" lvl="0" marL="457200" marR="25400" rtl="0" algn="l">
              <a:lnSpc>
                <a:spcPct val="156250"/>
              </a:lnSpc>
              <a:spcBef>
                <a:spcPts val="1200"/>
              </a:spcBef>
              <a:spcAft>
                <a:spcPts val="0"/>
              </a:spcAft>
              <a:buNone/>
            </a:pPr>
            <a:r>
              <a:rPr lang="en-US" sz="1900">
                <a:solidFill>
                  <a:schemeClr val="dk1"/>
                </a:solidFill>
                <a:latin typeface="Roboto"/>
                <a:ea typeface="Roboto"/>
                <a:cs typeface="Roboto"/>
                <a:sym typeface="Roboto"/>
              </a:rPr>
              <a:t>   free(ptr);  </a:t>
            </a:r>
            <a:endParaRPr sz="1900">
              <a:solidFill>
                <a:schemeClr val="dk1"/>
              </a:solidFill>
              <a:latin typeface="Roboto"/>
              <a:ea typeface="Roboto"/>
              <a:cs typeface="Roboto"/>
              <a:sym typeface="Roboto"/>
            </a:endParaRPr>
          </a:p>
          <a:p>
            <a:pPr indent="0" lvl="0" marL="457200" marR="25400" rtl="0" algn="l">
              <a:lnSpc>
                <a:spcPct val="156250"/>
              </a:lnSpc>
              <a:spcBef>
                <a:spcPts val="1200"/>
              </a:spcBef>
              <a:spcAft>
                <a:spcPts val="0"/>
              </a:spcAft>
              <a:buNone/>
            </a:pPr>
            <a:r>
              <a:rPr lang="en-US" sz="1900">
                <a:solidFill>
                  <a:schemeClr val="dk1"/>
                </a:solidFill>
                <a:latin typeface="Roboto"/>
                <a:ea typeface="Roboto"/>
                <a:cs typeface="Roboto"/>
                <a:sym typeface="Roboto"/>
              </a:rPr>
              <a:t>   </a:t>
            </a:r>
            <a:r>
              <a:rPr b="1" lang="en-US" sz="1900">
                <a:solidFill>
                  <a:srgbClr val="006699"/>
                </a:solidFill>
                <a:latin typeface="Roboto"/>
                <a:ea typeface="Roboto"/>
                <a:cs typeface="Roboto"/>
                <a:sym typeface="Roboto"/>
              </a:rPr>
              <a:t>return</a:t>
            </a:r>
            <a:r>
              <a:rPr lang="en-US" sz="1900">
                <a:solidFill>
                  <a:schemeClr val="dk1"/>
                </a:solidFill>
                <a:latin typeface="Roboto"/>
                <a:ea typeface="Roboto"/>
                <a:cs typeface="Roboto"/>
                <a:sym typeface="Roboto"/>
              </a:rPr>
              <a:t> </a:t>
            </a:r>
            <a:r>
              <a:rPr lang="en-US" sz="1900">
                <a:solidFill>
                  <a:srgbClr val="C00000"/>
                </a:solidFill>
                <a:latin typeface="Roboto"/>
                <a:ea typeface="Roboto"/>
                <a:cs typeface="Roboto"/>
                <a:sym typeface="Roboto"/>
              </a:rPr>
              <a:t>0</a:t>
            </a:r>
            <a:r>
              <a:rPr lang="en-US" sz="1900">
                <a:solidFill>
                  <a:schemeClr val="dk1"/>
                </a:solidFill>
                <a:latin typeface="Roboto"/>
                <a:ea typeface="Roboto"/>
                <a:cs typeface="Roboto"/>
                <a:sym typeface="Roboto"/>
              </a:rPr>
              <a:t>;  }  </a:t>
            </a:r>
            <a:endParaRPr sz="1900">
              <a:solidFill>
                <a:schemeClr val="dk1"/>
              </a:solidFill>
              <a:latin typeface="Roboto"/>
              <a:ea typeface="Roboto"/>
              <a:cs typeface="Roboto"/>
              <a:sym typeface="Roboto"/>
            </a:endParaRPr>
          </a:p>
          <a:p>
            <a:pPr indent="0" lvl="0" marL="0" rtl="0" algn="just">
              <a:lnSpc>
                <a:spcPct val="115000"/>
              </a:lnSpc>
              <a:spcBef>
                <a:spcPts val="1200"/>
              </a:spcBef>
              <a:spcAft>
                <a:spcPts val="1200"/>
              </a:spcAft>
              <a:buClr>
                <a:schemeClr val="dk1"/>
              </a:buClr>
              <a:buSzPts val="1100"/>
              <a:buFont typeface="Arial"/>
              <a:buNone/>
            </a:pPr>
            <a:r>
              <a:rPr lang="en-US" sz="1900">
                <a:solidFill>
                  <a:srgbClr val="333333"/>
                </a:solidFill>
                <a:highlight>
                  <a:srgbClr val="FFFFFF"/>
                </a:highlight>
                <a:latin typeface="Roboto"/>
                <a:ea typeface="Roboto"/>
                <a:cs typeface="Roboto"/>
                <a:sym typeface="Roboto"/>
              </a:rPr>
              <a:t>In the above code, we have created two variables, i.e., *ptr and a where 'ptr' is a pointer and 'a' is a integer variable. The *ptr is a pointer variable which is created with the help of </a:t>
            </a:r>
            <a:r>
              <a:rPr b="1" lang="en-US" sz="1900">
                <a:solidFill>
                  <a:srgbClr val="333333"/>
                </a:solidFill>
                <a:highlight>
                  <a:srgbClr val="FFFFFF"/>
                </a:highlight>
                <a:latin typeface="Roboto"/>
                <a:ea typeface="Roboto"/>
                <a:cs typeface="Roboto"/>
                <a:sym typeface="Roboto"/>
              </a:rPr>
              <a:t>malloc()</a:t>
            </a:r>
            <a:r>
              <a:rPr lang="en-US" sz="1900">
                <a:solidFill>
                  <a:srgbClr val="333333"/>
                </a:solidFill>
                <a:highlight>
                  <a:srgbClr val="FFFFFF"/>
                </a:highlight>
                <a:latin typeface="Roboto"/>
                <a:ea typeface="Roboto"/>
                <a:cs typeface="Roboto"/>
                <a:sym typeface="Roboto"/>
              </a:rPr>
              <a:t> function. As we know that malloc() function returns void, so we use int * to convert void pointer into int pointer.</a:t>
            </a:r>
            <a:endParaRPr sz="19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4adf6ca645_0_12"/>
          <p:cNvSpPr txBox="1"/>
          <p:nvPr/>
        </p:nvSpPr>
        <p:spPr>
          <a:xfrm>
            <a:off x="1550850" y="2684800"/>
            <a:ext cx="801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333333"/>
                </a:solidFill>
                <a:highlight>
                  <a:srgbClr val="FFFFFF"/>
                </a:highlight>
                <a:latin typeface="Times New Roman"/>
                <a:ea typeface="Times New Roman"/>
                <a:cs typeface="Times New Roman"/>
                <a:sym typeface="Times New Roman"/>
              </a:rPr>
              <a:t>The statement </a:t>
            </a:r>
            <a:r>
              <a:rPr b="1" lang="en-US" sz="2400">
                <a:solidFill>
                  <a:srgbClr val="333333"/>
                </a:solidFill>
                <a:highlight>
                  <a:srgbClr val="FFFFFF"/>
                </a:highlight>
                <a:latin typeface="Times New Roman"/>
                <a:ea typeface="Times New Roman"/>
                <a:cs typeface="Times New Roman"/>
                <a:sym typeface="Times New Roman"/>
              </a:rPr>
              <a:t>int *ptr=(int *)malloc(sizeof(int));</a:t>
            </a:r>
            <a:r>
              <a:rPr lang="en-US" sz="2400">
                <a:solidFill>
                  <a:srgbClr val="333333"/>
                </a:solidFill>
                <a:highlight>
                  <a:srgbClr val="FFFFFF"/>
                </a:highlight>
                <a:latin typeface="Times New Roman"/>
                <a:ea typeface="Times New Roman"/>
                <a:cs typeface="Times New Roman"/>
                <a:sym typeface="Times New Roman"/>
              </a:rPr>
              <a:t> will allocate the memory with 4 bytes shown in the below image:</a:t>
            </a:r>
            <a:endParaRPr sz="2600">
              <a:latin typeface="Times New Roman"/>
              <a:ea typeface="Times New Roman"/>
              <a:cs typeface="Times New Roman"/>
              <a:sym typeface="Times New Roman"/>
            </a:endParaRPr>
          </a:p>
        </p:txBody>
      </p:sp>
      <p:pic>
        <p:nvPicPr>
          <p:cNvPr id="123" name="Google Shape;123;g24adf6ca645_0_12"/>
          <p:cNvPicPr preferRelativeResize="0"/>
          <p:nvPr/>
        </p:nvPicPr>
        <p:blipFill>
          <a:blip r:embed="rId3">
            <a:alphaModFix/>
          </a:blip>
          <a:stretch>
            <a:fillRect/>
          </a:stretch>
        </p:blipFill>
        <p:spPr>
          <a:xfrm>
            <a:off x="851625" y="3703875"/>
            <a:ext cx="9414751" cy="35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373ecc4478_0_0"/>
          <p:cNvSpPr txBox="1"/>
          <p:nvPr>
            <p:ph type="title"/>
          </p:nvPr>
        </p:nvSpPr>
        <p:spPr>
          <a:xfrm>
            <a:off x="804140" y="1256875"/>
            <a:ext cx="8175600" cy="431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Memory Leak</a:t>
            </a:r>
            <a:endParaRPr/>
          </a:p>
        </p:txBody>
      </p:sp>
      <p:sp>
        <p:nvSpPr>
          <p:cNvPr id="129" name="Google Shape;129;g1373ecc4478_0_0"/>
          <p:cNvSpPr txBox="1"/>
          <p:nvPr/>
        </p:nvSpPr>
        <p:spPr>
          <a:xfrm>
            <a:off x="1620625" y="2955225"/>
            <a:ext cx="7817100" cy="337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Courier New"/>
                <a:ea typeface="Courier New"/>
                <a:cs typeface="Courier New"/>
                <a:sym typeface="Courier New"/>
              </a:rPr>
              <a:t>v</a:t>
            </a:r>
            <a:r>
              <a:rPr b="0" i="0" lang="en-US" sz="2800" u="none" cap="none" strike="noStrike">
                <a:solidFill>
                  <a:srgbClr val="273239"/>
                </a:solidFill>
                <a:highlight>
                  <a:srgbClr val="FFFFFF"/>
                </a:highlight>
                <a:latin typeface="Times New Roman"/>
                <a:ea typeface="Times New Roman"/>
                <a:cs typeface="Times New Roman"/>
                <a:sym typeface="Times New Roman"/>
              </a:rPr>
              <a:t>oid f()</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   int *ptr = (int *) malloc(sizeof(int));</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 </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   /* Do some work */</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 </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273239"/>
                </a:solidFill>
                <a:highlight>
                  <a:srgbClr val="FFFFFF"/>
                </a:highlight>
                <a:latin typeface="Times New Roman"/>
                <a:ea typeface="Times New Roman"/>
                <a:cs typeface="Times New Roman"/>
                <a:sym typeface="Times New Roman"/>
              </a:rPr>
              <a:t>   return; /* Return without freeing ptr*/</a:t>
            </a:r>
            <a:endParaRPr b="0" i="0" sz="2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273239"/>
                </a:solidFill>
                <a:highlight>
                  <a:srgbClr val="FFFFFF"/>
                </a:highlight>
                <a:latin typeface="Courier New"/>
                <a:ea typeface="Courier New"/>
                <a:cs typeface="Courier New"/>
                <a:sym typeface="Courier New"/>
              </a:rPr>
              <a:t>}</a:t>
            </a:r>
            <a:endParaRPr b="0" i="0" sz="1100" u="none" cap="none" strike="noStrike">
              <a:solidFill>
                <a:srgbClr val="273239"/>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04202" y="1355900"/>
            <a:ext cx="7263600" cy="498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150"/>
              <a:t>Storage Allocation Management</a:t>
            </a:r>
            <a:endParaRPr sz="3150"/>
          </a:p>
        </p:txBody>
      </p:sp>
      <p:sp>
        <p:nvSpPr>
          <p:cNvPr id="135" name="Google Shape;135;p7"/>
          <p:cNvSpPr txBox="1"/>
          <p:nvPr/>
        </p:nvSpPr>
        <p:spPr>
          <a:xfrm>
            <a:off x="804171" y="5157300"/>
            <a:ext cx="2411469" cy="1586700"/>
          </a:xfrm>
          <a:prstGeom prst="rect">
            <a:avLst/>
          </a:prstGeom>
          <a:noFill/>
          <a:ln>
            <a:noFill/>
          </a:ln>
        </p:spPr>
        <p:txBody>
          <a:bodyPr anchorCtr="0" anchor="t" bIns="0" lIns="0" spcFirstLastPara="1" rIns="0" wrap="square" tIns="127625">
            <a:spAutoFit/>
          </a:bodyPr>
          <a:lstStyle/>
          <a:p>
            <a:pPr indent="-368935" lvl="0" marL="368935" marR="0" rtl="0" algn="l">
              <a:lnSpc>
                <a:spcPct val="100000"/>
              </a:lnSpc>
              <a:spcBef>
                <a:spcPts val="0"/>
              </a:spcBef>
              <a:spcAft>
                <a:spcPts val="0"/>
              </a:spcAft>
              <a:buClr>
                <a:srgbClr val="B31166"/>
              </a:buClr>
              <a:buSzPts val="2350"/>
              <a:buFont typeface="Times New Roman"/>
              <a:buChar char="►"/>
            </a:pPr>
            <a:r>
              <a:rPr b="0" i="0" lang="en-US" sz="2650" u="none" cap="none" strike="noStrike">
                <a:solidFill>
                  <a:srgbClr val="3F3F3F"/>
                </a:solidFill>
                <a:latin typeface="Times New Roman"/>
                <a:ea typeface="Times New Roman"/>
                <a:cs typeface="Times New Roman"/>
                <a:sym typeface="Times New Roman"/>
              </a:rPr>
              <a:t>Static</a:t>
            </a:r>
            <a:endParaRPr b="0" i="0" sz="26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0"/>
              </a:spcBef>
              <a:spcAft>
                <a:spcPts val="0"/>
              </a:spcAft>
              <a:buClr>
                <a:srgbClr val="B31166"/>
              </a:buClr>
              <a:buSzPts val="2350"/>
              <a:buFont typeface="Times New Roman"/>
              <a:buChar char="►"/>
            </a:pPr>
            <a:r>
              <a:rPr b="0" i="0" lang="en-US" sz="2650" u="none" cap="none" strike="noStrike">
                <a:solidFill>
                  <a:srgbClr val="3F3F3F"/>
                </a:solidFill>
                <a:latin typeface="Times New Roman"/>
                <a:ea typeface="Times New Roman"/>
                <a:cs typeface="Times New Roman"/>
                <a:sym typeface="Times New Roman"/>
              </a:rPr>
              <a:t>Stack</a:t>
            </a:r>
            <a:endParaRPr b="0" i="0" sz="26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5"/>
              </a:spcBef>
              <a:spcAft>
                <a:spcPts val="0"/>
              </a:spcAft>
              <a:buClr>
                <a:srgbClr val="B31166"/>
              </a:buClr>
              <a:buSzPts val="2350"/>
              <a:buFont typeface="Times New Roman"/>
              <a:buChar char="►"/>
            </a:pPr>
            <a:r>
              <a:rPr b="0" i="0" lang="en-US" sz="2650" u="none" cap="none" strike="noStrike">
                <a:solidFill>
                  <a:srgbClr val="3F3F3F"/>
                </a:solidFill>
                <a:latin typeface="Times New Roman"/>
                <a:ea typeface="Times New Roman"/>
                <a:cs typeface="Times New Roman"/>
                <a:sym typeface="Times New Roman"/>
              </a:rPr>
              <a:t>Heap</a:t>
            </a:r>
            <a:endParaRPr b="0" i="0" sz="2650" u="none" cap="none" strike="noStrike">
              <a:solidFill>
                <a:srgbClr val="000000"/>
              </a:solidFill>
              <a:latin typeface="Times New Roman"/>
              <a:ea typeface="Times New Roman"/>
              <a:cs typeface="Times New Roman"/>
              <a:sym typeface="Times New Roman"/>
            </a:endParaRPr>
          </a:p>
        </p:txBody>
      </p:sp>
      <p:sp>
        <p:nvSpPr>
          <p:cNvPr id="136" name="Google Shape;136;p7"/>
          <p:cNvSpPr txBox="1"/>
          <p:nvPr/>
        </p:nvSpPr>
        <p:spPr>
          <a:xfrm>
            <a:off x="792480" y="3169920"/>
            <a:ext cx="5288280" cy="196977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Storage Management  Phases: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Initial Allocation </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Recovery</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Compaction &amp; reuse.</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Storage Management Areas: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a:off x="5715000" y="2880360"/>
            <a:ext cx="3307080" cy="124968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Storage Management</a:t>
            </a:r>
            <a:endParaRPr b="0" i="0" sz="1400" u="none" cap="none" strike="noStrike">
              <a:solidFill>
                <a:schemeClr val="lt1"/>
              </a:solidFill>
              <a:latin typeface="Arial"/>
              <a:ea typeface="Arial"/>
              <a:cs typeface="Arial"/>
              <a:sym typeface="Arial"/>
            </a:endParaRPr>
          </a:p>
        </p:txBody>
      </p:sp>
      <p:cxnSp>
        <p:nvCxnSpPr>
          <p:cNvPr id="138" name="Google Shape;138;p7"/>
          <p:cNvCxnSpPr/>
          <p:nvPr/>
        </p:nvCxnSpPr>
        <p:spPr>
          <a:xfrm rot="5400000">
            <a:off x="6244590" y="4850130"/>
            <a:ext cx="1539240" cy="7620"/>
          </a:xfrm>
          <a:prstGeom prst="straightConnector1">
            <a:avLst/>
          </a:prstGeom>
          <a:noFill/>
          <a:ln cap="flat" cmpd="sng" w="9525">
            <a:solidFill>
              <a:srgbClr val="4A7DBA"/>
            </a:solidFill>
            <a:prstDash val="solid"/>
            <a:round/>
            <a:headEnd len="sm" w="sm" type="none"/>
            <a:tailEnd len="med" w="med" type="stealth"/>
          </a:ln>
        </p:spPr>
      </p:cxnSp>
      <p:sp>
        <p:nvSpPr>
          <p:cNvPr id="139" name="Google Shape;139;p7"/>
          <p:cNvSpPr/>
          <p:nvPr/>
        </p:nvSpPr>
        <p:spPr>
          <a:xfrm>
            <a:off x="2865120" y="5638800"/>
            <a:ext cx="2057400" cy="1036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Static </a:t>
            </a:r>
            <a:r>
              <a:rPr b="0" i="0" lang="en-US" sz="1400" u="none" cap="none" strike="noStrike">
                <a:solidFill>
                  <a:schemeClr val="lt1"/>
                </a:solidFill>
                <a:latin typeface="Arial"/>
                <a:ea typeface="Arial"/>
                <a:cs typeface="Arial"/>
                <a:sym typeface="Arial"/>
              </a:rPr>
              <a:t>Area</a:t>
            </a:r>
            <a:endParaRPr b="0" i="0" sz="1400" u="none" cap="none" strike="noStrike">
              <a:solidFill>
                <a:schemeClr val="lt1"/>
              </a:solidFill>
              <a:latin typeface="Arial"/>
              <a:ea typeface="Arial"/>
              <a:cs typeface="Arial"/>
              <a:sym typeface="Arial"/>
            </a:endParaRPr>
          </a:p>
        </p:txBody>
      </p:sp>
      <p:cxnSp>
        <p:nvCxnSpPr>
          <p:cNvPr id="140" name="Google Shape;140;p7"/>
          <p:cNvCxnSpPr>
            <a:stCxn id="136" idx="3"/>
          </p:cNvCxnSpPr>
          <p:nvPr/>
        </p:nvCxnSpPr>
        <p:spPr>
          <a:xfrm flipH="1">
            <a:off x="4587360" y="4154805"/>
            <a:ext cx="1493400" cy="1560300"/>
          </a:xfrm>
          <a:prstGeom prst="straightConnector1">
            <a:avLst/>
          </a:prstGeom>
          <a:noFill/>
          <a:ln cap="flat" cmpd="sng" w="9525">
            <a:solidFill>
              <a:srgbClr val="4A7DBA"/>
            </a:solidFill>
            <a:prstDash val="solid"/>
            <a:round/>
            <a:headEnd len="sm" w="sm" type="none"/>
            <a:tailEnd len="med" w="med" type="stealth"/>
          </a:ln>
        </p:spPr>
      </p:cxnSp>
      <p:sp>
        <p:nvSpPr>
          <p:cNvPr id="141" name="Google Shape;141;p7"/>
          <p:cNvSpPr/>
          <p:nvPr/>
        </p:nvSpPr>
        <p:spPr>
          <a:xfrm>
            <a:off x="5836920" y="5608320"/>
            <a:ext cx="2057400" cy="1036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Stack Area</a:t>
            </a:r>
            <a:endParaRPr b="0" i="0" sz="20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7"/>
          <p:cNvSpPr/>
          <p:nvPr/>
        </p:nvSpPr>
        <p:spPr>
          <a:xfrm>
            <a:off x="8605520" y="5608320"/>
            <a:ext cx="1711960" cy="1036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Heap</a:t>
            </a:r>
            <a:endParaRPr b="0" i="0" sz="20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Area</a:t>
            </a:r>
            <a:endParaRPr b="0" i="0" sz="1400" u="none" cap="none" strike="noStrike">
              <a:solidFill>
                <a:schemeClr val="lt1"/>
              </a:solidFill>
              <a:latin typeface="Arial"/>
              <a:ea typeface="Arial"/>
              <a:cs typeface="Arial"/>
              <a:sym typeface="Arial"/>
            </a:endParaRPr>
          </a:p>
        </p:txBody>
      </p:sp>
      <p:cxnSp>
        <p:nvCxnSpPr>
          <p:cNvPr id="143" name="Google Shape;143;p7"/>
          <p:cNvCxnSpPr>
            <a:endCxn id="142" idx="0"/>
          </p:cNvCxnSpPr>
          <p:nvPr/>
        </p:nvCxnSpPr>
        <p:spPr>
          <a:xfrm>
            <a:off x="8496400" y="4206120"/>
            <a:ext cx="965100" cy="14022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804205" y="1151575"/>
            <a:ext cx="8348100" cy="4983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SzPts val="1400"/>
              <a:buNone/>
            </a:pPr>
            <a:r>
              <a:rPr lang="en-US" sz="3150"/>
              <a:t>Storage Management</a:t>
            </a:r>
            <a:endParaRPr sz="3150"/>
          </a:p>
        </p:txBody>
      </p:sp>
      <p:sp>
        <p:nvSpPr>
          <p:cNvPr id="149" name="Google Shape;149;p6"/>
          <p:cNvSpPr txBox="1"/>
          <p:nvPr/>
        </p:nvSpPr>
        <p:spPr>
          <a:xfrm>
            <a:off x="447400" y="2853456"/>
            <a:ext cx="9873600" cy="496500"/>
          </a:xfrm>
          <a:prstGeom prst="rect">
            <a:avLst/>
          </a:prstGeom>
          <a:noFill/>
          <a:ln>
            <a:noFill/>
          </a:ln>
        </p:spPr>
        <p:txBody>
          <a:bodyPr anchorCtr="0" anchor="t" bIns="0" lIns="0" spcFirstLastPara="1" rIns="0" wrap="square" tIns="125725">
            <a:spAutoFit/>
          </a:bodyPr>
          <a:lstStyle/>
          <a:p>
            <a:pPr indent="-36829" lvl="0" marL="189230" marR="0" rtl="0" algn="l">
              <a:lnSpc>
                <a:spcPct val="100000"/>
              </a:lnSpc>
              <a:spcBef>
                <a:spcPts val="0"/>
              </a:spcBef>
              <a:spcAft>
                <a:spcPts val="0"/>
              </a:spcAft>
              <a:buClr>
                <a:srgbClr val="3F3F3F"/>
              </a:buClr>
              <a:buSzPts val="2400"/>
              <a:buFont typeface="Times New Roman"/>
              <a:buNone/>
            </a:pPr>
            <a:r>
              <a:t/>
            </a:r>
            <a:endParaRPr b="0" i="0" sz="2400" u="none" cap="none" strike="noStrike">
              <a:solidFill>
                <a:srgbClr val="3F3F3F"/>
              </a:solidFill>
              <a:latin typeface="Times New Roman"/>
              <a:ea typeface="Times New Roman"/>
              <a:cs typeface="Times New Roman"/>
              <a:sym typeface="Times New Roman"/>
            </a:endParaRPr>
          </a:p>
        </p:txBody>
      </p:sp>
      <p:sp>
        <p:nvSpPr>
          <p:cNvPr id="150" name="Google Shape;150;p6"/>
          <p:cNvSpPr txBox="1"/>
          <p:nvPr/>
        </p:nvSpPr>
        <p:spPr>
          <a:xfrm>
            <a:off x="924175" y="3015225"/>
            <a:ext cx="7924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txBox="1"/>
          <p:nvPr/>
        </p:nvSpPr>
        <p:spPr>
          <a:xfrm>
            <a:off x="804200" y="3015225"/>
            <a:ext cx="9056700" cy="337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sng" cap="none" strike="noStrike">
                <a:solidFill>
                  <a:srgbClr val="000000"/>
                </a:solidFill>
                <a:latin typeface="Times New Roman"/>
                <a:ea typeface="Times New Roman"/>
                <a:cs typeface="Times New Roman"/>
                <a:sym typeface="Times New Roman"/>
              </a:rPr>
              <a:t>Segments in Memory</a:t>
            </a:r>
            <a:endParaRPr b="1" i="0" sz="2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06400" lvl="0" marL="4572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Static: global variable storage, permanent for the entire run of the program. </a:t>
            </a:r>
            <a:endParaRPr b="0"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Stack: local variable storage (automatic, continuous memory). </a:t>
            </a:r>
            <a:endParaRPr b="0" i="0" sz="2800" u="none" cap="none" strike="noStrike">
              <a:solidFill>
                <a:srgbClr val="000000"/>
              </a:solidFill>
              <a:latin typeface="Times New Roman"/>
              <a:ea typeface="Times New Roman"/>
              <a:cs typeface="Times New Roman"/>
              <a:sym typeface="Times New Roman"/>
            </a:endParaRPr>
          </a:p>
          <a:p>
            <a:pPr indent="-406400" lvl="0" marL="457200" marR="0" rtl="0" algn="l">
              <a:lnSpc>
                <a:spcPct val="10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Heap: dynamic storage (large pool of memory, not allocated in contiguous order).</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4375407cdb_0_26"/>
          <p:cNvSpPr txBox="1"/>
          <p:nvPr>
            <p:ph idx="1" type="body"/>
          </p:nvPr>
        </p:nvSpPr>
        <p:spPr>
          <a:xfrm>
            <a:off x="804136" y="3277697"/>
            <a:ext cx="8018100" cy="585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900">
              <a:latin typeface="Times New Roman"/>
              <a:ea typeface="Times New Roman"/>
              <a:cs typeface="Times New Roman"/>
              <a:sym typeface="Times New Roman"/>
            </a:endParaRPr>
          </a:p>
        </p:txBody>
      </p:sp>
      <p:pic>
        <p:nvPicPr>
          <p:cNvPr id="157" name="Google Shape;157;g14375407cdb_0_26"/>
          <p:cNvPicPr preferRelativeResize="0"/>
          <p:nvPr/>
        </p:nvPicPr>
        <p:blipFill rotWithShape="1">
          <a:blip r:embed="rId3">
            <a:alphaModFix/>
          </a:blip>
          <a:srcRect b="0" l="0" r="0" t="0"/>
          <a:stretch/>
        </p:blipFill>
        <p:spPr>
          <a:xfrm>
            <a:off x="1372450" y="2957350"/>
            <a:ext cx="8271425" cy="460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14375407cdb_0_52"/>
          <p:cNvPicPr preferRelativeResize="0"/>
          <p:nvPr/>
        </p:nvPicPr>
        <p:blipFill rotWithShape="1">
          <a:blip r:embed="rId3">
            <a:alphaModFix/>
          </a:blip>
          <a:srcRect b="0" l="0" r="0" t="0"/>
          <a:stretch/>
        </p:blipFill>
        <p:spPr>
          <a:xfrm>
            <a:off x="644050" y="2551755"/>
            <a:ext cx="8826276" cy="4541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4375407cdb_0_2"/>
          <p:cNvSpPr txBox="1"/>
          <p:nvPr>
            <p:ph type="title"/>
          </p:nvPr>
        </p:nvSpPr>
        <p:spPr>
          <a:xfrm>
            <a:off x="804151" y="1256875"/>
            <a:ext cx="9050100" cy="431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3 principal Storage Allocation mechanisms</a:t>
            </a:r>
            <a:endParaRPr/>
          </a:p>
        </p:txBody>
      </p:sp>
      <p:sp>
        <p:nvSpPr>
          <p:cNvPr id="168" name="Google Shape;168;g14375407cdb_0_2"/>
          <p:cNvSpPr txBox="1"/>
          <p:nvPr>
            <p:ph idx="1" type="body"/>
          </p:nvPr>
        </p:nvSpPr>
        <p:spPr>
          <a:xfrm>
            <a:off x="804125" y="3277700"/>
            <a:ext cx="9542700" cy="2693700"/>
          </a:xfrm>
          <a:prstGeom prst="rect">
            <a:avLst/>
          </a:prstGeom>
          <a:noFill/>
          <a:ln>
            <a:noFill/>
          </a:ln>
        </p:spPr>
        <p:txBody>
          <a:bodyPr anchorCtr="0" anchor="t" bIns="0" lIns="0" spcFirstLastPara="1" rIns="0" wrap="square" tIns="0">
            <a:spAutoFit/>
          </a:bodyPr>
          <a:lstStyle/>
          <a:p>
            <a:pPr indent="-400050" lvl="0" marL="457200" rtl="0" algn="l">
              <a:lnSpc>
                <a:spcPct val="100000"/>
              </a:lnSpc>
              <a:spcBef>
                <a:spcPts val="0"/>
              </a:spcBef>
              <a:spcAft>
                <a:spcPts val="0"/>
              </a:spcAft>
              <a:buSzPts val="2700"/>
              <a:buFont typeface="Times New Roman"/>
              <a:buChar char="●"/>
            </a:pPr>
            <a:r>
              <a:rPr b="1" lang="en-US" sz="2700" u="sng">
                <a:latin typeface="Times New Roman"/>
                <a:ea typeface="Times New Roman"/>
                <a:cs typeface="Times New Roman"/>
                <a:sym typeface="Times New Roman"/>
              </a:rPr>
              <a:t>Static Allocation </a:t>
            </a:r>
            <a:r>
              <a:rPr lang="en-US" sz="2700">
                <a:latin typeface="Times New Roman"/>
                <a:ea typeface="Times New Roman"/>
                <a:cs typeface="Times New Roman"/>
                <a:sym typeface="Times New Roman"/>
              </a:rPr>
              <a:t>is appropriate when the storage requirements are known at compile time.</a:t>
            </a:r>
            <a:endParaRPr sz="2700">
              <a:latin typeface="Times New Roman"/>
              <a:ea typeface="Times New Roman"/>
              <a:cs typeface="Times New Roman"/>
              <a:sym typeface="Times New Roman"/>
            </a:endParaRPr>
          </a:p>
          <a:p>
            <a:pPr indent="-400050" lvl="0" marL="457200" rtl="0" algn="l">
              <a:lnSpc>
                <a:spcPct val="100000"/>
              </a:lnSpc>
              <a:spcBef>
                <a:spcPts val="0"/>
              </a:spcBef>
              <a:spcAft>
                <a:spcPts val="0"/>
              </a:spcAft>
              <a:buSzPts val="2700"/>
              <a:buFont typeface="Times New Roman"/>
              <a:buChar char="●"/>
            </a:pPr>
            <a:r>
              <a:rPr b="1" lang="en-US" sz="2700" u="sng">
                <a:latin typeface="Times New Roman"/>
                <a:ea typeface="Times New Roman"/>
                <a:cs typeface="Times New Roman"/>
                <a:sym typeface="Times New Roman"/>
              </a:rPr>
              <a:t>Stack Allocation</a:t>
            </a:r>
            <a:r>
              <a:rPr lang="en-US" sz="2700">
                <a:latin typeface="Times New Roman"/>
                <a:ea typeface="Times New Roman"/>
                <a:cs typeface="Times New Roman"/>
                <a:sym typeface="Times New Roman"/>
              </a:rPr>
              <a:t> is appropriate when the storage requirements are not known at compile time,uses last-in, first-out discipline.</a:t>
            </a:r>
            <a:endParaRPr sz="2700">
              <a:latin typeface="Times New Roman"/>
              <a:ea typeface="Times New Roman"/>
              <a:cs typeface="Times New Roman"/>
              <a:sym typeface="Times New Roman"/>
            </a:endParaRPr>
          </a:p>
          <a:p>
            <a:pPr indent="-400050" lvl="0" marL="457200" rtl="0" algn="l">
              <a:lnSpc>
                <a:spcPct val="100000"/>
              </a:lnSpc>
              <a:spcBef>
                <a:spcPts val="0"/>
              </a:spcBef>
              <a:spcAft>
                <a:spcPts val="0"/>
              </a:spcAft>
              <a:buSzPts val="2700"/>
              <a:buFont typeface="Times New Roman"/>
              <a:buChar char="●"/>
            </a:pPr>
            <a:r>
              <a:rPr b="1" lang="en-US" sz="2700" u="sng">
                <a:latin typeface="Times New Roman"/>
                <a:ea typeface="Times New Roman"/>
                <a:cs typeface="Times New Roman"/>
                <a:sym typeface="Times New Roman"/>
              </a:rPr>
              <a:t>Heap Allocation</a:t>
            </a:r>
            <a:r>
              <a:rPr lang="en-US" sz="2700">
                <a:latin typeface="Times New Roman"/>
                <a:ea typeface="Times New Roman"/>
                <a:cs typeface="Times New Roman"/>
                <a:sym typeface="Times New Roman"/>
              </a:rPr>
              <a:t> is appropriate where storage cells are allocated and deallocated dynamically.</a:t>
            </a:r>
            <a:endParaRPr sz="27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437478fc60_0_25"/>
          <p:cNvSpPr txBox="1"/>
          <p:nvPr>
            <p:ph type="title"/>
          </p:nvPr>
        </p:nvSpPr>
        <p:spPr>
          <a:xfrm>
            <a:off x="804140" y="1256875"/>
            <a:ext cx="8175600" cy="431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1.Static Allocation</a:t>
            </a:r>
            <a:endParaRPr b="1">
              <a:latin typeface="Times New Roman"/>
              <a:ea typeface="Times New Roman"/>
              <a:cs typeface="Times New Roman"/>
              <a:sym typeface="Times New Roman"/>
            </a:endParaRPr>
          </a:p>
        </p:txBody>
      </p:sp>
      <p:sp>
        <p:nvSpPr>
          <p:cNvPr id="174" name="Google Shape;174;g1437478fc60_0_25"/>
          <p:cNvSpPr txBox="1"/>
          <p:nvPr>
            <p:ph idx="1" type="body"/>
          </p:nvPr>
        </p:nvSpPr>
        <p:spPr>
          <a:xfrm>
            <a:off x="542250" y="2816350"/>
            <a:ext cx="9606000" cy="4848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Static storage allocation is appropriate when the storage requirements are known at compile time.</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300" u="sng">
                <a:latin typeface="Times New Roman"/>
                <a:ea typeface="Times New Roman"/>
                <a:cs typeface="Times New Roman"/>
                <a:sym typeface="Times New Roman"/>
              </a:rPr>
              <a:t>Static allocation for</a:t>
            </a:r>
            <a:endParaRPr b="1" sz="23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•code</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•globals</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•Static &amp; own variables</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•explicit constants (including strings, sets, etc)</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•scalars may be stored in the instructions</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300" u="sng">
                <a:latin typeface="Times New Roman"/>
                <a:ea typeface="Times New Roman"/>
                <a:cs typeface="Times New Roman"/>
                <a:sym typeface="Times New Roman"/>
              </a:rPr>
              <a:t>Examples:</a:t>
            </a:r>
            <a:endParaRPr b="1" sz="23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code in languages without dynamic compilation</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all variables in FORTRAN IV</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global variables in C, Ada, Algol</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 constants in C, Ada, Algol</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1879219" y="1614525"/>
            <a:ext cx="6219000" cy="498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150"/>
              <a:t>Learning Objective</a:t>
            </a:r>
            <a:endParaRPr sz="3150"/>
          </a:p>
        </p:txBody>
      </p:sp>
      <p:sp>
        <p:nvSpPr>
          <p:cNvPr id="65" name="Google Shape;65;p2"/>
          <p:cNvSpPr txBox="1"/>
          <p:nvPr/>
        </p:nvSpPr>
        <p:spPr>
          <a:xfrm>
            <a:off x="1081494" y="2970425"/>
            <a:ext cx="9256500" cy="1985100"/>
          </a:xfrm>
          <a:prstGeom prst="rect">
            <a:avLst/>
          </a:prstGeom>
          <a:noFill/>
          <a:ln>
            <a:noFill/>
          </a:ln>
        </p:spPr>
        <p:txBody>
          <a:bodyPr anchorCtr="0" anchor="t" bIns="0" lIns="0" spcFirstLastPara="1" rIns="0" wrap="square" tIns="125725">
            <a:spAutoFit/>
          </a:bodyPr>
          <a:lstStyle/>
          <a:p>
            <a:pPr indent="-312420" lvl="0" marL="312420" marR="0" rtl="0" algn="l">
              <a:lnSpc>
                <a:spcPct val="100000"/>
              </a:lnSpc>
              <a:spcBef>
                <a:spcPts val="0"/>
              </a:spcBef>
              <a:spcAft>
                <a:spcPts val="0"/>
              </a:spcAft>
              <a:buClr>
                <a:srgbClr val="B31166"/>
              </a:buClr>
              <a:buSzPts val="2150"/>
              <a:buFont typeface="Times New Roman"/>
              <a:buChar char="►"/>
            </a:pPr>
            <a:r>
              <a:rPr b="0" i="0" lang="en-US" sz="2450" u="none" cap="none" strike="noStrike">
                <a:solidFill>
                  <a:srgbClr val="3F3F3F"/>
                </a:solidFill>
                <a:latin typeface="Times New Roman"/>
                <a:ea typeface="Times New Roman"/>
                <a:cs typeface="Times New Roman"/>
                <a:sym typeface="Times New Roman"/>
              </a:rPr>
              <a:t>Object</a:t>
            </a:r>
            <a:endParaRPr b="0" i="0" sz="24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00"/>
              </a:spcBef>
              <a:spcAft>
                <a:spcPts val="0"/>
              </a:spcAft>
              <a:buClr>
                <a:srgbClr val="B31166"/>
              </a:buClr>
              <a:buSzPts val="2150"/>
              <a:buFont typeface="Times New Roman"/>
              <a:buChar char="►"/>
            </a:pPr>
            <a:r>
              <a:rPr b="0" i="0" lang="en-US" sz="2450" u="none" cap="none" strike="noStrike">
                <a:solidFill>
                  <a:srgbClr val="3F3F3F"/>
                </a:solidFill>
                <a:latin typeface="Times New Roman"/>
                <a:ea typeface="Times New Roman"/>
                <a:cs typeface="Times New Roman"/>
                <a:sym typeface="Times New Roman"/>
              </a:rPr>
              <a:t>To understand Object Lifetime</a:t>
            </a:r>
            <a:endParaRPr b="0" i="0" sz="24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5"/>
              </a:spcBef>
              <a:spcAft>
                <a:spcPts val="0"/>
              </a:spcAft>
              <a:buClr>
                <a:srgbClr val="B31166"/>
              </a:buClr>
              <a:buSzPts val="2150"/>
              <a:buFont typeface="Times New Roman"/>
              <a:buChar char="►"/>
            </a:pPr>
            <a:r>
              <a:rPr b="0" i="0" lang="en-US" sz="2450" u="none" cap="none" strike="noStrike">
                <a:solidFill>
                  <a:srgbClr val="3F3F3F"/>
                </a:solidFill>
                <a:latin typeface="Times New Roman"/>
                <a:ea typeface="Times New Roman"/>
                <a:cs typeface="Times New Roman"/>
                <a:sym typeface="Times New Roman"/>
              </a:rPr>
              <a:t>To understand different Storage Management</a:t>
            </a:r>
            <a:endParaRPr b="0" i="0" sz="24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0"/>
              </a:spcBef>
              <a:spcAft>
                <a:spcPts val="0"/>
              </a:spcAft>
              <a:buClr>
                <a:srgbClr val="B31166"/>
              </a:buClr>
              <a:buSzPts val="2150"/>
              <a:buFont typeface="Times New Roman"/>
              <a:buChar char="►"/>
            </a:pPr>
            <a:r>
              <a:rPr b="0" i="0" lang="en-US" sz="2450" u="none" cap="none" strike="noStrike">
                <a:solidFill>
                  <a:srgbClr val="3F3F3F"/>
                </a:solidFill>
                <a:latin typeface="Times New Roman"/>
                <a:ea typeface="Times New Roman"/>
                <a:cs typeface="Times New Roman"/>
                <a:sym typeface="Times New Roman"/>
              </a:rPr>
              <a:t>Differentiate among Storage Management techniques.</a:t>
            </a:r>
            <a:endParaRPr b="0" i="0" sz="24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37478fc60_0_20"/>
          <p:cNvSpPr txBox="1"/>
          <p:nvPr>
            <p:ph type="title"/>
          </p:nvPr>
        </p:nvSpPr>
        <p:spPr>
          <a:xfrm>
            <a:off x="804140" y="1256875"/>
            <a:ext cx="8175600" cy="431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Static Allocation -Activation record</a:t>
            </a:r>
            <a:endParaRPr b="1">
              <a:latin typeface="Times New Roman"/>
              <a:ea typeface="Times New Roman"/>
              <a:cs typeface="Times New Roman"/>
              <a:sym typeface="Times New Roman"/>
            </a:endParaRPr>
          </a:p>
        </p:txBody>
      </p:sp>
      <p:sp>
        <p:nvSpPr>
          <p:cNvPr id="180" name="Google Shape;180;g1437478fc60_0_20"/>
          <p:cNvSpPr txBox="1"/>
          <p:nvPr>
            <p:ph idx="1" type="body"/>
          </p:nvPr>
        </p:nvSpPr>
        <p:spPr>
          <a:xfrm>
            <a:off x="286000" y="2828125"/>
            <a:ext cx="10407300" cy="3882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For each program unit such as the main program, a function or a subroutine (procedure), there is a code segment and an activation record.</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•Activation records keep track of values as a program executes.</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•In Static Allocation Static Variables bound to memory cells before execution begins and remains bound to the same memory cell throughout execution.</a:t>
            </a:r>
            <a:endParaRPr sz="2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•Each procedure or function, as well as the main program and a few other program structures, may be compiled separately and associated with an activation record that can be entirely allocated by the compiler.</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437478fc60_0_40"/>
          <p:cNvSpPr txBox="1"/>
          <p:nvPr>
            <p:ph type="title"/>
          </p:nvPr>
        </p:nvSpPr>
        <p:spPr>
          <a:xfrm>
            <a:off x="1223590" y="1797075"/>
            <a:ext cx="8175600" cy="431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Static Allocation of static variables</a:t>
            </a:r>
            <a:endParaRPr/>
          </a:p>
        </p:txBody>
      </p:sp>
      <p:sp>
        <p:nvSpPr>
          <p:cNvPr id="186" name="Google Shape;186;g1437478fc60_0_40"/>
          <p:cNvSpPr txBox="1"/>
          <p:nvPr>
            <p:ph idx="1" type="body"/>
          </p:nvPr>
        </p:nvSpPr>
        <p:spPr>
          <a:xfrm>
            <a:off x="326300" y="2799875"/>
            <a:ext cx="9970200" cy="4817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For FORTRAN and other languages which allow static storage allocation,the amount of storage required to hold each variable is fixed at translation time. Such languages have no nested procedures or recursion</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500" u="sng">
                <a:latin typeface="Times New Roman"/>
                <a:ea typeface="Times New Roman"/>
                <a:cs typeface="Times New Roman"/>
                <a:sym typeface="Times New Roman"/>
              </a:rPr>
              <a:t>Advantages:</a:t>
            </a:r>
            <a:endParaRPr b="1" sz="25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 Efficiency: All addressing of static can be direct.</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•No run-time overhead is incurred for allocating and deallocating variables.</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500">
                <a:latin typeface="Times New Roman"/>
                <a:ea typeface="Times New Roman"/>
                <a:cs typeface="Times New Roman"/>
                <a:sym typeface="Times New Roman"/>
              </a:rPr>
              <a:t>• History-sensitive: variables retain their values between separate executions </a:t>
            </a:r>
            <a:r>
              <a:rPr b="1" lang="en-US" sz="2500" u="sng">
                <a:latin typeface="Times New Roman"/>
                <a:ea typeface="Times New Roman"/>
                <a:cs typeface="Times New Roman"/>
                <a:sym typeface="Times New Roman"/>
              </a:rPr>
              <a:t>Disadvantage:</a:t>
            </a:r>
            <a:endParaRPr b="1" sz="25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 Storage cannot be shared among variables.</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 Ex: if two large arrays are used by two subprograms, which are never active at the same time, they cannot share the same storage</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5c66f56d28_0_0"/>
          <p:cNvPicPr preferRelativeResize="0"/>
          <p:nvPr/>
        </p:nvPicPr>
        <p:blipFill rotWithShape="1">
          <a:blip r:embed="rId3">
            <a:alphaModFix/>
          </a:blip>
          <a:srcRect b="0" l="0" r="0" t="0"/>
          <a:stretch/>
        </p:blipFill>
        <p:spPr>
          <a:xfrm>
            <a:off x="534825" y="2440325"/>
            <a:ext cx="10158575" cy="492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5c66f56d28_0_6"/>
          <p:cNvPicPr preferRelativeResize="0"/>
          <p:nvPr/>
        </p:nvPicPr>
        <p:blipFill rotWithShape="1">
          <a:blip r:embed="rId3">
            <a:alphaModFix/>
          </a:blip>
          <a:srcRect b="0" l="0" r="0" t="0"/>
          <a:stretch/>
        </p:blipFill>
        <p:spPr>
          <a:xfrm>
            <a:off x="659100" y="3058600"/>
            <a:ext cx="8465726" cy="4504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8"/>
          <p:cNvPicPr preferRelativeResize="0"/>
          <p:nvPr/>
        </p:nvPicPr>
        <p:blipFill rotWithShape="1">
          <a:blip r:embed="rId3">
            <a:alphaModFix/>
          </a:blip>
          <a:srcRect b="0" l="0" r="0" t="0"/>
          <a:stretch/>
        </p:blipFill>
        <p:spPr>
          <a:xfrm>
            <a:off x="543560" y="1936738"/>
            <a:ext cx="10149840" cy="53549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9"/>
          <p:cNvPicPr preferRelativeResize="0"/>
          <p:nvPr/>
        </p:nvPicPr>
        <p:blipFill rotWithShape="1">
          <a:blip r:embed="rId3">
            <a:alphaModFix/>
          </a:blip>
          <a:srcRect b="0" l="0" r="0" t="0"/>
          <a:stretch/>
        </p:blipFill>
        <p:spPr>
          <a:xfrm>
            <a:off x="543560" y="1936738"/>
            <a:ext cx="10149840" cy="53549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0"/>
          <p:cNvPicPr preferRelativeResize="0"/>
          <p:nvPr/>
        </p:nvPicPr>
        <p:blipFill rotWithShape="1">
          <a:blip r:embed="rId3">
            <a:alphaModFix/>
          </a:blip>
          <a:srcRect b="0" l="0" r="0" t="0"/>
          <a:stretch/>
        </p:blipFill>
        <p:spPr>
          <a:xfrm>
            <a:off x="294468" y="2448732"/>
            <a:ext cx="10114452" cy="46988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1"/>
          <p:cNvPicPr preferRelativeResize="0"/>
          <p:nvPr/>
        </p:nvPicPr>
        <p:blipFill rotWithShape="1">
          <a:blip r:embed="rId3">
            <a:alphaModFix/>
          </a:blip>
          <a:srcRect b="0" l="0" r="0" t="0"/>
          <a:stretch/>
        </p:blipFill>
        <p:spPr>
          <a:xfrm>
            <a:off x="502920" y="1409700"/>
            <a:ext cx="9906000" cy="56464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p:nvPr/>
        </p:nvSpPr>
        <p:spPr>
          <a:xfrm>
            <a:off x="5229520" y="3627537"/>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22" name="Google Shape;222;p12"/>
          <p:cNvPicPr preferRelativeResize="0"/>
          <p:nvPr/>
        </p:nvPicPr>
        <p:blipFill rotWithShape="1">
          <a:blip r:embed="rId3">
            <a:alphaModFix/>
          </a:blip>
          <a:srcRect b="0" l="0" r="0" t="0"/>
          <a:stretch/>
        </p:blipFill>
        <p:spPr>
          <a:xfrm>
            <a:off x="1645920" y="2819400"/>
            <a:ext cx="6720839" cy="44043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3"/>
          <p:cNvPicPr preferRelativeResize="0"/>
          <p:nvPr/>
        </p:nvPicPr>
        <p:blipFill rotWithShape="1">
          <a:blip r:embed="rId3">
            <a:alphaModFix/>
          </a:blip>
          <a:srcRect b="0" l="0" r="0" t="0"/>
          <a:stretch/>
        </p:blipFill>
        <p:spPr>
          <a:xfrm>
            <a:off x="396240" y="1385888"/>
            <a:ext cx="9768840" cy="5670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2752550" y="5314625"/>
            <a:ext cx="4351600" cy="1920225"/>
          </a:xfrm>
          <a:prstGeom prst="rect">
            <a:avLst/>
          </a:prstGeom>
          <a:noFill/>
          <a:ln>
            <a:noFill/>
          </a:ln>
        </p:spPr>
      </p:pic>
      <p:sp>
        <p:nvSpPr>
          <p:cNvPr id="71" name="Google Shape;71;p3"/>
          <p:cNvSpPr txBox="1"/>
          <p:nvPr>
            <p:ph type="title"/>
          </p:nvPr>
        </p:nvSpPr>
        <p:spPr>
          <a:xfrm>
            <a:off x="1081509" y="1675877"/>
            <a:ext cx="1384300" cy="5067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150"/>
              <a:t>Object</a:t>
            </a:r>
            <a:endParaRPr sz="3150"/>
          </a:p>
        </p:txBody>
      </p:sp>
      <p:sp>
        <p:nvSpPr>
          <p:cNvPr id="72" name="Google Shape;72;p3"/>
          <p:cNvSpPr txBox="1"/>
          <p:nvPr/>
        </p:nvSpPr>
        <p:spPr>
          <a:xfrm>
            <a:off x="1137925" y="2961225"/>
            <a:ext cx="8796600" cy="2250300"/>
          </a:xfrm>
          <a:prstGeom prst="rect">
            <a:avLst/>
          </a:prstGeom>
          <a:noFill/>
          <a:ln>
            <a:noFill/>
          </a:ln>
        </p:spPr>
        <p:txBody>
          <a:bodyPr anchorCtr="0" anchor="t" bIns="0" lIns="0" spcFirstLastPara="1" rIns="0" wrap="square" tIns="127625">
            <a:spAutoFit/>
          </a:bodyPr>
          <a:lstStyle/>
          <a:p>
            <a:pPr indent="-312420" lvl="0" marL="312420" marR="0" rtl="0" algn="l">
              <a:lnSpc>
                <a:spcPct val="100000"/>
              </a:lnSpc>
              <a:spcBef>
                <a:spcPts val="0"/>
              </a:spcBef>
              <a:spcAft>
                <a:spcPts val="0"/>
              </a:spcAft>
              <a:buClr>
                <a:srgbClr val="B31166"/>
              </a:buClr>
              <a:buSzPts val="2150"/>
              <a:buFont typeface="Georgia"/>
              <a:buChar char="►"/>
            </a:pPr>
            <a:r>
              <a:rPr b="0" i="0" lang="en-US" sz="2450" u="none" cap="none" strike="noStrike">
                <a:solidFill>
                  <a:srgbClr val="000000"/>
                </a:solidFill>
                <a:latin typeface="Times New Roman"/>
                <a:ea typeface="Times New Roman"/>
                <a:cs typeface="Times New Roman"/>
                <a:sym typeface="Times New Roman"/>
              </a:rPr>
              <a:t>An </a:t>
            </a:r>
            <a:r>
              <a:rPr b="0" i="1" lang="en-US" sz="2450" u="none" cap="none" strike="noStrike">
                <a:solidFill>
                  <a:srgbClr val="000000"/>
                </a:solidFill>
                <a:latin typeface="Times New Roman"/>
                <a:ea typeface="Times New Roman"/>
                <a:cs typeface="Times New Roman"/>
                <a:sym typeface="Times New Roman"/>
              </a:rPr>
              <a:t>object </a:t>
            </a:r>
            <a:r>
              <a:rPr b="0" i="0" lang="en-US" sz="2450" u="none" cap="none" strike="noStrike">
                <a:solidFill>
                  <a:srgbClr val="000000"/>
                </a:solidFill>
                <a:latin typeface="Times New Roman"/>
                <a:ea typeface="Times New Roman"/>
                <a:cs typeface="Times New Roman"/>
                <a:sym typeface="Times New Roman"/>
              </a:rPr>
              <a:t>is an entity containing</a:t>
            </a:r>
            <a:endParaRPr b="0" i="0" sz="2450" u="none" cap="none" strike="noStrike">
              <a:solidFill>
                <a:srgbClr val="000000"/>
              </a:solidFill>
              <a:latin typeface="Times New Roman"/>
              <a:ea typeface="Times New Roman"/>
              <a:cs typeface="Times New Roman"/>
              <a:sym typeface="Times New Roman"/>
            </a:endParaRPr>
          </a:p>
          <a:p>
            <a:pPr indent="0" lvl="0" marL="262255" marR="0" rtl="0" algn="l">
              <a:lnSpc>
                <a:spcPct val="100000"/>
              </a:lnSpc>
              <a:spcBef>
                <a:spcPts val="910"/>
              </a:spcBef>
              <a:spcAft>
                <a:spcPts val="0"/>
              </a:spcAft>
              <a:buClr>
                <a:srgbClr val="000000"/>
              </a:buClr>
              <a:buSzPts val="2450"/>
              <a:buFont typeface="Arial"/>
              <a:buNone/>
            </a:pPr>
            <a:r>
              <a:rPr b="1" i="0" lang="en-US" sz="2450" u="none" cap="none" strike="noStrike">
                <a:solidFill>
                  <a:srgbClr val="000000"/>
                </a:solidFill>
                <a:latin typeface="Times New Roman"/>
                <a:ea typeface="Times New Roman"/>
                <a:cs typeface="Times New Roman"/>
                <a:sym typeface="Times New Roman"/>
              </a:rPr>
              <a:t>Data members </a:t>
            </a:r>
            <a:r>
              <a:rPr b="0" i="0" lang="en-US" sz="2450" u="none" cap="none" strike="noStrike">
                <a:solidFill>
                  <a:srgbClr val="000000"/>
                </a:solidFill>
                <a:latin typeface="Times New Roman"/>
                <a:ea typeface="Times New Roman"/>
                <a:cs typeface="Times New Roman"/>
                <a:sym typeface="Times New Roman"/>
              </a:rPr>
              <a:t>arranged as a set of named </a:t>
            </a:r>
            <a:r>
              <a:rPr b="0" i="1" lang="en-US" sz="2450" u="none" cap="none" strike="noStrike">
                <a:solidFill>
                  <a:srgbClr val="000000"/>
                </a:solidFill>
                <a:latin typeface="Times New Roman"/>
                <a:ea typeface="Times New Roman"/>
                <a:cs typeface="Times New Roman"/>
                <a:sym typeface="Times New Roman"/>
              </a:rPr>
              <a:t>fields </a:t>
            </a:r>
            <a:r>
              <a:rPr b="0" i="0" lang="en-US" sz="2450" u="none" cap="none" strike="noStrike">
                <a:solidFill>
                  <a:srgbClr val="000000"/>
                </a:solidFill>
                <a:latin typeface="Times New Roman"/>
                <a:ea typeface="Times New Roman"/>
                <a:cs typeface="Times New Roman"/>
                <a:sym typeface="Times New Roman"/>
              </a:rPr>
              <a:t>similar to a record/struct.</a:t>
            </a:r>
            <a:endParaRPr b="0" i="0" sz="2450" u="none" cap="none" strike="noStrike">
              <a:solidFill>
                <a:srgbClr val="000000"/>
              </a:solidFill>
              <a:latin typeface="Times New Roman"/>
              <a:ea typeface="Times New Roman"/>
              <a:cs typeface="Times New Roman"/>
              <a:sym typeface="Times New Roman"/>
            </a:endParaRPr>
          </a:p>
          <a:p>
            <a:pPr indent="299720" lvl="0" marL="12700" marR="5080" rtl="0" algn="l">
              <a:lnSpc>
                <a:spcPct val="101299"/>
              </a:lnSpc>
              <a:spcBef>
                <a:spcPts val="890"/>
              </a:spcBef>
              <a:spcAft>
                <a:spcPts val="0"/>
              </a:spcAft>
              <a:buClr>
                <a:srgbClr val="000000"/>
              </a:buClr>
              <a:buSzPts val="2450"/>
              <a:buFont typeface="Arial"/>
              <a:buNone/>
            </a:pPr>
            <a:r>
              <a:rPr b="1" i="0" lang="en-US" sz="2450" u="none" cap="none" strike="noStrike">
                <a:solidFill>
                  <a:srgbClr val="000000"/>
                </a:solidFill>
                <a:latin typeface="Times New Roman"/>
                <a:ea typeface="Times New Roman"/>
                <a:cs typeface="Times New Roman"/>
                <a:sym typeface="Times New Roman"/>
              </a:rPr>
              <a:t>Methods</a:t>
            </a:r>
            <a:r>
              <a:rPr b="0" i="0" lang="en-US" sz="2450" u="none" cap="none" strike="noStrike">
                <a:solidFill>
                  <a:srgbClr val="000000"/>
                </a:solidFill>
                <a:latin typeface="Times New Roman"/>
                <a:ea typeface="Times New Roman"/>
                <a:cs typeface="Times New Roman"/>
                <a:sym typeface="Times New Roman"/>
              </a:rPr>
              <a:t>, which are routines that take the associated object as an argument. they are  called member functions in C++.</a:t>
            </a:r>
            <a:endParaRPr b="0" i="0" sz="24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4"/>
          <p:cNvPicPr preferRelativeResize="0"/>
          <p:nvPr/>
        </p:nvPicPr>
        <p:blipFill rotWithShape="1">
          <a:blip r:embed="rId3">
            <a:alphaModFix/>
          </a:blip>
          <a:srcRect b="0" l="0" r="0" t="0"/>
          <a:stretch/>
        </p:blipFill>
        <p:spPr>
          <a:xfrm>
            <a:off x="533400" y="1341120"/>
            <a:ext cx="9723120" cy="597408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5"/>
          <p:cNvPicPr preferRelativeResize="0"/>
          <p:nvPr/>
        </p:nvPicPr>
        <p:blipFill rotWithShape="1">
          <a:blip r:embed="rId3">
            <a:alphaModFix/>
          </a:blip>
          <a:srcRect b="0" l="0" r="0" t="0"/>
          <a:stretch/>
        </p:blipFill>
        <p:spPr>
          <a:xfrm>
            <a:off x="304800" y="1798320"/>
            <a:ext cx="10149840" cy="50901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6"/>
          <p:cNvPicPr preferRelativeResize="0"/>
          <p:nvPr/>
        </p:nvPicPr>
        <p:blipFill rotWithShape="1">
          <a:blip r:embed="rId3">
            <a:alphaModFix/>
          </a:blip>
          <a:srcRect b="0" l="0" r="0" t="0"/>
          <a:stretch/>
        </p:blipFill>
        <p:spPr>
          <a:xfrm>
            <a:off x="762000" y="1051561"/>
            <a:ext cx="9311640" cy="61112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3333980" y="1134955"/>
            <a:ext cx="3691660" cy="43088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solidFill>
                  <a:srgbClr val="273239"/>
                </a:solidFill>
                <a:highlight>
                  <a:srgbClr val="FFFFFF"/>
                </a:highlight>
                <a:latin typeface="Times New Roman"/>
                <a:ea typeface="Times New Roman"/>
                <a:cs typeface="Times New Roman"/>
                <a:sym typeface="Times New Roman"/>
              </a:rPr>
              <a:t>Fixed Partitioning</a:t>
            </a:r>
            <a:endParaRPr/>
          </a:p>
        </p:txBody>
      </p:sp>
      <p:pic>
        <p:nvPicPr>
          <p:cNvPr id="248" name="Google Shape;248;p17"/>
          <p:cNvPicPr preferRelativeResize="0"/>
          <p:nvPr/>
        </p:nvPicPr>
        <p:blipFill rotWithShape="1">
          <a:blip r:embed="rId3">
            <a:alphaModFix/>
          </a:blip>
          <a:srcRect b="0" l="0" r="0" t="0"/>
          <a:stretch/>
        </p:blipFill>
        <p:spPr>
          <a:xfrm>
            <a:off x="822960" y="2088900"/>
            <a:ext cx="7944205" cy="4683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8"/>
          <p:cNvSpPr txBox="1"/>
          <p:nvPr>
            <p:ph idx="1" type="subTitle"/>
          </p:nvPr>
        </p:nvSpPr>
        <p:spPr>
          <a:xfrm>
            <a:off x="1380003" y="335189"/>
            <a:ext cx="7485380" cy="1122518"/>
          </a:xfrm>
          <a:prstGeom prst="rect">
            <a:avLst/>
          </a:prstGeom>
          <a:noFill/>
          <a:ln>
            <a:noFill/>
          </a:ln>
        </p:spPr>
        <p:txBody>
          <a:bodyPr anchorCtr="0" anchor="t" bIns="52125" lIns="104275" spcFirstLastPara="1" rIns="104275" wrap="square" tIns="52125">
            <a:normAutofit/>
          </a:bodyPr>
          <a:lstStyle/>
          <a:p>
            <a:pPr indent="0" lvl="0" marL="0" rtl="0" algn="ctr">
              <a:lnSpc>
                <a:spcPct val="100000"/>
              </a:lnSpc>
              <a:spcBef>
                <a:spcPts val="730"/>
              </a:spcBef>
              <a:spcAft>
                <a:spcPts val="0"/>
              </a:spcAft>
              <a:buClr>
                <a:schemeClr val="dk1"/>
              </a:buClr>
              <a:buSzPts val="1100"/>
              <a:buNone/>
            </a:pPr>
            <a:r>
              <a:rPr b="1" lang="en-US" sz="3200">
                <a:solidFill>
                  <a:srgbClr val="273239"/>
                </a:solidFill>
                <a:highlight>
                  <a:srgbClr val="FFFFFF"/>
                </a:highlight>
                <a:latin typeface="Times New Roman"/>
                <a:ea typeface="Times New Roman"/>
                <a:cs typeface="Times New Roman"/>
                <a:sym typeface="Times New Roman"/>
              </a:rPr>
              <a:t>Variable Partitioning </a:t>
            </a:r>
            <a:endParaRPr/>
          </a:p>
        </p:txBody>
      </p:sp>
      <p:pic>
        <p:nvPicPr>
          <p:cNvPr id="255" name="Google Shape;255;p18"/>
          <p:cNvPicPr preferRelativeResize="0"/>
          <p:nvPr/>
        </p:nvPicPr>
        <p:blipFill rotWithShape="1">
          <a:blip r:embed="rId3">
            <a:alphaModFix/>
          </a:blip>
          <a:srcRect b="0" l="0" r="0" t="0"/>
          <a:stretch/>
        </p:blipFill>
        <p:spPr>
          <a:xfrm>
            <a:off x="178223" y="1625770"/>
            <a:ext cx="9790355" cy="59025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p:nvPr/>
        </p:nvSpPr>
        <p:spPr>
          <a:xfrm>
            <a:off x="4138470" y="625257"/>
            <a:ext cx="30700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273239"/>
                </a:solidFill>
                <a:highlight>
                  <a:srgbClr val="FFFFFF"/>
                </a:highlight>
                <a:latin typeface="Times New Roman"/>
                <a:ea typeface="Times New Roman"/>
                <a:cs typeface="Times New Roman"/>
                <a:sym typeface="Times New Roman"/>
              </a:rPr>
              <a:t>Variable Partitioning </a:t>
            </a:r>
            <a:endParaRPr b="0" i="0" sz="1400" u="none" cap="none" strike="noStrike">
              <a:solidFill>
                <a:srgbClr val="000000"/>
              </a:solidFill>
              <a:latin typeface="Arial"/>
              <a:ea typeface="Arial"/>
              <a:cs typeface="Arial"/>
              <a:sym typeface="Arial"/>
            </a:endParaRPr>
          </a:p>
        </p:txBody>
      </p:sp>
      <p:pic>
        <p:nvPicPr>
          <p:cNvPr id="261" name="Google Shape;261;p19"/>
          <p:cNvPicPr preferRelativeResize="0"/>
          <p:nvPr/>
        </p:nvPicPr>
        <p:blipFill rotWithShape="1">
          <a:blip r:embed="rId3">
            <a:alphaModFix/>
          </a:blip>
          <a:srcRect b="0" l="0" r="0" t="0"/>
          <a:stretch/>
        </p:blipFill>
        <p:spPr>
          <a:xfrm>
            <a:off x="892365" y="1503815"/>
            <a:ext cx="9120315" cy="55523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ctrTitle"/>
          </p:nvPr>
        </p:nvSpPr>
        <p:spPr>
          <a:xfrm>
            <a:off x="999670" y="106528"/>
            <a:ext cx="8065308" cy="958755"/>
          </a:xfrm>
          <a:prstGeom prst="rect">
            <a:avLst/>
          </a:prstGeom>
          <a:noFill/>
          <a:ln>
            <a:noFill/>
          </a:ln>
        </p:spPr>
        <p:txBody>
          <a:bodyPr anchorCtr="0" anchor="ctr" bIns="52125" lIns="104275" spcFirstLastPara="1" rIns="104275" wrap="square" tIns="52125">
            <a:normAutofit/>
          </a:bodyPr>
          <a:lstStyle/>
          <a:p>
            <a:pPr indent="0" lvl="0" marL="0" rtl="0" algn="ctr">
              <a:lnSpc>
                <a:spcPct val="100000"/>
              </a:lnSpc>
              <a:spcBef>
                <a:spcPts val="0"/>
              </a:spcBef>
              <a:spcAft>
                <a:spcPts val="0"/>
              </a:spcAft>
              <a:buSzPts val="1400"/>
              <a:buNone/>
            </a:pPr>
            <a:r>
              <a:rPr lang="en-US" sz="3100">
                <a:solidFill>
                  <a:srgbClr val="333333"/>
                </a:solidFill>
                <a:highlight>
                  <a:srgbClr val="FFFFFF"/>
                </a:highlight>
                <a:latin typeface="Times New Roman"/>
                <a:ea typeface="Times New Roman"/>
                <a:cs typeface="Times New Roman"/>
                <a:sym typeface="Times New Roman"/>
              </a:rPr>
              <a:t>Compaction</a:t>
            </a:r>
            <a:endParaRPr sz="6700">
              <a:latin typeface="Times New Roman"/>
              <a:ea typeface="Times New Roman"/>
              <a:cs typeface="Times New Roman"/>
              <a:sym typeface="Times New Roman"/>
            </a:endParaRPr>
          </a:p>
        </p:txBody>
      </p:sp>
      <p:pic>
        <p:nvPicPr>
          <p:cNvPr id="268" name="Google Shape;268;p20"/>
          <p:cNvPicPr preferRelativeResize="0"/>
          <p:nvPr/>
        </p:nvPicPr>
        <p:blipFill rotWithShape="1">
          <a:blip r:embed="rId3">
            <a:alphaModFix/>
          </a:blip>
          <a:srcRect b="0" l="0" r="0" t="0"/>
          <a:stretch/>
        </p:blipFill>
        <p:spPr>
          <a:xfrm>
            <a:off x="999700" y="3526050"/>
            <a:ext cx="8065250" cy="4036801"/>
          </a:xfrm>
          <a:prstGeom prst="rect">
            <a:avLst/>
          </a:prstGeom>
          <a:noFill/>
          <a:ln>
            <a:noFill/>
          </a:ln>
        </p:spPr>
      </p:pic>
      <p:sp>
        <p:nvSpPr>
          <p:cNvPr id="269" name="Google Shape;269;p20"/>
          <p:cNvSpPr txBox="1"/>
          <p:nvPr>
            <p:ph type="ctrTitle"/>
          </p:nvPr>
        </p:nvSpPr>
        <p:spPr>
          <a:xfrm>
            <a:off x="161266" y="1065283"/>
            <a:ext cx="10061549" cy="1709747"/>
          </a:xfrm>
          <a:prstGeom prst="rect">
            <a:avLst/>
          </a:prstGeom>
          <a:noFill/>
          <a:ln>
            <a:noFill/>
          </a:ln>
        </p:spPr>
        <p:txBody>
          <a:bodyPr anchorCtr="0" anchor="ctr" bIns="52125" lIns="104275" spcFirstLastPara="1" rIns="104275" wrap="square" tIns="52125">
            <a:normAutofit/>
          </a:bodyPr>
          <a:lstStyle/>
          <a:p>
            <a:pPr indent="-427400" lvl="0" marL="521573" rtl="0" algn="l">
              <a:lnSpc>
                <a:spcPct val="100000"/>
              </a:lnSpc>
              <a:spcBef>
                <a:spcPts val="0"/>
              </a:spcBef>
              <a:spcAft>
                <a:spcPts val="0"/>
              </a:spcAft>
              <a:buClr>
                <a:srgbClr val="333333"/>
              </a:buClr>
              <a:buSzPts val="2300"/>
              <a:buFont typeface="Times New Roman"/>
              <a:buChar char="●"/>
            </a:pPr>
            <a:r>
              <a:rPr lang="en-US" sz="2600">
                <a:solidFill>
                  <a:srgbClr val="333333"/>
                </a:solidFill>
                <a:highlight>
                  <a:srgbClr val="FFFFFF"/>
                </a:highlight>
                <a:latin typeface="Times New Roman"/>
                <a:ea typeface="Times New Roman"/>
                <a:cs typeface="Times New Roman"/>
                <a:sym typeface="Times New Roman"/>
              </a:rPr>
              <a:t>In compaction, all the free partitions are made contiguous and all the loaded partitions are brought together.</a:t>
            </a:r>
            <a:endParaRPr sz="26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1"/>
          <p:cNvPicPr preferRelativeResize="0"/>
          <p:nvPr/>
        </p:nvPicPr>
        <p:blipFill rotWithShape="1">
          <a:blip r:embed="rId3">
            <a:alphaModFix/>
          </a:blip>
          <a:srcRect b="0" l="0" r="0" t="0"/>
          <a:stretch/>
        </p:blipFill>
        <p:spPr>
          <a:xfrm>
            <a:off x="563880" y="853440"/>
            <a:ext cx="9372600" cy="62941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p:nvPr/>
        </p:nvSpPr>
        <p:spPr>
          <a:xfrm>
            <a:off x="1053884" y="2300813"/>
            <a:ext cx="8818536"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Advantages of Heap Allocation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 Heap allocation is useful when we have data whose size is not fixed and can change during the run time.</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We can retain the values of variables even if the activation records end.</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 Heap allocation is the most flexible allocation scheme.</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Disadvantages of Heap Allocation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 Heap allocation is slower as compared to stack allocation.</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There is a chance of memory leaks.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0"/>
          <p:cNvPicPr preferRelativeResize="0"/>
          <p:nvPr/>
        </p:nvPicPr>
        <p:blipFill rotWithShape="1">
          <a:blip r:embed="rId3">
            <a:alphaModFix/>
          </a:blip>
          <a:srcRect b="0" l="0" r="0" t="0"/>
          <a:stretch/>
        </p:blipFill>
        <p:spPr>
          <a:xfrm>
            <a:off x="0" y="762000"/>
            <a:ext cx="10693399" cy="64617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4474209" y="1630402"/>
            <a:ext cx="1745100" cy="4983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SzPts val="1400"/>
              <a:buNone/>
            </a:pPr>
            <a:r>
              <a:rPr lang="en-US" sz="3150"/>
              <a:t>example</a:t>
            </a:r>
            <a:endParaRPr sz="3150"/>
          </a:p>
        </p:txBody>
      </p:sp>
      <p:sp>
        <p:nvSpPr>
          <p:cNvPr id="78" name="Google Shape;78;p4"/>
          <p:cNvSpPr txBox="1"/>
          <p:nvPr/>
        </p:nvSpPr>
        <p:spPr>
          <a:xfrm>
            <a:off x="1081549" y="2970300"/>
            <a:ext cx="8056200" cy="4012800"/>
          </a:xfrm>
          <a:prstGeom prst="rect">
            <a:avLst/>
          </a:prstGeom>
          <a:noFill/>
          <a:ln>
            <a:noFill/>
          </a:ln>
        </p:spPr>
        <p:txBody>
          <a:bodyPr anchorCtr="0" anchor="t" bIns="0" lIns="0" spcFirstLastPara="1" rIns="0" wrap="square" tIns="11425">
            <a:spAutoFit/>
          </a:bodyPr>
          <a:lstStyle/>
          <a:p>
            <a:pPr indent="-111760" lvl="0" marL="123825" marR="2091688" rtl="0" algn="l">
              <a:lnSpc>
                <a:spcPct val="148400"/>
              </a:lnSpc>
              <a:spcBef>
                <a:spcPts val="0"/>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public class car {  </a:t>
            </a:r>
            <a:endParaRPr b="0" i="0" sz="2650" u="none" cap="none" strike="noStrike">
              <a:solidFill>
                <a:srgbClr val="3F3F3F"/>
              </a:solidFill>
              <a:latin typeface="Times New Roman"/>
              <a:ea typeface="Times New Roman"/>
              <a:cs typeface="Times New Roman"/>
              <a:sym typeface="Times New Roman"/>
            </a:endParaRPr>
          </a:p>
          <a:p>
            <a:pPr indent="-111760" lvl="0" marL="123825" marR="2091689" rtl="0" algn="l">
              <a:lnSpc>
                <a:spcPct val="148400"/>
              </a:lnSpc>
              <a:spcBef>
                <a:spcPts val="0"/>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int fuel = 5;</a:t>
            </a:r>
            <a:endParaRPr b="0" i="0" sz="265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915"/>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a:t>
            </a:r>
            <a:endParaRPr b="0" i="0" sz="2650" u="none" cap="none" strike="noStrike">
              <a:solidFill>
                <a:srgbClr val="000000"/>
              </a:solidFill>
              <a:latin typeface="Times New Roman"/>
              <a:ea typeface="Times New Roman"/>
              <a:cs typeface="Times New Roman"/>
              <a:sym typeface="Times New Roman"/>
            </a:endParaRPr>
          </a:p>
          <a:p>
            <a:pPr indent="0" lvl="0" marL="123825" marR="5080" rtl="0" algn="l">
              <a:lnSpc>
                <a:spcPct val="149000"/>
              </a:lnSpc>
              <a:spcBef>
                <a:spcPts val="0"/>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public static void main(String[] args) {  </a:t>
            </a:r>
            <a:endParaRPr b="0" i="0" sz="2650" u="none" cap="none" strike="noStrike">
              <a:solidFill>
                <a:srgbClr val="3F3F3F"/>
              </a:solidFill>
              <a:latin typeface="Times New Roman"/>
              <a:ea typeface="Times New Roman"/>
              <a:cs typeface="Times New Roman"/>
              <a:sym typeface="Times New Roman"/>
            </a:endParaRPr>
          </a:p>
          <a:p>
            <a:pPr indent="0" lvl="0" marL="123825" marR="5080" rtl="0" algn="l">
              <a:lnSpc>
                <a:spcPct val="149000"/>
              </a:lnSpc>
              <a:spcBef>
                <a:spcPts val="0"/>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car obj1 = new car();  System.out.println(obj1.x);</a:t>
            </a:r>
            <a:endParaRPr b="0" i="0" sz="2650" u="none" cap="none" strike="noStrike">
              <a:solidFill>
                <a:srgbClr val="000000"/>
              </a:solidFill>
              <a:latin typeface="Times New Roman"/>
              <a:ea typeface="Times New Roman"/>
              <a:cs typeface="Times New Roman"/>
              <a:sym typeface="Times New Roman"/>
            </a:endParaRPr>
          </a:p>
          <a:p>
            <a:pPr indent="0" lvl="0" marL="123825" marR="0" rtl="0" algn="l">
              <a:lnSpc>
                <a:spcPct val="100000"/>
              </a:lnSpc>
              <a:spcBef>
                <a:spcPts val="910"/>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a:t>
            </a:r>
            <a:endParaRPr b="0" i="0" sz="265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915"/>
              </a:spcBef>
              <a:spcAft>
                <a:spcPts val="0"/>
              </a:spcAft>
              <a:buClr>
                <a:srgbClr val="000000"/>
              </a:buClr>
              <a:buSzPts val="2650"/>
              <a:buFont typeface="Arial"/>
              <a:buNone/>
            </a:pPr>
            <a:r>
              <a:rPr b="0" i="0" lang="en-US" sz="2650" u="none" cap="none" strike="noStrike">
                <a:solidFill>
                  <a:srgbClr val="3F3F3F"/>
                </a:solidFill>
                <a:latin typeface="Times New Roman"/>
                <a:ea typeface="Times New Roman"/>
                <a:cs typeface="Times New Roman"/>
                <a:sym typeface="Times New Roman"/>
              </a:rPr>
              <a:t>}</a:t>
            </a:r>
            <a:endParaRPr b="0" i="0" sz="26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3296645" y="3603467"/>
            <a:ext cx="4875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solidFill>
                  <a:srgbClr val="3F3F3F"/>
                </a:solidFill>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1081500" y="1435150"/>
            <a:ext cx="8634600" cy="497100"/>
          </a:xfrm>
          <a:prstGeom prst="rect">
            <a:avLst/>
          </a:prstGeom>
          <a:noFill/>
          <a:ln>
            <a:noFill/>
          </a:ln>
        </p:spPr>
        <p:txBody>
          <a:bodyPr anchorCtr="0" anchor="t" bIns="0" lIns="0" spcFirstLastPara="1" rIns="0" wrap="square" tIns="12050">
            <a:spAutoFit/>
          </a:bodyPr>
          <a:lstStyle/>
          <a:p>
            <a:pPr indent="0" lvl="0" marL="12700" marR="5080" rtl="0" algn="l">
              <a:lnSpc>
                <a:spcPct val="100299"/>
              </a:lnSpc>
              <a:spcBef>
                <a:spcPts val="0"/>
              </a:spcBef>
              <a:spcAft>
                <a:spcPts val="0"/>
              </a:spcAft>
              <a:buSzPts val="1400"/>
              <a:buNone/>
            </a:pPr>
            <a:r>
              <a:rPr lang="en-US" sz="3150"/>
              <a:t>Object Lifetime and Storage Management</a:t>
            </a:r>
            <a:endParaRPr sz="3150"/>
          </a:p>
        </p:txBody>
      </p:sp>
      <p:sp>
        <p:nvSpPr>
          <p:cNvPr id="84" name="Google Shape;84;p5"/>
          <p:cNvSpPr txBox="1"/>
          <p:nvPr/>
        </p:nvSpPr>
        <p:spPr>
          <a:xfrm>
            <a:off x="784950" y="2724450"/>
            <a:ext cx="9227700" cy="4100700"/>
          </a:xfrm>
          <a:prstGeom prst="rect">
            <a:avLst/>
          </a:prstGeom>
          <a:noFill/>
          <a:ln>
            <a:noFill/>
          </a:ln>
        </p:spPr>
        <p:txBody>
          <a:bodyPr anchorCtr="0" anchor="t" bIns="0" lIns="0" spcFirstLastPara="1" rIns="0" wrap="square" tIns="125725">
            <a:spAutoFit/>
          </a:bodyPr>
          <a:lstStyle/>
          <a:p>
            <a:pPr indent="0" lvl="0" marL="12700" marR="0" rtl="0" algn="l">
              <a:lnSpc>
                <a:spcPct val="100000"/>
              </a:lnSpc>
              <a:spcBef>
                <a:spcPts val="0"/>
              </a:spcBef>
              <a:spcAft>
                <a:spcPts val="0"/>
              </a:spcAft>
              <a:buClr>
                <a:srgbClr val="000000"/>
              </a:buClr>
              <a:buSzPts val="2350"/>
              <a:buFont typeface="Arial"/>
              <a:buNone/>
            </a:pPr>
            <a:r>
              <a:rPr b="0" i="0" lang="en-US" sz="2350" u="none" cap="none" strike="noStrike">
                <a:solidFill>
                  <a:srgbClr val="3F3F3F"/>
                </a:solidFill>
                <a:latin typeface="Times New Roman"/>
                <a:ea typeface="Times New Roman"/>
                <a:cs typeface="Times New Roman"/>
                <a:sym typeface="Times New Roman"/>
              </a:rPr>
              <a:t>To identify several key events:</a:t>
            </a:r>
            <a:endParaRPr b="0" i="0" sz="23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05"/>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Creation of objects</a:t>
            </a:r>
            <a:endParaRPr b="0" i="0" sz="23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0"/>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Creation of bindings</a:t>
            </a:r>
            <a:endParaRPr b="0" i="0" sz="2350" u="none" cap="none" strike="noStrike">
              <a:solidFill>
                <a:srgbClr val="000000"/>
              </a:solidFill>
              <a:latin typeface="Times New Roman"/>
              <a:ea typeface="Times New Roman"/>
              <a:cs typeface="Times New Roman"/>
              <a:sym typeface="Times New Roman"/>
            </a:endParaRPr>
          </a:p>
          <a:p>
            <a:pPr indent="-312420" lvl="0" marL="312420" marR="5080" rtl="0" algn="l">
              <a:lnSpc>
                <a:spcPct val="101899"/>
              </a:lnSpc>
              <a:spcBef>
                <a:spcPts val="875"/>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References to variables, subroutines, types, and so on, all of which use  bindings</a:t>
            </a:r>
            <a:endParaRPr b="0" i="0" sz="2350" u="none" cap="none" strike="noStrike">
              <a:solidFill>
                <a:srgbClr val="000000"/>
              </a:solidFill>
              <a:latin typeface="Times New Roman"/>
              <a:ea typeface="Times New Roman"/>
              <a:cs typeface="Times New Roman"/>
              <a:sym typeface="Times New Roman"/>
            </a:endParaRPr>
          </a:p>
          <a:p>
            <a:pPr indent="-312420" lvl="0" marL="312420" marR="311150" rtl="0" algn="l">
              <a:lnSpc>
                <a:spcPct val="102000"/>
              </a:lnSpc>
              <a:spcBef>
                <a:spcPts val="875"/>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Deactivation and reactivation of bindings that may be temporarily  unusable</a:t>
            </a:r>
            <a:endParaRPr b="0" i="0" sz="23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00"/>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Destruction of bindings</a:t>
            </a:r>
            <a:endParaRPr b="0" i="0" sz="2350" u="none" cap="none" strike="noStrike">
              <a:solidFill>
                <a:srgbClr val="000000"/>
              </a:solidFill>
              <a:latin typeface="Times New Roman"/>
              <a:ea typeface="Times New Roman"/>
              <a:cs typeface="Times New Roman"/>
              <a:sym typeface="Times New Roman"/>
            </a:endParaRPr>
          </a:p>
          <a:p>
            <a:pPr indent="-312420" lvl="0" marL="312420" marR="0" rtl="0" algn="l">
              <a:lnSpc>
                <a:spcPct val="100000"/>
              </a:lnSpc>
              <a:spcBef>
                <a:spcPts val="915"/>
              </a:spcBef>
              <a:spcAft>
                <a:spcPts val="0"/>
              </a:spcAft>
              <a:buClr>
                <a:srgbClr val="B31166"/>
              </a:buClr>
              <a:buSzPts val="2050"/>
              <a:buFont typeface="Times New Roman"/>
              <a:buChar char="►"/>
            </a:pPr>
            <a:r>
              <a:rPr b="0" i="0" lang="en-US" sz="2350" u="none" cap="none" strike="noStrike">
                <a:solidFill>
                  <a:srgbClr val="3F3F3F"/>
                </a:solidFill>
                <a:latin typeface="Times New Roman"/>
                <a:ea typeface="Times New Roman"/>
                <a:cs typeface="Times New Roman"/>
                <a:sym typeface="Times New Roman"/>
              </a:rPr>
              <a:t>Destruction of objects</a:t>
            </a:r>
            <a:endParaRPr b="0" i="0" sz="23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4375407cdb_0_35"/>
          <p:cNvSpPr txBox="1"/>
          <p:nvPr>
            <p:ph idx="1" type="body"/>
          </p:nvPr>
        </p:nvSpPr>
        <p:spPr>
          <a:xfrm>
            <a:off x="782200" y="2654075"/>
            <a:ext cx="9129000" cy="5125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The period from creation to destruction is called the </a:t>
            </a:r>
            <a:r>
              <a:rPr b="1" lang="en-US" sz="2300">
                <a:latin typeface="Times New Roman"/>
                <a:ea typeface="Times New Roman"/>
                <a:cs typeface="Times New Roman"/>
                <a:sym typeface="Times New Roman"/>
              </a:rPr>
              <a:t>LIFETIME of a binding</a:t>
            </a:r>
            <a:endParaRPr b="1"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b="1" lang="en-US" sz="2300">
                <a:latin typeface="Times New Roman"/>
                <a:ea typeface="Times New Roman"/>
                <a:cs typeface="Times New Roman"/>
                <a:sym typeface="Times New Roman"/>
              </a:rPr>
              <a:t>Allocation:</a:t>
            </a:r>
            <a:r>
              <a:rPr lang="en-US" sz="2300">
                <a:latin typeface="Times New Roman"/>
                <a:ea typeface="Times New Roman"/>
                <a:cs typeface="Times New Roman"/>
                <a:sym typeface="Times New Roman"/>
              </a:rPr>
              <a:t> process of taking the memory cell to which a variable is bound from a pool of available memory</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b="1" lang="en-US" sz="2300">
                <a:latin typeface="Times New Roman"/>
                <a:ea typeface="Times New Roman"/>
                <a:cs typeface="Times New Roman"/>
                <a:sym typeface="Times New Roman"/>
              </a:rPr>
              <a:t>Deallocation:</a:t>
            </a:r>
            <a:r>
              <a:rPr lang="en-US" sz="2300">
                <a:latin typeface="Times New Roman"/>
                <a:ea typeface="Times New Roman"/>
                <a:cs typeface="Times New Roman"/>
                <a:sym typeface="Times New Roman"/>
              </a:rPr>
              <a:t> process of placing the memory cell that has been unbound from a variable back into the pool of available memory</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 </a:t>
            </a:r>
            <a:r>
              <a:rPr b="1" lang="en-US" sz="2300">
                <a:latin typeface="Times New Roman"/>
                <a:ea typeface="Times New Roman"/>
                <a:cs typeface="Times New Roman"/>
                <a:sym typeface="Times New Roman"/>
              </a:rPr>
              <a:t>Lifetime of a variable:</a:t>
            </a:r>
            <a:r>
              <a:rPr lang="en-US" sz="2300">
                <a:latin typeface="Times New Roman"/>
                <a:ea typeface="Times New Roman"/>
                <a:cs typeface="Times New Roman"/>
                <a:sym typeface="Times New Roman"/>
              </a:rPr>
              <a:t> Time during the variable is bound to a specific memory location</a:t>
            </a:r>
            <a:endParaRPr sz="2300">
              <a:latin typeface="Times New Roman"/>
              <a:ea typeface="Times New Roman"/>
              <a:cs typeface="Times New Roman"/>
              <a:sym typeface="Times New Roman"/>
            </a:endParaRPr>
          </a:p>
          <a:p>
            <a:pPr indent="-374650" lvl="0" marL="457200" rtl="0" algn="l">
              <a:lnSpc>
                <a:spcPct val="100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When a program is loaded into memory, it is organized into three areas of memory, called segments:</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300">
                <a:latin typeface="Times New Roman"/>
                <a:ea typeface="Times New Roman"/>
                <a:cs typeface="Times New Roman"/>
                <a:sym typeface="Times New Roman"/>
              </a:rPr>
              <a:t>-text segment (code segment) </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300">
                <a:latin typeface="Times New Roman"/>
                <a:ea typeface="Times New Roman"/>
                <a:cs typeface="Times New Roman"/>
                <a:sym typeface="Times New Roman"/>
              </a:rPr>
              <a:t>-stack segment, and </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300">
                <a:latin typeface="Times New Roman"/>
                <a:ea typeface="Times New Roman"/>
                <a:cs typeface="Times New Roman"/>
                <a:sym typeface="Times New Roman"/>
              </a:rPr>
              <a:t>-heap segment</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14375407cdb_0_7"/>
          <p:cNvPicPr preferRelativeResize="0"/>
          <p:nvPr/>
        </p:nvPicPr>
        <p:blipFill rotWithShape="1">
          <a:blip r:embed="rId3">
            <a:alphaModFix/>
          </a:blip>
          <a:srcRect b="0" l="0" r="0" t="0"/>
          <a:stretch/>
        </p:blipFill>
        <p:spPr>
          <a:xfrm>
            <a:off x="528375" y="1887300"/>
            <a:ext cx="10026499" cy="567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375407cdb_0_14"/>
          <p:cNvSpPr txBox="1"/>
          <p:nvPr>
            <p:ph idx="1" type="body"/>
          </p:nvPr>
        </p:nvSpPr>
        <p:spPr>
          <a:xfrm>
            <a:off x="804125" y="2914000"/>
            <a:ext cx="9889200" cy="3879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b="1" lang="en-US" sz="2800">
                <a:latin typeface="Times New Roman"/>
                <a:ea typeface="Times New Roman"/>
                <a:cs typeface="Times New Roman"/>
                <a:sym typeface="Times New Roman"/>
              </a:rPr>
              <a:t>1.Dangling reference:</a:t>
            </a:r>
            <a:endParaRPr b="1" sz="28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800">
                <a:latin typeface="Times New Roman"/>
                <a:ea typeface="Times New Roman"/>
                <a:cs typeface="Times New Roman"/>
                <a:sym typeface="Times New Roman"/>
              </a:rPr>
              <a:t>•no object for a binding (e.g., a pointer refers to an object that has already been deleted)</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800">
                <a:latin typeface="Times New Roman"/>
                <a:ea typeface="Times New Roman"/>
                <a:cs typeface="Times New Roman"/>
                <a:sym typeface="Times New Roman"/>
              </a:rPr>
              <a:t>2.Memory leak:</a:t>
            </a:r>
            <a:endParaRPr b="1" sz="2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•no binding for an object (preventing the object from being deallocated)</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4375407cdb_0_20"/>
          <p:cNvSpPr txBox="1"/>
          <p:nvPr>
            <p:ph idx="1" type="body"/>
          </p:nvPr>
        </p:nvSpPr>
        <p:spPr>
          <a:xfrm>
            <a:off x="533725" y="2605700"/>
            <a:ext cx="9804300" cy="3894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A dangling reference is a reference to an object that no longer exists</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•Dangling reference</a:t>
            </a:r>
            <a:r>
              <a:rPr lang="en-US" sz="2400">
                <a:latin typeface="Times New Roman"/>
                <a:ea typeface="Times New Roman"/>
                <a:cs typeface="Times New Roman"/>
                <a:sym typeface="Times New Roman"/>
              </a:rPr>
              <a:t> arise during object destruction, when an object that has an incoming reference is deleted or deallocated, without modifying the value of the pointer, so that the pointer still points to the memory location of the deallocated memory.</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400">
                <a:latin typeface="Times New Roman"/>
                <a:ea typeface="Times New Roman"/>
                <a:cs typeface="Times New Roman"/>
                <a:sym typeface="Times New Roman"/>
              </a:rPr>
              <a:t>•In languages with manual memory management, like C or C++, can encounter dangling pointers, by doing this for instance:</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400">
                <a:latin typeface="Times New Roman"/>
                <a:ea typeface="Times New Roman"/>
                <a:cs typeface="Times New Roman"/>
                <a:sym typeface="Times New Roman"/>
              </a:rPr>
              <a:t> int * p = new int;</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en-US" sz="2400">
                <a:latin typeface="Times New Roman"/>
                <a:ea typeface="Times New Roman"/>
                <a:cs typeface="Times New Roman"/>
                <a:sym typeface="Times New Roman"/>
              </a:rPr>
              <a:t> delete p; </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int i = *p; // error, p has been deleted</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105" name="Google Shape;105;g14375407cdb_0_20"/>
          <p:cNvSpPr txBox="1"/>
          <p:nvPr/>
        </p:nvSpPr>
        <p:spPr>
          <a:xfrm>
            <a:off x="2510350" y="1366400"/>
            <a:ext cx="429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3000" u="none" cap="none" strike="noStrike">
                <a:solidFill>
                  <a:schemeClr val="lt1"/>
                </a:solidFill>
                <a:latin typeface="Times New Roman"/>
                <a:ea typeface="Times New Roman"/>
                <a:cs typeface="Times New Roman"/>
                <a:sym typeface="Times New Roman"/>
              </a:rPr>
              <a:t>Dangling reference</a:t>
            </a:r>
            <a:endParaRPr b="0" i="0" sz="2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2022-08-04T04:58:04Z</dcterms:created>
  <dc:creator>Lalit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2020-07-25T00:00:00Z</vt:filetime>
  </property>
  <property fmtid="{D5CDD505-2E9C-101B-9397-08002B2CF9AE}" pid="3" name="LastSaved">
    <vt:filetime>2022-08-04T00:00:00Z</vt:filetime>
  </property>
</Properties>
</file>