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7562850" cx="10693400"/>
  <p:notesSz cx="10693400" cy="7562850"/>
  <p:embeddedFontLst>
    <p:embeddedFont>
      <p:font typeface="Noto Sans Symbols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41" roundtripDataSignature="AMtx7mgZoWK8lk/s3vyKWRQxMD+f4h6/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otoSansSymbols-bold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otoSansSymbols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a0d02bbc6_0_25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a0d02bbc6_0_25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a0d02bbc6_0_31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a0d02bbc6_0_31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a0d02bbc6_0_37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a0d02bbc6_0_37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dd4ca2d72_1_0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3dd4ca2d72_1_0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a136b9a3f_0_0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a136b9a3f_0_0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dd4ca2d72_1_7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3dd4ca2d72_1_7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dd4ca2d72_1_18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3dd4ca2d72_1_18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a136b9a3f_0_2466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a136b9a3f_0_2466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05218e2eb_0_0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405218e2eb_0_0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6c7f43634_0_0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36c7f43634_0_0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25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6c7f43634_0_7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36c7f43634_0_7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6c7f43634_0_13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36c7f43634_0_13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6c7f43634_0_19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36c7f43634_0_19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6c7f43634_0_27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36c7f43634_0_27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6c7f43634_0_34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36c7f43634_0_34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a0d02bbc6_0_11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a0d02bbc6_0_11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2770105" y="1681970"/>
            <a:ext cx="60438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1081509" y="3670789"/>
            <a:ext cx="70491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1" type="ftr"/>
          </p:nvPr>
        </p:nvSpPr>
        <p:spPr>
          <a:xfrm>
            <a:off x="3635756" y="7033450"/>
            <a:ext cx="3421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0" type="dt"/>
          </p:nvPr>
        </p:nvSpPr>
        <p:spPr>
          <a:xfrm>
            <a:off x="534670" y="7033450"/>
            <a:ext cx="2459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7699248" y="7033450"/>
            <a:ext cx="2459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idx="11" type="ftr"/>
          </p:nvPr>
        </p:nvSpPr>
        <p:spPr>
          <a:xfrm>
            <a:off x="3635756" y="7033450"/>
            <a:ext cx="3421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0" type="dt"/>
          </p:nvPr>
        </p:nvSpPr>
        <p:spPr>
          <a:xfrm>
            <a:off x="534670" y="7033450"/>
            <a:ext cx="2459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7699248" y="7033450"/>
            <a:ext cx="2459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2770105" y="1681970"/>
            <a:ext cx="60438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1" type="ftr"/>
          </p:nvPr>
        </p:nvSpPr>
        <p:spPr>
          <a:xfrm>
            <a:off x="3635756" y="7033450"/>
            <a:ext cx="3421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534670" y="7033450"/>
            <a:ext cx="2459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7699248" y="7033450"/>
            <a:ext cx="2459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ctrTitle"/>
          </p:nvPr>
        </p:nvSpPr>
        <p:spPr>
          <a:xfrm>
            <a:off x="802005" y="2344483"/>
            <a:ext cx="9089400" cy="15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" type="subTitle"/>
          </p:nvPr>
        </p:nvSpPr>
        <p:spPr>
          <a:xfrm>
            <a:off x="1604010" y="4235196"/>
            <a:ext cx="74853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1" type="ftr"/>
          </p:nvPr>
        </p:nvSpPr>
        <p:spPr>
          <a:xfrm>
            <a:off x="3635756" y="7033450"/>
            <a:ext cx="3421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0" type="dt"/>
          </p:nvPr>
        </p:nvSpPr>
        <p:spPr>
          <a:xfrm>
            <a:off x="534670" y="7033450"/>
            <a:ext cx="2459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2" type="sldNum"/>
          </p:nvPr>
        </p:nvSpPr>
        <p:spPr>
          <a:xfrm>
            <a:off x="7699248" y="7033450"/>
            <a:ext cx="2459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/>
          <p:nvPr>
            <p:ph type="title"/>
          </p:nvPr>
        </p:nvSpPr>
        <p:spPr>
          <a:xfrm>
            <a:off x="2770105" y="1681970"/>
            <a:ext cx="60438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" type="body"/>
          </p:nvPr>
        </p:nvSpPr>
        <p:spPr>
          <a:xfrm>
            <a:off x="534670" y="1739455"/>
            <a:ext cx="4651500" cy="4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2" type="body"/>
          </p:nvPr>
        </p:nvSpPr>
        <p:spPr>
          <a:xfrm>
            <a:off x="5507101" y="1739455"/>
            <a:ext cx="4651500" cy="4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1" type="ftr"/>
          </p:nvPr>
        </p:nvSpPr>
        <p:spPr>
          <a:xfrm>
            <a:off x="3635756" y="7033450"/>
            <a:ext cx="3421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0" type="dt"/>
          </p:nvPr>
        </p:nvSpPr>
        <p:spPr>
          <a:xfrm>
            <a:off x="534670" y="7033450"/>
            <a:ext cx="2459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7699248" y="7033450"/>
            <a:ext cx="2459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772668"/>
            <a:ext cx="10692381" cy="60137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6"/>
          <p:cNvSpPr/>
          <p:nvPr/>
        </p:nvSpPr>
        <p:spPr>
          <a:xfrm>
            <a:off x="403860" y="2409444"/>
            <a:ext cx="9889490" cy="3976370"/>
          </a:xfrm>
          <a:custGeom>
            <a:rect b="b" l="l" r="r" t="t"/>
            <a:pathLst>
              <a:path extrusionOk="0" h="3976370" w="9889490">
                <a:moveTo>
                  <a:pt x="9889236" y="3976116"/>
                </a:moveTo>
                <a:lnTo>
                  <a:pt x="0" y="3976116"/>
                </a:lnTo>
                <a:lnTo>
                  <a:pt x="0" y="0"/>
                </a:lnTo>
                <a:lnTo>
                  <a:pt x="57912" y="9144"/>
                </a:lnTo>
                <a:lnTo>
                  <a:pt x="353568" y="48768"/>
                </a:lnTo>
                <a:lnTo>
                  <a:pt x="873252" y="111252"/>
                </a:lnTo>
                <a:lnTo>
                  <a:pt x="1331976" y="160019"/>
                </a:lnTo>
                <a:lnTo>
                  <a:pt x="2167128" y="233172"/>
                </a:lnTo>
                <a:lnTo>
                  <a:pt x="2481072" y="256031"/>
                </a:lnTo>
                <a:lnTo>
                  <a:pt x="3514344" y="313943"/>
                </a:lnTo>
                <a:lnTo>
                  <a:pt x="4076700" y="335280"/>
                </a:lnTo>
                <a:lnTo>
                  <a:pt x="4864608" y="350520"/>
                </a:lnTo>
                <a:lnTo>
                  <a:pt x="5067300" y="350520"/>
                </a:lnTo>
                <a:lnTo>
                  <a:pt x="9889236" y="352044"/>
                </a:lnTo>
                <a:lnTo>
                  <a:pt x="9889236" y="3976116"/>
                </a:lnTo>
                <a:close/>
              </a:path>
              <a:path extrusionOk="0" h="3976370" w="9889490">
                <a:moveTo>
                  <a:pt x="9889236" y="352044"/>
                </a:moveTo>
                <a:lnTo>
                  <a:pt x="5273039" y="352044"/>
                </a:lnTo>
                <a:lnTo>
                  <a:pt x="5902452" y="344424"/>
                </a:lnTo>
                <a:lnTo>
                  <a:pt x="6330696" y="333756"/>
                </a:lnTo>
                <a:lnTo>
                  <a:pt x="6547104" y="326136"/>
                </a:lnTo>
                <a:lnTo>
                  <a:pt x="6984492" y="306324"/>
                </a:lnTo>
                <a:lnTo>
                  <a:pt x="7424928" y="280416"/>
                </a:lnTo>
                <a:lnTo>
                  <a:pt x="7869936" y="246888"/>
                </a:lnTo>
                <a:lnTo>
                  <a:pt x="8319516" y="207264"/>
                </a:lnTo>
                <a:lnTo>
                  <a:pt x="8542020" y="184404"/>
                </a:lnTo>
                <a:lnTo>
                  <a:pt x="8767572" y="158495"/>
                </a:lnTo>
                <a:lnTo>
                  <a:pt x="9217152" y="102108"/>
                </a:lnTo>
                <a:lnTo>
                  <a:pt x="9441180" y="70104"/>
                </a:lnTo>
                <a:lnTo>
                  <a:pt x="9889236" y="1524"/>
                </a:lnTo>
                <a:lnTo>
                  <a:pt x="9889236" y="3520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6"/>
          <p:cNvSpPr/>
          <p:nvPr/>
        </p:nvSpPr>
        <p:spPr>
          <a:xfrm>
            <a:off x="0" y="774191"/>
            <a:ext cx="9154795" cy="412750"/>
          </a:xfrm>
          <a:custGeom>
            <a:rect b="b" l="l" r="r" t="t"/>
            <a:pathLst>
              <a:path extrusionOk="0" h="412750" w="9154795">
                <a:moveTo>
                  <a:pt x="0" y="412750"/>
                </a:moveTo>
                <a:lnTo>
                  <a:pt x="9154667" y="412750"/>
                </a:lnTo>
                <a:lnTo>
                  <a:pt x="9154667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6"/>
          <p:cNvSpPr/>
          <p:nvPr/>
        </p:nvSpPr>
        <p:spPr>
          <a:xfrm>
            <a:off x="9755123" y="774191"/>
            <a:ext cx="937259" cy="412750"/>
          </a:xfrm>
          <a:custGeom>
            <a:rect b="b" l="l" r="r" t="t"/>
            <a:pathLst>
              <a:path extrusionOk="0" h="412750" w="937259">
                <a:moveTo>
                  <a:pt x="0" y="412750"/>
                </a:moveTo>
                <a:lnTo>
                  <a:pt x="937260" y="412750"/>
                </a:lnTo>
                <a:lnTo>
                  <a:pt x="937260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6"/>
          <p:cNvSpPr/>
          <p:nvPr/>
        </p:nvSpPr>
        <p:spPr>
          <a:xfrm>
            <a:off x="0" y="1186941"/>
            <a:ext cx="10692765" cy="5600700"/>
          </a:xfrm>
          <a:custGeom>
            <a:rect b="b" l="l" r="r" t="t"/>
            <a:pathLst>
              <a:path extrusionOk="0" h="5600700" w="10692765">
                <a:moveTo>
                  <a:pt x="10692384" y="254"/>
                </a:moveTo>
                <a:lnTo>
                  <a:pt x="10268699" y="254"/>
                </a:lnTo>
                <a:lnTo>
                  <a:pt x="10268699" y="5182870"/>
                </a:lnTo>
                <a:lnTo>
                  <a:pt x="419100" y="5182870"/>
                </a:lnTo>
                <a:lnTo>
                  <a:pt x="419100" y="0"/>
                </a:lnTo>
                <a:lnTo>
                  <a:pt x="0" y="0"/>
                </a:lnTo>
                <a:lnTo>
                  <a:pt x="0" y="5182870"/>
                </a:lnTo>
                <a:lnTo>
                  <a:pt x="0" y="5600700"/>
                </a:lnTo>
                <a:lnTo>
                  <a:pt x="10692384" y="5600700"/>
                </a:lnTo>
                <a:lnTo>
                  <a:pt x="10692384" y="5183390"/>
                </a:lnTo>
                <a:lnTo>
                  <a:pt x="10692384" y="5182870"/>
                </a:lnTo>
                <a:lnTo>
                  <a:pt x="10692384" y="2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6"/>
          <p:cNvSpPr/>
          <p:nvPr/>
        </p:nvSpPr>
        <p:spPr>
          <a:xfrm>
            <a:off x="9154667" y="772668"/>
            <a:ext cx="600709" cy="1003300"/>
          </a:xfrm>
          <a:custGeom>
            <a:rect b="b" l="l" r="r" t="t"/>
            <a:pathLst>
              <a:path extrusionOk="0" h="1003300" w="600709">
                <a:moveTo>
                  <a:pt x="600456" y="1002791"/>
                </a:moveTo>
                <a:lnTo>
                  <a:pt x="0" y="1002791"/>
                </a:lnTo>
                <a:lnTo>
                  <a:pt x="0" y="0"/>
                </a:lnTo>
                <a:lnTo>
                  <a:pt x="600456" y="0"/>
                </a:lnTo>
                <a:lnTo>
                  <a:pt x="600456" y="1002791"/>
                </a:lnTo>
                <a:close/>
              </a:path>
            </a:pathLst>
          </a:custGeom>
          <a:solidFill>
            <a:srgbClr val="B311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6"/>
          <p:cNvSpPr txBox="1"/>
          <p:nvPr>
            <p:ph type="title"/>
          </p:nvPr>
        </p:nvSpPr>
        <p:spPr>
          <a:xfrm>
            <a:off x="2770105" y="1681970"/>
            <a:ext cx="60438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" type="body"/>
          </p:nvPr>
        </p:nvSpPr>
        <p:spPr>
          <a:xfrm>
            <a:off x="1081509" y="3670789"/>
            <a:ext cx="70491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1" type="ftr"/>
          </p:nvPr>
        </p:nvSpPr>
        <p:spPr>
          <a:xfrm>
            <a:off x="3635756" y="7033450"/>
            <a:ext cx="3421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6"/>
          <p:cNvSpPr txBox="1"/>
          <p:nvPr>
            <p:ph idx="10" type="dt"/>
          </p:nvPr>
        </p:nvSpPr>
        <p:spPr>
          <a:xfrm>
            <a:off x="534670" y="7033450"/>
            <a:ext cx="2459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7699248" y="7033450"/>
            <a:ext cx="2459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72668"/>
            <a:ext cx="10692384" cy="601370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/>
          <p:nvPr/>
        </p:nvSpPr>
        <p:spPr>
          <a:xfrm>
            <a:off x="0" y="774191"/>
            <a:ext cx="9154795" cy="412750"/>
          </a:xfrm>
          <a:custGeom>
            <a:rect b="b" l="l" r="r" t="t"/>
            <a:pathLst>
              <a:path extrusionOk="0" h="412750" w="9154795">
                <a:moveTo>
                  <a:pt x="0" y="412750"/>
                </a:moveTo>
                <a:lnTo>
                  <a:pt x="9154667" y="412750"/>
                </a:lnTo>
                <a:lnTo>
                  <a:pt x="9154667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9755123" y="774191"/>
            <a:ext cx="937260" cy="412750"/>
          </a:xfrm>
          <a:custGeom>
            <a:rect b="b" l="l" r="r" t="t"/>
            <a:pathLst>
              <a:path extrusionOk="0" h="412750" w="937259">
                <a:moveTo>
                  <a:pt x="0" y="412750"/>
                </a:moveTo>
                <a:lnTo>
                  <a:pt x="937260" y="412750"/>
                </a:lnTo>
                <a:lnTo>
                  <a:pt x="937260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1"/>
          <p:cNvGrpSpPr/>
          <p:nvPr/>
        </p:nvGrpSpPr>
        <p:grpSpPr>
          <a:xfrm>
            <a:off x="0" y="772668"/>
            <a:ext cx="10692765" cy="6014973"/>
            <a:chOff x="0" y="772668"/>
            <a:chExt cx="10692765" cy="6014973"/>
          </a:xfrm>
        </p:grpSpPr>
        <p:sp>
          <p:nvSpPr>
            <p:cNvPr id="53" name="Google Shape;53;p1"/>
            <p:cNvSpPr/>
            <p:nvPr/>
          </p:nvSpPr>
          <p:spPr>
            <a:xfrm>
              <a:off x="0" y="1186941"/>
              <a:ext cx="10692765" cy="5600700"/>
            </a:xfrm>
            <a:custGeom>
              <a:rect b="b" l="l" r="r" t="t"/>
              <a:pathLst>
                <a:path extrusionOk="0" h="5600700" w="10692765">
                  <a:moveTo>
                    <a:pt x="10692384" y="254"/>
                  </a:moveTo>
                  <a:lnTo>
                    <a:pt x="10268699" y="254"/>
                  </a:lnTo>
                  <a:lnTo>
                    <a:pt x="10268699" y="5182870"/>
                  </a:lnTo>
                  <a:lnTo>
                    <a:pt x="419100" y="518287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5182870"/>
                  </a:lnTo>
                  <a:lnTo>
                    <a:pt x="0" y="5600700"/>
                  </a:lnTo>
                  <a:lnTo>
                    <a:pt x="10692384" y="5600700"/>
                  </a:lnTo>
                  <a:lnTo>
                    <a:pt x="10692384" y="5183390"/>
                  </a:lnTo>
                  <a:lnTo>
                    <a:pt x="10692384" y="5182870"/>
                  </a:lnTo>
                  <a:lnTo>
                    <a:pt x="10692384" y="2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9154667" y="772668"/>
              <a:ext cx="600710" cy="1003300"/>
            </a:xfrm>
            <a:custGeom>
              <a:rect b="b" l="l" r="r" t="t"/>
              <a:pathLst>
                <a:path extrusionOk="0" h="1003300" w="600709">
                  <a:moveTo>
                    <a:pt x="600456" y="1002791"/>
                  </a:moveTo>
                  <a:lnTo>
                    <a:pt x="0" y="1002791"/>
                  </a:lnTo>
                  <a:lnTo>
                    <a:pt x="0" y="0"/>
                  </a:lnTo>
                  <a:lnTo>
                    <a:pt x="600456" y="0"/>
                  </a:lnTo>
                  <a:lnTo>
                    <a:pt x="600456" y="1002791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" name="Google Shape;55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89304" y="1545336"/>
              <a:ext cx="1184147" cy="1254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56;p1"/>
          <p:cNvSpPr txBox="1"/>
          <p:nvPr/>
        </p:nvSpPr>
        <p:spPr>
          <a:xfrm>
            <a:off x="1081566" y="3393520"/>
            <a:ext cx="6774815" cy="1092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Imperative Languages: Names,  Scoping, and Bindings</a:t>
            </a:r>
            <a:endParaRPr b="0" i="0" sz="35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748253" y="1480805"/>
            <a:ext cx="208661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Mahavir Education Trust's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"/>
          <p:cNvSpPr txBox="1"/>
          <p:nvPr>
            <p:ph type="title"/>
          </p:nvPr>
        </p:nvSpPr>
        <p:spPr>
          <a:xfrm>
            <a:off x="2770105" y="1681970"/>
            <a:ext cx="60438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Shah &amp; Anchor Kutchhi Engineering College</a:t>
            </a:r>
            <a:endParaRPr/>
          </a:p>
        </p:txBody>
      </p:sp>
      <p:sp>
        <p:nvSpPr>
          <p:cNvPr id="59" name="Google Shape;59;p1"/>
          <p:cNvSpPr txBox="1"/>
          <p:nvPr/>
        </p:nvSpPr>
        <p:spPr>
          <a:xfrm>
            <a:off x="3081000" y="2064486"/>
            <a:ext cx="5474335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43180" rtl="0" algn="ctr">
              <a:lnSpc>
                <a:spcPct val="11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Chembur, Mumbai 400 088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8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1" i="0" lang="en-US" sz="2450" u="none" cap="none" strike="noStrike">
                <a:solidFill>
                  <a:srgbClr val="0070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UG Program in	Information Technology</a:t>
            </a:r>
            <a:endParaRPr b="0" i="0" sz="24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6993100" y="5341125"/>
            <a:ext cx="2895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Ms.Seema Jadhav</a:t>
            </a:r>
            <a:endParaRPr b="0" i="0" sz="15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g25a0d02bbc6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175" y="2760450"/>
            <a:ext cx="8697275" cy="43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25a0d02bbc6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425" y="2911700"/>
            <a:ext cx="8716174" cy="41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25a0d02bbc6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550" y="2968400"/>
            <a:ext cx="6560775" cy="44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dd4ca2d72_1_0"/>
          <p:cNvSpPr txBox="1"/>
          <p:nvPr>
            <p:ph type="title"/>
          </p:nvPr>
        </p:nvSpPr>
        <p:spPr>
          <a:xfrm>
            <a:off x="2770105" y="1681970"/>
            <a:ext cx="6043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7" name="Google Shape;127;g13dd4ca2d72_1_0"/>
          <p:cNvSpPr txBox="1"/>
          <p:nvPr>
            <p:ph idx="1" type="body"/>
          </p:nvPr>
        </p:nvSpPr>
        <p:spPr>
          <a:xfrm>
            <a:off x="542650" y="2958750"/>
            <a:ext cx="97449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Times New Roman"/>
              <a:buChar char="●"/>
            </a:pPr>
            <a:r>
              <a:rPr lang="en-US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programming language is an artificial language designed to communicate instructions to a machine, particularly a computer. </a:t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Times New Roman"/>
              <a:buChar char="●"/>
            </a:pPr>
            <a:r>
              <a:rPr lang="en-US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be used to create programs that control the behavior of a machine and to express algorithms precisely. </a:t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Times New Roman"/>
              <a:buChar char="●"/>
            </a:pPr>
            <a:r>
              <a:rPr lang="en-US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description of a programming language is usually split into the two components of </a:t>
            </a:r>
            <a:r>
              <a:rPr lang="en-US" sz="255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syntax (form) and semantics (meaning)</a:t>
            </a:r>
            <a:r>
              <a:rPr lang="en-US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a136b9a3f_0_0"/>
          <p:cNvSpPr txBox="1"/>
          <p:nvPr/>
        </p:nvSpPr>
        <p:spPr>
          <a:xfrm>
            <a:off x="556650" y="3109600"/>
            <a:ext cx="9424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Names are identifiers (mnemonic character strings used to represent something in the program - instead of low-level concepts like addresses): 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 name can also represent an abstraction of a complicated program fragment (e.g., name of a method (control abstraction), class (data abstraction), module).  Some symbols (like '+') can also be names.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dd4ca2d72_1_7"/>
          <p:cNvSpPr txBox="1"/>
          <p:nvPr>
            <p:ph type="title"/>
          </p:nvPr>
        </p:nvSpPr>
        <p:spPr>
          <a:xfrm>
            <a:off x="2770100" y="1681983"/>
            <a:ext cx="6043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r>
              <a:rPr lang="en-US" sz="3050"/>
              <a:t>Name in programming languages</a:t>
            </a:r>
            <a:endParaRPr sz="3050"/>
          </a:p>
        </p:txBody>
      </p:sp>
      <p:sp>
        <p:nvSpPr>
          <p:cNvPr id="138" name="Google Shape;138;g13dd4ca2d72_1_7"/>
          <p:cNvSpPr txBox="1"/>
          <p:nvPr>
            <p:ph idx="1" type="body"/>
          </p:nvPr>
        </p:nvSpPr>
        <p:spPr>
          <a:xfrm>
            <a:off x="1066025" y="2781500"/>
            <a:ext cx="94302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</a:t>
            </a: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name is a mnemonic character string used to represent something else.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51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Times New Roman"/>
              <a:buChar char="●"/>
            </a:pP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 are a central feature of all programming languages. 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51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Times New Roman"/>
              <a:buChar char="●"/>
            </a:pP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Earlier, numbers were used for all purposes, including machine addresses. 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51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Times New Roman"/>
              <a:buChar char="●"/>
            </a:pP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Replacing numbers by symbolic names was one of the first major improvements to program notation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51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Times New Roman"/>
              <a:buChar char="●"/>
            </a:pP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variables, constants, executable code, data types, classes, etc.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51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Times New Roman"/>
              <a:buChar char="●"/>
            </a:pP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general, names are of two different types: 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Special symbols: </a:t>
            </a:r>
            <a:r>
              <a:rPr lang="en-US" sz="215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+, -, *</a:t>
            </a:r>
            <a:endParaRPr sz="215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 Identifiers: sequences of alphanumeric characters (in most cases beginning with a letter), plus in many cases a few special characters such as</a:t>
            </a:r>
            <a:r>
              <a:rPr lang="en-US" sz="215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'_' or '$'. </a:t>
            </a:r>
            <a:endParaRPr sz="215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4201344" y="1620175"/>
            <a:ext cx="23835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15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Names</a:t>
            </a:r>
            <a:endParaRPr sz="31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456525" y="3079550"/>
            <a:ext cx="9763500" cy="29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312420" lvl="0" marL="312420" marR="5080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ts val="2350"/>
              <a:buFont typeface="Times New Roman"/>
              <a:buChar char="►"/>
            </a:pPr>
            <a:r>
              <a:rPr b="0" i="0" lang="en-US" sz="26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Variables, subprograms, labels, user defined types, formal parameters  have names.</a:t>
            </a:r>
            <a:endParaRPr b="0" i="0" sz="26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420" lvl="0" marL="312420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B31166"/>
              </a:buClr>
              <a:buSzPts val="2350"/>
              <a:buFont typeface="Times New Roman"/>
              <a:buChar char="►"/>
            </a:pPr>
            <a:r>
              <a:rPr b="0" i="0" lang="en-US" sz="26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Issues</a:t>
            </a:r>
            <a:endParaRPr b="0" i="0" sz="26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265" lvl="0" marL="46926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rgbClr val="B31166"/>
              </a:buClr>
              <a:buSzPts val="2350"/>
              <a:buFont typeface="Times New Roman"/>
              <a:buChar char="✔"/>
            </a:pPr>
            <a:r>
              <a:rPr b="0" i="0" lang="en-US" sz="26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length of a name</a:t>
            </a:r>
            <a:endParaRPr b="0" i="0" sz="26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3384" lvl="0" marL="413384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B31166"/>
              </a:buClr>
              <a:buSzPts val="2350"/>
              <a:buFont typeface="Times New Roman"/>
              <a:buChar char="✔"/>
            </a:pPr>
            <a:r>
              <a:rPr b="0" i="0" lang="en-US" sz="26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sensitive or case insensitive</a:t>
            </a:r>
            <a:endParaRPr b="0" i="0" sz="26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3384" lvl="0" marL="413384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B31166"/>
              </a:buClr>
              <a:buSzPts val="2350"/>
              <a:buFont typeface="Times New Roman"/>
              <a:buChar char="✔"/>
            </a:pPr>
            <a:r>
              <a:rPr b="0" i="0" lang="en-US" sz="26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words (reserved words, keywords or predefined names)</a:t>
            </a:r>
            <a:endParaRPr b="0" i="0" sz="26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3428991" y="1550775"/>
            <a:ext cx="49350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15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      Name forms</a:t>
            </a:r>
            <a:endParaRPr sz="31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523000" y="2552450"/>
            <a:ext cx="10170300" cy="4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725">
            <a:spAutoFit/>
          </a:bodyPr>
          <a:lstStyle/>
          <a:p>
            <a:pPr indent="-189230" lvl="0" marL="1892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50"/>
              <a:buFont typeface="Times New Roman"/>
              <a:buChar char="•"/>
            </a:pPr>
            <a:r>
              <a:rPr b="0" i="0" lang="en-US" sz="21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is a string of characters</a:t>
            </a:r>
            <a:endParaRPr b="0" i="0" sz="21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9230" lvl="0" marL="18923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150"/>
              <a:buFont typeface="Times New Roman"/>
              <a:buChar char="•"/>
            </a:pPr>
            <a:r>
              <a:rPr b="0" i="0" lang="en-US" sz="21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language has a different string size.</a:t>
            </a:r>
            <a:endParaRPr b="0" i="0" sz="21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7005" lvl="0" marL="16700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rgbClr val="3F3F3F"/>
              </a:buClr>
              <a:buSzPts val="2150"/>
              <a:buFont typeface="Times New Roman"/>
              <a:buChar char="–"/>
            </a:pPr>
            <a:r>
              <a:rPr b="0" i="0" lang="en-US" sz="21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Earliest languages : single character</a:t>
            </a:r>
            <a:endParaRPr b="0" i="0" sz="21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7005" lvl="0" marL="16700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3F3F3F"/>
              </a:buClr>
              <a:buSzPts val="2150"/>
              <a:buFont typeface="Times New Roman"/>
              <a:buChar char="–"/>
            </a:pPr>
            <a:r>
              <a:rPr b="0" i="0" lang="en-US" sz="21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Fortran 77 : up to 6 characters</a:t>
            </a:r>
            <a:endParaRPr b="0" i="0" sz="21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7005" lvl="0" marL="16700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rgbClr val="3F3F3F"/>
              </a:buClr>
              <a:buSzPts val="2150"/>
              <a:buFont typeface="Times New Roman"/>
              <a:buChar char="–"/>
            </a:pPr>
            <a:r>
              <a:rPr b="0" i="0" lang="en-US" sz="21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Fortran 95 : 31 characters</a:t>
            </a:r>
            <a:endParaRPr b="0" i="0" sz="21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7005" lvl="0" marL="16700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3F3F3F"/>
              </a:buClr>
              <a:buSzPts val="2150"/>
              <a:buFont typeface="Times New Roman"/>
              <a:buChar char="–"/>
            </a:pPr>
            <a:r>
              <a:rPr b="0" i="0" lang="en-US" sz="21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C89 : no limit but only first 31 are significant</a:t>
            </a:r>
            <a:endParaRPr b="0" i="0" sz="21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7005" lvl="0" marL="16700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3F3F3F"/>
              </a:buClr>
              <a:buSzPts val="2150"/>
              <a:buFont typeface="Times New Roman"/>
              <a:buChar char="–"/>
            </a:pPr>
            <a:r>
              <a:rPr b="0" i="0" lang="en-US" sz="21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Java, C#, Ada : no limit</a:t>
            </a:r>
            <a:endParaRPr b="0" i="0" sz="21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7005" lvl="0" marL="16700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rgbClr val="3F3F3F"/>
              </a:buClr>
              <a:buSzPts val="2150"/>
              <a:buFont typeface="Times New Roman"/>
              <a:buChar char="–"/>
            </a:pPr>
            <a:r>
              <a:rPr b="0" i="0" lang="en-US" sz="21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: no limit , but sometimes implementors have</a:t>
            </a:r>
            <a:endParaRPr b="0" i="0" sz="21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420" lvl="0" marL="31242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B31166"/>
              </a:buClr>
              <a:buSzPts val="1850"/>
              <a:buFont typeface="Times New Roman"/>
              <a:buChar char="•"/>
            </a:pPr>
            <a:r>
              <a:rPr b="0" i="0" lang="en-US" sz="21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 in most PL have the same form:</a:t>
            </a:r>
            <a:endParaRPr b="0" i="0" sz="21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612140" lvl="0" marL="12700" marR="5080" rtl="0" algn="l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-US" sz="21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A letter followed by a string consisting of letters, digits, and underscore characters  Today “</a:t>
            </a:r>
            <a:r>
              <a:rPr b="1" i="0" lang="en-US" sz="21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camel</a:t>
            </a:r>
            <a:r>
              <a:rPr b="0" i="0" lang="en-US" sz="21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notation is more popular for C-based languages (e.g. myStack)</a:t>
            </a:r>
            <a:endParaRPr b="0" i="0" sz="21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type="title"/>
          </p:nvPr>
        </p:nvSpPr>
        <p:spPr>
          <a:xfrm>
            <a:off x="2985900" y="1509050"/>
            <a:ext cx="4713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15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   Case sensitivity</a:t>
            </a:r>
            <a:endParaRPr sz="31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12"/>
          <p:cNvSpPr txBox="1"/>
          <p:nvPr/>
        </p:nvSpPr>
        <p:spPr>
          <a:xfrm>
            <a:off x="455675" y="2968825"/>
            <a:ext cx="102378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l">
              <a:lnSpc>
                <a:spcPct val="138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</a:pPr>
            <a:r>
              <a:rPr b="0" i="0" lang="en-US" sz="23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many languages (e.g. C-based languages) uppercase and  lowercase letters in names are distinct</a:t>
            </a:r>
            <a:endParaRPr b="0" i="0" sz="23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</a:pPr>
            <a:r>
              <a:rPr b="0" i="0" lang="en-US" sz="23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e.g. rose, ROSE, Rose</a:t>
            </a:r>
            <a:endParaRPr b="0" i="0" sz="23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9225" lvl="0" marL="12700" marR="438150" rtl="0" algn="l">
              <a:lnSpc>
                <a:spcPct val="1387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50"/>
              <a:buFont typeface="Times New Roman"/>
              <a:buChar char="•"/>
            </a:pPr>
            <a:r>
              <a:rPr b="0" i="0" lang="en-US" sz="23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for readability – names look very similar denote  different entities</a:t>
            </a:r>
            <a:endParaRPr b="0" i="0" sz="23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9225" lvl="0" marL="12700" marR="144145" rtl="0" algn="l">
              <a:lnSpc>
                <a:spcPct val="1387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50"/>
              <a:buFont typeface="Times New Roman"/>
              <a:buChar char="•"/>
            </a:pPr>
            <a:r>
              <a:rPr b="0" i="0" lang="en-US" sz="23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bad for writability since programmer has to remember  the correct cases</a:t>
            </a:r>
            <a:endParaRPr b="0" i="0" sz="23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701040" rtl="0" algn="l">
              <a:lnSpc>
                <a:spcPct val="138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</a:pPr>
            <a:r>
              <a:rPr b="0" i="0" lang="en-US" sz="23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e.g. Java method parseInt for converting a string into  integer, not ParseInt or parseint</a:t>
            </a:r>
            <a:endParaRPr b="0" i="0" sz="23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type="title"/>
          </p:nvPr>
        </p:nvSpPr>
        <p:spPr>
          <a:xfrm>
            <a:off x="3583925" y="1564650"/>
            <a:ext cx="4059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15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   Special words</a:t>
            </a:r>
            <a:endParaRPr sz="31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678125" y="2970300"/>
            <a:ext cx="9300600" cy="28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32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eserved words (special words that cannot be used as names):</a:t>
            </a:r>
            <a:endParaRPr b="0" i="0" sz="32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9230" lvl="0" marL="18923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3250"/>
              <a:buFont typeface="Times New Roman"/>
              <a:buChar char="•"/>
            </a:pPr>
            <a:r>
              <a:rPr b="0" i="0" lang="en-US" sz="32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Can’t define for or while as function or variable names.</a:t>
            </a:r>
            <a:endParaRPr b="0" i="0" sz="32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9230" lvl="0" marL="189230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rgbClr val="3F3F3F"/>
              </a:buClr>
              <a:buSzPts val="3250"/>
              <a:buFont typeface="Times New Roman"/>
              <a:buChar char="•"/>
            </a:pPr>
            <a:r>
              <a:rPr b="0" i="0" lang="en-US" sz="32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design choice</a:t>
            </a:r>
            <a:endParaRPr b="0" i="0" sz="32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1081500" y="1675875"/>
            <a:ext cx="6800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15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Learning Objective</a:t>
            </a:r>
            <a:endParaRPr sz="31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081500" y="3079550"/>
            <a:ext cx="87792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312420" lvl="0" marL="312420" marR="5080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ts val="2250"/>
              <a:buFont typeface="Times New Roman"/>
              <a:buChar char="►"/>
            </a:pPr>
            <a:r>
              <a:rPr b="0" i="0" lang="en-US" sz="25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understand the basic constructs that underline any programming  language.</a:t>
            </a:r>
            <a:endParaRPr b="0" i="0" sz="25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420" lvl="0" marL="312420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B31166"/>
              </a:buClr>
              <a:buSzPts val="2250"/>
              <a:buFont typeface="Times New Roman"/>
              <a:buChar char="►"/>
            </a:pPr>
            <a:r>
              <a:rPr b="0" i="0" lang="en-US" sz="25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explain different binding time</a:t>
            </a:r>
            <a:endParaRPr b="0" i="0" sz="25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420" lvl="0" marL="312420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rgbClr val="B31166"/>
              </a:buClr>
              <a:buSzPts val="2250"/>
              <a:buFont typeface="Times New Roman"/>
              <a:buChar char="►"/>
            </a:pPr>
            <a:r>
              <a:rPr b="0" i="0" lang="en-US" sz="25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Differentiate between early binding &amp; late binding</a:t>
            </a:r>
            <a:endParaRPr b="0" i="0" sz="25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dd4ca2d72_1_18"/>
          <p:cNvSpPr txBox="1"/>
          <p:nvPr>
            <p:ph type="title"/>
          </p:nvPr>
        </p:nvSpPr>
        <p:spPr>
          <a:xfrm>
            <a:off x="2770105" y="1681970"/>
            <a:ext cx="6043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Binding</a:t>
            </a:r>
            <a:endParaRPr/>
          </a:p>
        </p:txBody>
      </p:sp>
      <p:sp>
        <p:nvSpPr>
          <p:cNvPr id="168" name="Google Shape;168;g13dd4ca2d72_1_18"/>
          <p:cNvSpPr txBox="1"/>
          <p:nvPr>
            <p:ph idx="1" type="body"/>
          </p:nvPr>
        </p:nvSpPr>
        <p:spPr>
          <a:xfrm>
            <a:off x="135925" y="3003475"/>
            <a:ext cx="104823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"/>
              <a:buFont typeface="Times New Roman"/>
              <a:buChar char="●"/>
            </a:pPr>
            <a:r>
              <a:rPr lang="en-US" sz="235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1" lang="en-US" sz="2350">
                <a:latin typeface="Times New Roman"/>
                <a:ea typeface="Times New Roman"/>
                <a:cs typeface="Times New Roman"/>
                <a:sym typeface="Times New Roman"/>
              </a:rPr>
              <a:t>binding </a:t>
            </a:r>
            <a:r>
              <a:rPr lang="en-US" sz="2350">
                <a:latin typeface="Times New Roman"/>
                <a:ea typeface="Times New Roman"/>
                <a:cs typeface="Times New Roman"/>
                <a:sym typeface="Times New Roman"/>
              </a:rPr>
              <a:t>is an association between two things, such as a name and the thing it   names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50">
                <a:latin typeface="Times New Roman"/>
                <a:ea typeface="Times New Roman"/>
                <a:cs typeface="Times New Roman"/>
                <a:sym typeface="Times New Roman"/>
              </a:rPr>
              <a:t>     eg.the binding of a class name to a class 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50">
                <a:latin typeface="Times New Roman"/>
                <a:ea typeface="Times New Roman"/>
                <a:cs typeface="Times New Roman"/>
                <a:sym typeface="Times New Roman"/>
              </a:rPr>
              <a:t>              a variables name to a variable.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350">
                <a:latin typeface="Times New Roman"/>
                <a:ea typeface="Times New Roman"/>
                <a:cs typeface="Times New Roman"/>
                <a:sym typeface="Times New Roman"/>
              </a:rPr>
              <a:t>Static and Dynamic binding: </a:t>
            </a:r>
            <a:endParaRPr b="1"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8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"/>
              <a:buFont typeface="Times New Roman"/>
              <a:buChar char="●"/>
            </a:pPr>
            <a:r>
              <a:rPr lang="en-US" sz="2350">
                <a:latin typeface="Times New Roman"/>
                <a:ea typeface="Times New Roman"/>
                <a:cs typeface="Times New Roman"/>
                <a:sym typeface="Times New Roman"/>
              </a:rPr>
              <a:t>A binding is static if it first occurs before run time and remains unchanged throughout program execution. 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8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"/>
              <a:buFont typeface="Times New Roman"/>
              <a:buChar char="●"/>
            </a:pPr>
            <a:r>
              <a:rPr lang="en-US" sz="2350">
                <a:latin typeface="Times New Roman"/>
                <a:ea typeface="Times New Roman"/>
                <a:cs typeface="Times New Roman"/>
                <a:sym typeface="Times New Roman"/>
              </a:rPr>
              <a:t>A binding is dynamic if it first occurs during execution or can change during execution of the program. </a:t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a136b9a3f_0_2466"/>
          <p:cNvSpPr txBox="1"/>
          <p:nvPr/>
        </p:nvSpPr>
        <p:spPr>
          <a:xfrm>
            <a:off x="230350" y="2706525"/>
            <a:ext cx="104631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Times New Roman"/>
              <a:buChar char="●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A binding is an association between two things, such as a name and the thing it names  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Times New Roman"/>
              <a:buChar char="●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In general, binding time refers to the notion of resolving any design decision in a language implementation (e.g., an example of a static binding is a function call: the function referenced by the identifier cannot change at runtime)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Times New Roman"/>
              <a:buChar char="●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The textual region of the program in which a binding is active is its scope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3380875" y="1504650"/>
            <a:ext cx="43215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150">
                <a:solidFill>
                  <a:srgbClr val="EBEBEB"/>
                </a:solidFill>
              </a:rPr>
              <a:t>Binding Time</a:t>
            </a:r>
            <a:endParaRPr sz="3150"/>
          </a:p>
        </p:txBody>
      </p:sp>
      <p:sp>
        <p:nvSpPr>
          <p:cNvPr id="179" name="Google Shape;179;p14"/>
          <p:cNvSpPr txBox="1"/>
          <p:nvPr/>
        </p:nvSpPr>
        <p:spPr>
          <a:xfrm>
            <a:off x="1081552" y="3079475"/>
            <a:ext cx="85473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Binding Time is the point at which a binding is created or, more generally,  the point at which any implementation decision is made</a:t>
            </a:r>
            <a:endParaRPr b="0" i="0" sz="25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1081509" y="3712017"/>
            <a:ext cx="151130" cy="21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1250" u="none" cap="none" strike="noStrike">
                <a:solidFill>
                  <a:srgbClr val="B311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✔</a:t>
            </a:r>
            <a:endParaRPr b="0" i="0" sz="125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81" name="Google Shape;181;p14"/>
          <p:cNvSpPr txBox="1"/>
          <p:nvPr>
            <p:ph idx="1" type="body"/>
          </p:nvPr>
        </p:nvSpPr>
        <p:spPr>
          <a:xfrm>
            <a:off x="771700" y="4281275"/>
            <a:ext cx="9317700" cy="2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367665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language design time-program structure, possible type, built-in  features such as keywords</a:t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420" lvl="0" marL="31242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B31166"/>
              </a:buClr>
              <a:buSzPts val="2210"/>
              <a:buFont typeface="Times New Roman"/>
              <a:buChar char="✔"/>
            </a:pP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language implementation time</a:t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420" lvl="0" marL="31242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rgbClr val="B31166"/>
              </a:buClr>
              <a:buSzPts val="2210"/>
              <a:buFont typeface="Times New Roman"/>
              <a:buChar char="►"/>
            </a:pP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I/O, arithmetic overflow, type equality (if unspecified in manual)</a:t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420" lvl="0" marL="31242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B31166"/>
              </a:buClr>
              <a:buSzPts val="2210"/>
              <a:buFont typeface="Times New Roman"/>
              <a:buChar char="►"/>
            </a:pPr>
            <a:r>
              <a:rPr lang="en-US" sz="2550">
                <a:latin typeface="Times New Roman"/>
                <a:ea typeface="Times New Roman"/>
                <a:cs typeface="Times New Roman"/>
                <a:sym typeface="Times New Roman"/>
              </a:rPr>
              <a:t>implementation dependent semantics such as bit width of an integer</a:t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05218e2eb_0_0"/>
          <p:cNvSpPr txBox="1"/>
          <p:nvPr>
            <p:ph type="title"/>
          </p:nvPr>
        </p:nvSpPr>
        <p:spPr>
          <a:xfrm>
            <a:off x="2770105" y="1681970"/>
            <a:ext cx="6043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1405218e2eb_0_0"/>
          <p:cNvSpPr txBox="1"/>
          <p:nvPr>
            <p:ph idx="1" type="body"/>
          </p:nvPr>
        </p:nvSpPr>
        <p:spPr>
          <a:xfrm>
            <a:off x="1081500" y="3670950"/>
            <a:ext cx="8285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50">
                <a:latin typeface="Times New Roman"/>
                <a:ea typeface="Times New Roman"/>
                <a:cs typeface="Times New Roman"/>
                <a:sym typeface="Times New Roman"/>
              </a:rPr>
              <a:t>Binding time is the time when an association is established. In programming, a name may have several attributes, and they may be bound at different times. </a:t>
            </a:r>
            <a:endParaRPr sz="2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50">
                <a:latin typeface="Times New Roman"/>
                <a:ea typeface="Times New Roman"/>
                <a:cs typeface="Times New Roman"/>
                <a:sym typeface="Times New Roman"/>
              </a:rPr>
              <a:t>Example1:</a:t>
            </a:r>
            <a:endParaRPr sz="2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50">
                <a:latin typeface="Times New Roman"/>
                <a:ea typeface="Times New Roman"/>
                <a:cs typeface="Times New Roman"/>
                <a:sym typeface="Times New Roman"/>
              </a:rPr>
              <a:t>int n; </a:t>
            </a:r>
            <a:endParaRPr sz="2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50">
                <a:latin typeface="Times New Roman"/>
                <a:ea typeface="Times New Roman"/>
                <a:cs typeface="Times New Roman"/>
                <a:sym typeface="Times New Roman"/>
              </a:rPr>
              <a:t>n = 6;</a:t>
            </a:r>
            <a:endParaRPr sz="2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804203" y="1651425"/>
            <a:ext cx="6539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150">
                <a:solidFill>
                  <a:srgbClr val="EBEBEB"/>
                </a:solidFill>
              </a:rPr>
              <a:t>Types of Binding Time</a:t>
            </a:r>
            <a:endParaRPr sz="3150"/>
          </a:p>
        </p:txBody>
      </p:sp>
      <p:sp>
        <p:nvSpPr>
          <p:cNvPr id="193" name="Google Shape;193;p15"/>
          <p:cNvSpPr txBox="1"/>
          <p:nvPr/>
        </p:nvSpPr>
        <p:spPr>
          <a:xfrm>
            <a:off x="424400" y="2900300"/>
            <a:ext cx="101418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-320675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50"/>
              <a:buFont typeface="Times New Roman"/>
              <a:buChar char="●"/>
            </a:pPr>
            <a:r>
              <a:rPr b="1" i="0" lang="en-US" sz="175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design time: </a:t>
            </a:r>
            <a:r>
              <a:rPr b="0" i="0" lang="en-US" sz="17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the design of the programming languages, the programmers decides what symbols should be used to represent operations .  </a:t>
            </a:r>
            <a:endParaRPr b="0" i="0" sz="17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.Binding of operator symbols to operations.</a:t>
            </a:r>
            <a:endParaRPr b="0" i="0" sz="17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* + …) (Multiplication, addition …)</a:t>
            </a:r>
            <a:endParaRPr b="0" i="0" sz="17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●"/>
            </a:pPr>
            <a:r>
              <a:rPr b="1" i="0" lang="en-US" sz="175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Implementation Time</a:t>
            </a:r>
            <a:r>
              <a:rPr b="1" i="0" lang="en-US" sz="155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b="0" i="0" lang="en-US" sz="17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language manuals leave a variety of issues to the language implementor. Typical examples include the precision of the fundamental types, the coupling of I/O to the operating systems notion of files etc. Bind data type, such as int in C to the range of possible values. </a:t>
            </a:r>
            <a:endParaRPr b="0" i="0" sz="17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the C language does not specify the range of values for the type int.</a:t>
            </a:r>
            <a:endParaRPr b="0" i="0" sz="17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●"/>
            </a:pPr>
            <a:r>
              <a:rPr b="1" i="0" lang="en-US" sz="175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writing time:</a:t>
            </a:r>
            <a:r>
              <a:rPr b="0" i="0" lang="en-US" sz="17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Programmers choose algorithms, data structures and names. While writing programs, programmers bind certain names with procedure, class etc. </a:t>
            </a:r>
            <a:endParaRPr b="0" i="0" sz="17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many names are bound to specific meanings when a person writes a program</a:t>
            </a:r>
            <a:endParaRPr b="0" i="0" sz="17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/>
        </p:nvSpPr>
        <p:spPr>
          <a:xfrm>
            <a:off x="304700" y="2948975"/>
            <a:ext cx="94779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Times New Roman"/>
              <a:buChar char="●"/>
            </a:pPr>
            <a:r>
              <a:rPr b="0" i="0" lang="en-US" sz="1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 Time:</a:t>
            </a:r>
            <a:endParaRPr b="0" i="0" sz="17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time when a single compilation unit is compiled, while compiling the type of a variable can be identified. Example: int c; [at compile time int, c forms an association] 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Times New Roman"/>
              <a:buChar char="●"/>
            </a:pP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time: </a:t>
            </a:r>
            <a:endParaRPr b="0" i="0" sz="17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time when all the compilation units comprising a single program are linked as the final step in building the program. [The separate modules of a single program will be bound only at link time] 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Times New Roman"/>
              <a:buChar char="●"/>
            </a:pPr>
            <a:r>
              <a:rPr b="0" i="0" lang="en-US" sz="1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Load time: </a:t>
            </a:r>
            <a:endParaRPr b="0" i="0" sz="17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time refers to the point at which the operating system loads the program into memory so that it can run.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Times New Roman"/>
              <a:buChar char="●"/>
            </a:pP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time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time is a very broad term that covers the entire span from the beginning to the end of execution. If we give the value of a variable during runtime, it is known as runtime binding 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804201" y="1517350"/>
            <a:ext cx="85401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15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Early vs. Late Binding Time Advantages</a:t>
            </a:r>
            <a:endParaRPr sz="31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1081550" y="3079475"/>
            <a:ext cx="91419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142875" lvl="0" marL="12700" marR="830580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50"/>
              <a:buFont typeface="Times New Roman"/>
              <a:buChar char="•"/>
            </a:pPr>
            <a:r>
              <a:rPr b="1" i="0" lang="en-US" sz="22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or early binding</a:t>
            </a:r>
            <a:r>
              <a:rPr b="0" i="0" lang="en-US" sz="22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: if binding occurs before runtime and  remains unchanged throughout the program execution. Compiled  languages tend to have early binding times</a:t>
            </a:r>
            <a:endParaRPr b="0" i="0" sz="22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2875" lvl="0" marL="12700" marR="5080" rtl="0" algn="l">
              <a:lnSpc>
                <a:spcPct val="101899"/>
              </a:lnSpc>
              <a:spcBef>
                <a:spcPts val="875"/>
              </a:spcBef>
              <a:spcAft>
                <a:spcPts val="0"/>
              </a:spcAft>
              <a:buClr>
                <a:srgbClr val="3F3F3F"/>
              </a:buClr>
              <a:buSzPts val="2250"/>
              <a:buFont typeface="Times New Roman"/>
              <a:buChar char="•"/>
            </a:pPr>
            <a:r>
              <a:rPr b="1" i="0" lang="en-US" sz="22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or Late binding</a:t>
            </a:r>
            <a:r>
              <a:rPr b="0" i="0" lang="en-US" sz="22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if binding occurs during runtime or can change  during program execution. Interpreted languages tend to have later</a:t>
            </a:r>
            <a:endParaRPr b="0" i="0" sz="22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binding times</a:t>
            </a:r>
            <a:endParaRPr b="0" i="0" sz="22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56260" lvl="0" marL="568325" marR="1014094" rtl="0" algn="l">
              <a:lnSpc>
                <a:spcPct val="1484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</a:t>
            </a:r>
            <a:r>
              <a:rPr b="0" i="0" lang="en-US" sz="225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binding--&gt;greater efficiency , Ease of implementation  Late binding--&gt;greater flexibility,</a:t>
            </a:r>
            <a:endParaRPr b="0" i="0" sz="22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2578050" y="3023175"/>
            <a:ext cx="71226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A0A23"/>
                </a:solidFill>
                <a:latin typeface="Arial"/>
                <a:ea typeface="Arial"/>
                <a:cs typeface="Arial"/>
                <a:sym typeface="Arial"/>
              </a:rPr>
              <a:t>Interpreted vs Compiled  Programming Languages:  What's the Difference?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352" y="1767840"/>
            <a:ext cx="8144255" cy="428396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9"/>
          <p:cNvSpPr txBox="1"/>
          <p:nvPr/>
        </p:nvSpPr>
        <p:spPr>
          <a:xfrm>
            <a:off x="1279664" y="3393397"/>
            <a:ext cx="76866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Compiler :a program that converts instructions into a machine-code or lower-level form  so that they can be read and executed by a computer.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1279664" y="6214373"/>
            <a:ext cx="6615430" cy="267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Interpreter:a program that can Analyze and execute a program line by line.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524" y="1482851"/>
            <a:ext cx="8308847" cy="503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6c7f43634_0_0"/>
          <p:cNvSpPr txBox="1"/>
          <p:nvPr>
            <p:ph type="title"/>
          </p:nvPr>
        </p:nvSpPr>
        <p:spPr>
          <a:xfrm>
            <a:off x="1845624" y="1681975"/>
            <a:ext cx="69684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Programming paradigms in programming languages: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136c7f43634_0_0"/>
          <p:cNvSpPr txBox="1"/>
          <p:nvPr>
            <p:ph idx="1" type="body"/>
          </p:nvPr>
        </p:nvSpPr>
        <p:spPr>
          <a:xfrm>
            <a:off x="1081500" y="2440525"/>
            <a:ext cx="9076800" cy="4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Imperative programming languages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Functional programming languages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Logic programming languages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Object-oriented programming languages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 are: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Event-Driven programming languages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6) Concurrent / parallel programming languages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7) Special purpose programming languages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3429005" y="1261125"/>
            <a:ext cx="3558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15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Summary</a:t>
            </a:r>
            <a:endParaRPr sz="315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7" name="Google Shape;2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863" y="1767840"/>
            <a:ext cx="6082283" cy="5018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088" y="1542287"/>
            <a:ext cx="6589776" cy="4509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627" y="1767840"/>
            <a:ext cx="6900671" cy="445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/>
        </p:nvSpPr>
        <p:spPr>
          <a:xfrm>
            <a:off x="3501719" y="4185975"/>
            <a:ext cx="4739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Thank  You</a:t>
            </a:r>
            <a:endParaRPr b="0" i="0" sz="35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6c7f43634_0_7"/>
          <p:cNvSpPr txBox="1"/>
          <p:nvPr>
            <p:ph type="title"/>
          </p:nvPr>
        </p:nvSpPr>
        <p:spPr>
          <a:xfrm>
            <a:off x="1268174" y="1681975"/>
            <a:ext cx="7545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           </a:t>
            </a:r>
            <a:r>
              <a:rPr lang="en-US" sz="2700"/>
              <a:t>  Imperative Programming Languages</a:t>
            </a:r>
            <a:endParaRPr sz="3350"/>
          </a:p>
        </p:txBody>
      </p:sp>
      <p:sp>
        <p:nvSpPr>
          <p:cNvPr id="78" name="Google Shape;78;g136c7f43634_0_7"/>
          <p:cNvSpPr txBox="1"/>
          <p:nvPr>
            <p:ph idx="1" type="body"/>
          </p:nvPr>
        </p:nvSpPr>
        <p:spPr>
          <a:xfrm>
            <a:off x="272350" y="2687875"/>
            <a:ext cx="10288200" cy="4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also known as</a:t>
            </a:r>
            <a:r>
              <a:rPr b="1" lang="en-US" sz="18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procedural languages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.An imperative language uses a sequence of statements to determine how to reach a certain goal. Means here you will get the answer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to do a task not what to do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 in C,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 = 4;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b = 5;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sum = 0;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= a + b;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assigning values to each variable to the final addition of those values, each statement changes the state of the program. Using a sequence of five statements the program shows how to add the numbers 4 and 15.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 of Imperative language is: C, C++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c7f43634_0_13"/>
          <p:cNvSpPr txBox="1"/>
          <p:nvPr>
            <p:ph type="title"/>
          </p:nvPr>
        </p:nvSpPr>
        <p:spPr>
          <a:xfrm>
            <a:off x="2585625" y="1681992"/>
            <a:ext cx="604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Functional  Programming Languages</a:t>
            </a:r>
            <a:endParaRPr sz="4050"/>
          </a:p>
        </p:txBody>
      </p:sp>
      <p:sp>
        <p:nvSpPr>
          <p:cNvPr id="84" name="Google Shape;84;g136c7f43634_0_13"/>
          <p:cNvSpPr txBox="1"/>
          <p:nvPr>
            <p:ph idx="1" type="body"/>
          </p:nvPr>
        </p:nvSpPr>
        <p:spPr>
          <a:xfrm>
            <a:off x="464500" y="2703250"/>
            <a:ext cx="9960900" cy="4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also known as applicative languages.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programming is a form of declarative programming (mathematical function).Programming consists of building the function that computes the answer.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types: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Pure Functional languages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It supports only functional paradigm. Ex. Haskell.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Impure Functional languages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It supports both functional and imperative paradigm. Ex. Lisp.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 of Functional language is: Lisp, Python, Haskell.</a:t>
            </a:r>
            <a:endParaRPr b="1" sz="20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6c7f43634_0_19"/>
          <p:cNvSpPr txBox="1"/>
          <p:nvPr>
            <p:ph type="title"/>
          </p:nvPr>
        </p:nvSpPr>
        <p:spPr>
          <a:xfrm>
            <a:off x="2770100" y="1681989"/>
            <a:ext cx="60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/>
              <a:t>Logic Programming Language</a:t>
            </a:r>
            <a:r>
              <a:rPr lang="en-US" sz="1200">
                <a:solidFill>
                  <a:schemeClr val="dk1"/>
                </a:solidFill>
              </a:rPr>
              <a:t>s</a:t>
            </a:r>
            <a:endParaRPr/>
          </a:p>
        </p:txBody>
      </p:sp>
      <p:sp>
        <p:nvSpPr>
          <p:cNvPr id="90" name="Google Shape;90;g136c7f43634_0_19"/>
          <p:cNvSpPr txBox="1"/>
          <p:nvPr>
            <p:ph idx="1" type="body"/>
          </p:nvPr>
        </p:nvSpPr>
        <p:spPr>
          <a:xfrm>
            <a:off x="230875" y="3301875"/>
            <a:ext cx="98871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type of  languages concentrate on what is the expected outcome for the program instead of how the outcome is achieved.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Logical programming is something like math 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program statements express facts and rules about problems.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understand the rules, lets take an example like, “A is true if B and C is true”.And to understand facts we can say that “A is true”.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 of Logic language is: Prolog.</a:t>
            </a:r>
            <a:endParaRPr b="1" sz="21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c7f43634_0_27"/>
          <p:cNvSpPr txBox="1"/>
          <p:nvPr>
            <p:ph type="title"/>
          </p:nvPr>
        </p:nvSpPr>
        <p:spPr>
          <a:xfrm>
            <a:off x="1657349" y="1681975"/>
            <a:ext cx="715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100">
                <a:solidFill>
                  <a:schemeClr val="dk1"/>
                </a:solidFill>
              </a:rPr>
              <a:t>    </a:t>
            </a:r>
            <a:r>
              <a:rPr lang="en-US" sz="2400"/>
              <a:t>Ob</a:t>
            </a:r>
            <a:r>
              <a:rPr lang="en-US" sz="2800"/>
              <a:t>ject-oriented programming languages</a:t>
            </a:r>
            <a:endParaRPr sz="4050"/>
          </a:p>
        </p:txBody>
      </p:sp>
      <p:sp>
        <p:nvSpPr>
          <p:cNvPr id="96" name="Google Shape;96;g136c7f43634_0_27"/>
          <p:cNvSpPr txBox="1"/>
          <p:nvPr>
            <p:ph idx="1" type="body"/>
          </p:nvPr>
        </p:nvSpPr>
        <p:spPr>
          <a:xfrm>
            <a:off x="1081500" y="3133650"/>
            <a:ext cx="93069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programming language based on object instead of just </a:t>
            </a:r>
            <a:r>
              <a:rPr lang="en-US" sz="22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functions and procedures. </a:t>
            </a:r>
            <a:endParaRPr sz="22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involves concepts of oops programming languages.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example: C++, Java.</a:t>
            </a:r>
            <a:endParaRPr b="1" sz="22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c7f43634_0_34"/>
          <p:cNvSpPr txBox="1"/>
          <p:nvPr>
            <p:ph idx="1" type="body"/>
          </p:nvPr>
        </p:nvSpPr>
        <p:spPr>
          <a:xfrm>
            <a:off x="548000" y="2632350"/>
            <a:ext cx="10145400" cy="45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Event Driven programming languages: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languages are execute various operations based on user activities like mouse click and other events.</a:t>
            </a:r>
            <a:r>
              <a:rPr b="1" lang="en-US" sz="22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example: Visual Basic, Java.</a:t>
            </a:r>
            <a:endParaRPr b="1" sz="22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Concurrent or Parallel programming languages: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30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hese are used to build various distributed programs.</a:t>
            </a:r>
            <a:r>
              <a:rPr b="1" lang="en-US" sz="25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example: SR, Linda.</a:t>
            </a:r>
            <a:endParaRPr b="1" sz="25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Special purpose programming languages: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programming languages are used for special task.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example: SQL, HTML.</a:t>
            </a:r>
            <a:endParaRPr b="1" sz="22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a0d02bbc6_0_11"/>
          <p:cNvSpPr txBox="1"/>
          <p:nvPr>
            <p:ph idx="1" type="body"/>
          </p:nvPr>
        </p:nvSpPr>
        <p:spPr>
          <a:xfrm>
            <a:off x="498400" y="2647000"/>
            <a:ext cx="9949200" cy="50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Imperative programming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like giving detailed instructions to your friend on how to reach your address from their current location. You tell them exactly what to do and where to go.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7171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Imperative programming is a paradigm describing </a:t>
            </a:r>
            <a:r>
              <a:rPr b="1" lang="en-US" sz="1800">
                <a:solidFill>
                  <a:srgbClr val="17171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the program should do </a:t>
            </a:r>
            <a:r>
              <a:rPr lang="en-US" sz="1800">
                <a:solidFill>
                  <a:srgbClr val="17171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something by explicitly specifying each instruction (or statement) step by step, which mutate the program's state.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Declarative programming,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the other hand, is similar to just giving your actual address. Your friend can then figure out how to get there (maybe using advanced tools like Google Maps or taking a taxi and letting the driver do the work).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7171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Declarative programming is a paradigm describing </a:t>
            </a:r>
            <a:r>
              <a:rPr b="1" lang="en-US" sz="1800">
                <a:solidFill>
                  <a:srgbClr val="17171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the program does,</a:t>
            </a:r>
            <a:r>
              <a:rPr lang="en-US" sz="1800">
                <a:solidFill>
                  <a:srgbClr val="17171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without explicitly specifying its control flow.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2022-07-21T05:47:35Z</dcterms:created>
  <dc:creator>Lalit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2020-07-25T00:00:00Z</vt:filetime>
  </property>
  <property fmtid="{D5CDD505-2E9C-101B-9397-08002B2CF9AE}" pid="3" name="LastSaved">
    <vt:filetime>2022-07-21T00:00:00Z</vt:filetime>
  </property>
</Properties>
</file>