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562850" cx="10693400"/>
  <p:notesSz cx="10693400" cy="756285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MCdbGlltxIIvcnl1fBam7VBOu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3396f09b2_1_8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43396f09b2_1_8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3396f09b2_1_14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43396f09b2_1_14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3396f09b2_1_14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43396f09b2_1_14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3396f09b2_1_15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43396f09b2_1_15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3396f09b2_1_13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43396f09b2_1_13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3396f09b2_1_12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43396f09b2_1_12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3396f09b2_1_125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43396f09b2_1_125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376703a2f_0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376703a2f_0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3396f09b2_1_12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43396f09b2_1_12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3396f09b2_1_5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43396f09b2_1_5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3396f09b2_1_6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143396f09b2_1_6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3396f09b2_1_8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143396f09b2_1_8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3396f09b2_1_9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43396f09b2_1_9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3396f09b2_1_9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43396f09b2_1_9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3396f09b2_1_10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43396f09b2_1_10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3396f09b2_1_13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43396f09b2_1_13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43396f09b2_0_1000"/>
          <p:cNvGrpSpPr/>
          <p:nvPr/>
        </p:nvGrpSpPr>
        <p:grpSpPr>
          <a:xfrm>
            <a:off x="8586908" y="5013587"/>
            <a:ext cx="1977949" cy="2547539"/>
            <a:chOff x="7343003" y="3409675"/>
            <a:chExt cx="1691422" cy="1732548"/>
          </a:xfrm>
        </p:grpSpPr>
        <p:grpSp>
          <p:nvGrpSpPr>
            <p:cNvPr id="11" name="Google Shape;11;g143396f09b2_0_100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g143396f09b2_0_100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143396f09b2_0_100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g143396f09b2_0_100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43396f09b2_0_100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g143396f09b2_0_100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g143396f09b2_0_100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g143396f09b2_0_100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43396f09b2_0_100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g143396f09b2_0_100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g143396f09b2_0_100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g143396f09b2_0_100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g143396f09b2_0_100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43396f09b2_0_100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g143396f09b2_0_100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g143396f09b2_0_100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g143396f09b2_0_100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g143396f09b2_0_100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g143396f09b2_0_1000"/>
          <p:cNvGrpSpPr/>
          <p:nvPr/>
        </p:nvGrpSpPr>
        <p:grpSpPr>
          <a:xfrm>
            <a:off x="5897872" y="0"/>
            <a:ext cx="4460176" cy="5645015"/>
            <a:chOff x="5043503" y="0"/>
            <a:chExt cx="3814072" cy="3839102"/>
          </a:xfrm>
        </p:grpSpPr>
        <p:sp>
          <p:nvSpPr>
            <p:cNvPr id="30" name="Google Shape;30;g143396f09b2_0_100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143396f09b2_0_100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g143396f09b2_0_100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43396f09b2_0_100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g143396f09b2_0_100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g143396f09b2_0_100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g143396f09b2_0_100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g143396f09b2_0_100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43396f09b2_0_100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g143396f09b2_0_100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g143396f09b2_0_100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43396f09b2_0_100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43396f09b2_0_100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43396f09b2_0_100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43396f09b2_0_100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43396f09b2_0_100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143396f09b2_0_1000"/>
          <p:cNvSpPr txBox="1"/>
          <p:nvPr>
            <p:ph type="ctrTitle"/>
          </p:nvPr>
        </p:nvSpPr>
        <p:spPr>
          <a:xfrm>
            <a:off x="963622" y="2372902"/>
            <a:ext cx="49767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43396f09b2_0_1000"/>
          <p:cNvSpPr txBox="1"/>
          <p:nvPr>
            <p:ph idx="1" type="subTitle"/>
          </p:nvPr>
        </p:nvSpPr>
        <p:spPr>
          <a:xfrm>
            <a:off x="963622" y="5287893"/>
            <a:ext cx="497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43396f09b2_0_100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143396f09b2_0_1126"/>
          <p:cNvGrpSpPr/>
          <p:nvPr/>
        </p:nvGrpSpPr>
        <p:grpSpPr>
          <a:xfrm>
            <a:off x="834255" y="5656691"/>
            <a:ext cx="965265" cy="1213641"/>
            <a:chOff x="348199" y="179450"/>
            <a:chExt cx="1116300" cy="1116300"/>
          </a:xfrm>
        </p:grpSpPr>
        <p:sp>
          <p:nvSpPr>
            <p:cNvPr id="142" name="Google Shape;142;g143396f09b2_0_11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43396f09b2_0_11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g143396f09b2_0_1126"/>
          <p:cNvSpPr txBox="1"/>
          <p:nvPr>
            <p:ph idx="1" type="body"/>
          </p:nvPr>
        </p:nvSpPr>
        <p:spPr>
          <a:xfrm>
            <a:off x="1524722" y="6085826"/>
            <a:ext cx="6833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5" name="Google Shape;145;g143396f09b2_0_112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143396f09b2_0_1132"/>
          <p:cNvGrpSpPr/>
          <p:nvPr/>
        </p:nvGrpSpPr>
        <p:grpSpPr>
          <a:xfrm>
            <a:off x="61" y="6027464"/>
            <a:ext cx="10693035" cy="1535539"/>
            <a:chOff x="52" y="4099200"/>
            <a:chExt cx="9144036" cy="1044300"/>
          </a:xfrm>
        </p:grpSpPr>
        <p:grpSp>
          <p:nvGrpSpPr>
            <p:cNvPr id="148" name="Google Shape;148;g143396f09b2_0_113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9" name="Google Shape;149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g143396f09b2_0_113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4" name="Google Shape;154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143396f09b2_0_113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g143396f09b2_0_113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0" name="Google Shape;160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g143396f09b2_0_113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5" name="Google Shape;165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g143396f09b2_0_113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9" name="Google Shape;169;g143396f09b2_0_113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143396f09b2_0_113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143396f09b2_0_113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143396f09b2_0_113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143396f09b2_0_113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g143396f09b2_0_113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5" name="Google Shape;175;g143396f09b2_0_113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143396f09b2_0_113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143396f09b2_0_113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143396f09b2_0_113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g143396f09b2_0_113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0" name="Google Shape;180;g143396f09b2_0_113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143396f09b2_0_113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143396f09b2_0_113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g143396f09b2_0_113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4" name="Google Shape;184;g143396f09b2_0_113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143396f09b2_0_113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143396f09b2_0_113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143396f09b2_0_113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143396f09b2_0_113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g143396f09b2_0_113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0" name="Google Shape;190;g143396f09b2_0_113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143396f09b2_0_113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143396f09b2_0_11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143396f09b2_0_113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g143396f09b2_0_113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5" name="Google Shape;195;g143396f09b2_0_113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43396f09b2_0_113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143396f09b2_0_113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143396f09b2_0_113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g143396f09b2_0_113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0" name="Google Shape;200;g143396f09b2_0_113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143396f09b2_0_113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143396f09b2_0_113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143396f09b2_0_113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4" name="Google Shape;204;g143396f09b2_0_113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143396f09b2_0_113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143396f09b2_0_113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143396f09b2_0_113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g143396f09b2_0_113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" name="Google Shape;209;g143396f09b2_0_113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143396f09b2_0_113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143396f09b2_0_113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143396f09b2_0_113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g143396f09b2_0_113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4" name="Google Shape;214;g143396f09b2_0_113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143396f09b2_0_113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143396f09b2_0_113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143396f09b2_0_113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43396f09b2_0_113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g143396f09b2_0_113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0" name="Google Shape;220;g143396f09b2_0_113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143396f09b2_0_113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143396f09b2_0_113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43396f09b2_0_113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143396f09b2_0_113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5" name="Google Shape;225;g143396f09b2_0_113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143396f09b2_0_113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43396f09b2_0_113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g143396f09b2_0_113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9" name="Google Shape;229;g143396f09b2_0_113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143396f09b2_0_113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143396f09b2_0_113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143396f09b2_0_113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g143396f09b2_0_113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4" name="Google Shape;234;g143396f09b2_0_113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143396f09b2_0_113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143396f09b2_0_113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143396f09b2_0_11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143396f09b2_0_113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g143396f09b2_0_113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0" name="Google Shape;240;g143396f09b2_0_113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143396f09b2_0_113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143396f09b2_0_113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143396f09b2_0_113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g143396f09b2_0_113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5" name="Google Shape;245;g143396f09b2_0_113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143396f09b2_0_113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143396f09b2_0_113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g143396f09b2_0_113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9" name="Google Shape;249;g143396f09b2_0_113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143396f09b2_0_113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143396f09b2_0_113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143396f09b2_0_113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143396f09b2_0_113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g143396f09b2_0_113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5" name="Google Shape;255;g143396f09b2_0_113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43396f09b2_0_113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43396f09b2_0_113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43396f09b2_0_113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g143396f09b2_0_113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0" name="Google Shape;260;g143396f09b2_0_113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143396f09b2_0_113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43396f09b2_0_113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43396f09b2_0_113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g143396f09b2_0_113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5" name="Google Shape;265;g143396f09b2_0_113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143396f09b2_0_113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143396f09b2_0_113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g143396f09b2_0_113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9" name="Google Shape;269;g143396f09b2_0_113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43396f09b2_0_113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43396f09b2_0_113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43396f09b2_0_113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3" name="Google Shape;273;g143396f09b2_0_1132"/>
          <p:cNvSpPr txBox="1"/>
          <p:nvPr>
            <p:ph hasCustomPrompt="1" type="title"/>
          </p:nvPr>
        </p:nvSpPr>
        <p:spPr>
          <a:xfrm>
            <a:off x="1623920" y="1136192"/>
            <a:ext cx="74457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g143396f09b2_0_1132"/>
          <p:cNvSpPr txBox="1"/>
          <p:nvPr>
            <p:ph idx="1" type="body"/>
          </p:nvPr>
        </p:nvSpPr>
        <p:spPr>
          <a:xfrm>
            <a:off x="1623920" y="3988086"/>
            <a:ext cx="74457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g143396f09b2_0_113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3396f09b2_0_126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3396f09b2_0_1264"/>
          <p:cNvSpPr txBox="1"/>
          <p:nvPr>
            <p:ph type="title"/>
          </p:nvPr>
        </p:nvSpPr>
        <p:spPr>
          <a:xfrm>
            <a:off x="804140" y="1256875"/>
            <a:ext cx="817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8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0" name="Google Shape;280;g143396f09b2_0_1264"/>
          <p:cNvSpPr txBox="1"/>
          <p:nvPr>
            <p:ph idx="1" type="body"/>
          </p:nvPr>
        </p:nvSpPr>
        <p:spPr>
          <a:xfrm>
            <a:off x="804136" y="3277697"/>
            <a:ext cx="80181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143396f09b2_0_1264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g143396f09b2_0_1264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g143396f09b2_0_1264"/>
          <p:cNvSpPr txBox="1"/>
          <p:nvPr>
            <p:ph idx="12" type="sldNum"/>
          </p:nvPr>
        </p:nvSpPr>
        <p:spPr>
          <a:xfrm>
            <a:off x="7699248" y="7033450"/>
            <a:ext cx="2459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3396f09b2_0_1270"/>
          <p:cNvSpPr txBox="1"/>
          <p:nvPr>
            <p:ph type="title"/>
          </p:nvPr>
        </p:nvSpPr>
        <p:spPr>
          <a:xfrm>
            <a:off x="804140" y="1256875"/>
            <a:ext cx="817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8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g143396f09b2_0_1270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43396f09b2_0_1270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143396f09b2_0_1270"/>
          <p:cNvSpPr txBox="1"/>
          <p:nvPr>
            <p:ph idx="12" type="sldNum"/>
          </p:nvPr>
        </p:nvSpPr>
        <p:spPr>
          <a:xfrm>
            <a:off x="7699248" y="7033450"/>
            <a:ext cx="2459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143396f09b2_0_1040"/>
          <p:cNvGrpSpPr/>
          <p:nvPr/>
        </p:nvGrpSpPr>
        <p:grpSpPr>
          <a:xfrm>
            <a:off x="171631" y="5008"/>
            <a:ext cx="1442120" cy="2035820"/>
            <a:chOff x="146769" y="3406"/>
            <a:chExt cx="1233214" cy="1384535"/>
          </a:xfrm>
        </p:grpSpPr>
        <p:grpSp>
          <p:nvGrpSpPr>
            <p:cNvPr id="56" name="Google Shape;56;g143396f09b2_0_104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7" name="Google Shape;57;g143396f09b2_0_104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g143396f09b2_0_104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g143396f09b2_0_104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0" name="Google Shape;60;g143396f09b2_0_104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g143396f09b2_0_104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g143396f09b2_0_104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g143396f09b2_0_104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4" name="Google Shape;64;g143396f09b2_0_104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g143396f09b2_0_104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g143396f09b2_0_104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g143396f09b2_0_104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" name="Google Shape;68;g143396f09b2_0_1040"/>
          <p:cNvGrpSpPr/>
          <p:nvPr/>
        </p:nvGrpSpPr>
        <p:grpSpPr>
          <a:xfrm>
            <a:off x="7922783" y="4270054"/>
            <a:ext cx="2556480" cy="3292961"/>
            <a:chOff x="6775084" y="2904008"/>
            <a:chExt cx="2186147" cy="2239500"/>
          </a:xfrm>
        </p:grpSpPr>
        <p:grpSp>
          <p:nvGrpSpPr>
            <p:cNvPr id="69" name="Google Shape;69;g143396f09b2_0_104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0" name="Google Shape;70;g143396f09b2_0_104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143396f09b2_0_104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g143396f09b2_0_104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3" name="Google Shape;73;g143396f09b2_0_104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143396f09b2_0_104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143396f09b2_0_104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g143396f09b2_0_104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7" name="Google Shape;77;g143396f09b2_0_104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143396f09b2_0_104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143396f09b2_0_104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143396f09b2_0_104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g143396f09b2_0_104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2" name="Google Shape;82;g143396f09b2_0_104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143396f09b2_0_104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143396f09b2_0_104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143396f09b2_0_104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143396f09b2_0_104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" name="Google Shape;87;g143396f09b2_0_1040"/>
          <p:cNvSpPr txBox="1"/>
          <p:nvPr>
            <p:ph type="title"/>
          </p:nvPr>
        </p:nvSpPr>
        <p:spPr>
          <a:xfrm>
            <a:off x="963622" y="2372920"/>
            <a:ext cx="68505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g143396f09b2_0_104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143396f09b2_0_1075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91" name="Google Shape;91;g143396f09b2_0_107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43396f09b2_0_10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143396f09b2_0_1075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g143396f09b2_0_1075"/>
          <p:cNvSpPr txBox="1"/>
          <p:nvPr>
            <p:ph idx="1" type="body"/>
          </p:nvPr>
        </p:nvSpPr>
        <p:spPr>
          <a:xfrm>
            <a:off x="1524722" y="2926111"/>
            <a:ext cx="8221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g143396f09b2_0_1075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143396f09b2_0_1082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98" name="Google Shape;98;g143396f09b2_0_108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43396f09b2_0_108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143396f09b2_0_1082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1" name="Google Shape;101;g143396f09b2_0_1082"/>
          <p:cNvSpPr txBox="1"/>
          <p:nvPr>
            <p:ph idx="1" type="body"/>
          </p:nvPr>
        </p:nvSpPr>
        <p:spPr>
          <a:xfrm>
            <a:off x="1524722" y="2926111"/>
            <a:ext cx="40119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g143396f09b2_0_1082"/>
          <p:cNvSpPr txBox="1"/>
          <p:nvPr>
            <p:ph idx="2" type="body"/>
          </p:nvPr>
        </p:nvSpPr>
        <p:spPr>
          <a:xfrm>
            <a:off x="5734546" y="2926111"/>
            <a:ext cx="40119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143396f09b2_0_108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143396f09b2_0_1090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06" name="Google Shape;106;g143396f09b2_0_109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43396f09b2_0_109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143396f09b2_0_1090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g143396f09b2_0_109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143396f09b2_0_1096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12" name="Google Shape;112;g143396f09b2_0_109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43396f09b2_0_10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g143396f09b2_0_1096"/>
          <p:cNvSpPr txBox="1"/>
          <p:nvPr>
            <p:ph type="title"/>
          </p:nvPr>
        </p:nvSpPr>
        <p:spPr>
          <a:xfrm>
            <a:off x="1524722" y="880127"/>
            <a:ext cx="38733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5" name="Google Shape;115;g143396f09b2_0_1096"/>
          <p:cNvSpPr txBox="1"/>
          <p:nvPr>
            <p:ph idx="1" type="body"/>
          </p:nvPr>
        </p:nvSpPr>
        <p:spPr>
          <a:xfrm>
            <a:off x="1524722" y="3396078"/>
            <a:ext cx="3873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g143396f09b2_0_109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143396f09b2_0_1103"/>
          <p:cNvGrpSpPr/>
          <p:nvPr/>
        </p:nvGrpSpPr>
        <p:grpSpPr>
          <a:xfrm>
            <a:off x="8029939" y="1847"/>
            <a:ext cx="2651473" cy="3825599"/>
            <a:chOff x="6790514" y="1255"/>
            <a:chExt cx="2267380" cy="2601741"/>
          </a:xfrm>
        </p:grpSpPr>
        <p:grpSp>
          <p:nvGrpSpPr>
            <p:cNvPr id="119" name="Google Shape;119;g143396f09b2_0_1103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0" name="Google Shape;120;g143396f09b2_0_110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143396f09b2_0_110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143396f09b2_0_110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g143396f09b2_0_110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4" name="Google Shape;124;g143396f09b2_0_110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143396f09b2_0_110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43396f09b2_0_110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g143396f09b2_0_110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8" name="Google Shape;128;g143396f09b2_0_110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143396f09b2_0_110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" name="Google Shape;130;g143396f09b2_0_1103"/>
          <p:cNvSpPr txBox="1"/>
          <p:nvPr>
            <p:ph type="title"/>
          </p:nvPr>
        </p:nvSpPr>
        <p:spPr>
          <a:xfrm>
            <a:off x="963622" y="1122775"/>
            <a:ext cx="6850500" cy="52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143396f09b2_0_1103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43396f09b2_0_1118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34" name="Google Shape;134;g143396f09b2_0_11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43396f09b2_0_11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143396f09b2_0_1118"/>
          <p:cNvSpPr txBox="1"/>
          <p:nvPr>
            <p:ph type="title"/>
          </p:nvPr>
        </p:nvSpPr>
        <p:spPr>
          <a:xfrm>
            <a:off x="1524722" y="880127"/>
            <a:ext cx="4011900" cy="292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g143396f09b2_0_1118"/>
          <p:cNvSpPr txBox="1"/>
          <p:nvPr>
            <p:ph idx="1" type="subTitle"/>
          </p:nvPr>
        </p:nvSpPr>
        <p:spPr>
          <a:xfrm>
            <a:off x="1524722" y="4033524"/>
            <a:ext cx="4011900" cy="106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g143396f09b2_0_1118"/>
          <p:cNvSpPr txBox="1"/>
          <p:nvPr>
            <p:ph idx="2" type="body"/>
          </p:nvPr>
        </p:nvSpPr>
        <p:spPr>
          <a:xfrm>
            <a:off x="5734605" y="971915"/>
            <a:ext cx="4011900" cy="569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g143396f09b2_0_1118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3396f09b2_0_996"/>
          <p:cNvSpPr txBox="1"/>
          <p:nvPr>
            <p:ph type="title"/>
          </p:nvPr>
        </p:nvSpPr>
        <p:spPr>
          <a:xfrm>
            <a:off x="364516" y="654352"/>
            <a:ext cx="9964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43396f09b2_0_996"/>
          <p:cNvSpPr txBox="1"/>
          <p:nvPr>
            <p:ph idx="1" type="body"/>
          </p:nvPr>
        </p:nvSpPr>
        <p:spPr>
          <a:xfrm>
            <a:off x="364516" y="1694565"/>
            <a:ext cx="99645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43396f09b2_0_99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3396f09b2_1_87"/>
          <p:cNvSpPr txBox="1"/>
          <p:nvPr>
            <p:ph type="ctrTitle"/>
          </p:nvPr>
        </p:nvSpPr>
        <p:spPr>
          <a:xfrm>
            <a:off x="963625" y="2372900"/>
            <a:ext cx="8459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4200">
                <a:latin typeface="Times New Roman"/>
                <a:ea typeface="Times New Roman"/>
                <a:cs typeface="Times New Roman"/>
                <a:sym typeface="Times New Roman"/>
              </a:rPr>
              <a:t>Scope &amp; Scope Rules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143396f09b2_1_87"/>
          <p:cNvSpPr txBox="1"/>
          <p:nvPr>
            <p:ph idx="1" type="subTitle"/>
          </p:nvPr>
        </p:nvSpPr>
        <p:spPr>
          <a:xfrm>
            <a:off x="5247597" y="5287893"/>
            <a:ext cx="497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Ms.Seema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3396f09b2_1_143"/>
          <p:cNvSpPr txBox="1"/>
          <p:nvPr>
            <p:ph type="ctrTitle"/>
          </p:nvPr>
        </p:nvSpPr>
        <p:spPr>
          <a:xfrm>
            <a:off x="1227250" y="543975"/>
            <a:ext cx="83112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342" name="Google Shape;342;g143396f09b2_1_143"/>
          <p:cNvSpPr txBox="1"/>
          <p:nvPr>
            <p:ph idx="1" type="subTitle"/>
          </p:nvPr>
        </p:nvSpPr>
        <p:spPr>
          <a:xfrm>
            <a:off x="963625" y="3556225"/>
            <a:ext cx="8574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Static=300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Dynamic =600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396f09b2_1_148"/>
          <p:cNvSpPr txBox="1"/>
          <p:nvPr>
            <p:ph type="ctrTitle"/>
          </p:nvPr>
        </p:nvSpPr>
        <p:spPr>
          <a:xfrm>
            <a:off x="1125100" y="305050"/>
            <a:ext cx="8443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48" name="Google Shape;348;g143396f09b2_1_148"/>
          <p:cNvSpPr txBox="1"/>
          <p:nvPr>
            <p:ph idx="1" type="subTitle"/>
          </p:nvPr>
        </p:nvSpPr>
        <p:spPr>
          <a:xfrm>
            <a:off x="963625" y="1227750"/>
            <a:ext cx="9398700" cy="6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x:real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show()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printf(x);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small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x:real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x=1.25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show();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x=2.5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show();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small();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3396f09b2_1_153"/>
          <p:cNvSpPr txBox="1"/>
          <p:nvPr>
            <p:ph type="ctrTitle"/>
          </p:nvPr>
        </p:nvSpPr>
        <p:spPr>
          <a:xfrm>
            <a:off x="1606225" y="428650"/>
            <a:ext cx="77841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354" name="Google Shape;354;g143396f09b2_1_153"/>
          <p:cNvSpPr txBox="1"/>
          <p:nvPr>
            <p:ph idx="1" type="subTitle"/>
          </p:nvPr>
        </p:nvSpPr>
        <p:spPr>
          <a:xfrm>
            <a:off x="963625" y="2545925"/>
            <a:ext cx="7306200" cy="3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Static:2.5   2.5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Dynamic-2.5 1.25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3396f09b2_1_131"/>
          <p:cNvSpPr txBox="1"/>
          <p:nvPr/>
        </p:nvSpPr>
        <p:spPr>
          <a:xfrm>
            <a:off x="690550" y="1623225"/>
            <a:ext cx="98037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 an entity containing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members arranged as a set of named fields similar to a record/struct.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Methods, which are routines that take the associated object as an argument. they are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member functions in C++.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g143396f09b2_1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275" y="3753825"/>
            <a:ext cx="4640850" cy="31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43396f09b2_1_131"/>
          <p:cNvSpPr txBox="1"/>
          <p:nvPr>
            <p:ph type="ctrTitle"/>
          </p:nvPr>
        </p:nvSpPr>
        <p:spPr>
          <a:xfrm>
            <a:off x="1125100" y="305050"/>
            <a:ext cx="8443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3396f09b2_1_128"/>
          <p:cNvSpPr txBox="1"/>
          <p:nvPr/>
        </p:nvSpPr>
        <p:spPr>
          <a:xfrm>
            <a:off x="1664150" y="2636275"/>
            <a:ext cx="8269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car {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fuel = 5;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obj1 = new car();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System.out.println(obj1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.fuel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g143396f09b2_1_128"/>
          <p:cNvSpPr txBox="1"/>
          <p:nvPr>
            <p:ph type="ctrTitle"/>
          </p:nvPr>
        </p:nvSpPr>
        <p:spPr>
          <a:xfrm>
            <a:off x="1125100" y="305050"/>
            <a:ext cx="8443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3396f09b2_1_125"/>
          <p:cNvSpPr txBox="1"/>
          <p:nvPr/>
        </p:nvSpPr>
        <p:spPr>
          <a:xfrm>
            <a:off x="1201325" y="329525"/>
            <a:ext cx="889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Lifetime and Storage Management</a:t>
            </a:r>
            <a:endParaRPr b="1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g143396f09b2_1_125"/>
          <p:cNvSpPr txBox="1"/>
          <p:nvPr/>
        </p:nvSpPr>
        <p:spPr>
          <a:xfrm>
            <a:off x="740050" y="1400525"/>
            <a:ext cx="9556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several key events: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objects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bindings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to variables, subroutines, types, and so on, all of which use bindings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Deactivation and reactivation of bindings that may be temporarily unusable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Destruction of bindings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Destruction of objects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14376703a2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" y="1202700"/>
            <a:ext cx="10536376" cy="60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3396f09b2_1_122"/>
          <p:cNvSpPr txBox="1"/>
          <p:nvPr/>
        </p:nvSpPr>
        <p:spPr>
          <a:xfrm>
            <a:off x="692025" y="2191400"/>
            <a:ext cx="90609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 from creation to destruction is called the LIFETIME of a binding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Allocation: process of taking the memory cell to which a variable is bound from a pool of available memory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Deallocation: process of placing the memory cell that has been unbound from a variable back into the pool of available memory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Lifetime of a variable: Time during the variable is bound to a specific memory location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g143396f09b2_1_122"/>
          <p:cNvSpPr txBox="1"/>
          <p:nvPr/>
        </p:nvSpPr>
        <p:spPr>
          <a:xfrm>
            <a:off x="1003600" y="527250"/>
            <a:ext cx="889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g143396f09b2_1_122"/>
          <p:cNvSpPr txBox="1"/>
          <p:nvPr/>
        </p:nvSpPr>
        <p:spPr>
          <a:xfrm>
            <a:off x="514900" y="646700"/>
            <a:ext cx="8414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-US" sz="31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Bindings and Lifetime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723500" y="2829375"/>
            <a:ext cx="8897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3F3F3F"/>
                </a:solidFill>
              </a:rPr>
              <a:t>      </a:t>
            </a:r>
            <a:r>
              <a:rPr lang="en-US" sz="3800">
                <a:solidFill>
                  <a:srgbClr val="3F3F3F"/>
                </a:solidFill>
              </a:rPr>
              <a:t>         </a:t>
            </a:r>
            <a:r>
              <a:rPr lang="en-US" sz="5100">
                <a:solidFill>
                  <a:srgbClr val="3F3F3F"/>
                </a:solidFill>
              </a:rPr>
              <a:t>  </a:t>
            </a:r>
            <a:r>
              <a:rPr b="1" lang="en-US" sz="5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Thank   You</a:t>
            </a:r>
            <a:endParaRPr b="1" sz="5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ctrTitle"/>
          </p:nvPr>
        </p:nvSpPr>
        <p:spPr>
          <a:xfrm>
            <a:off x="2244301" y="1023000"/>
            <a:ext cx="6268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b="1" lang="en-US" sz="31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1" sz="3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724600" y="2795950"/>
            <a:ext cx="96120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12420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Times New Roman"/>
              <a:buChar char="►"/>
            </a:pPr>
            <a:r>
              <a:rPr b="1" i="0" lang="en-US" sz="2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b="0" i="0" lang="en-US" sz="2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 is a string of characters used to identify some entity. Allow us to refer to variables, constants, functions, types, operations etc .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Times New Roman"/>
              <a:buChar char="►"/>
            </a:pPr>
            <a:r>
              <a:rPr b="1" i="0" lang="en-US" sz="2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Binding:</a:t>
            </a:r>
            <a:r>
              <a:rPr b="0" i="0" lang="en-US" sz="2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association of a name with an object .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Times New Roman"/>
              <a:buChar char="►"/>
            </a:pPr>
            <a:r>
              <a:rPr b="1" i="0" lang="en-US" sz="2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 </a:t>
            </a:r>
            <a:r>
              <a:rPr b="0" i="0" lang="en-US" sz="25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 of the program in which the binding is active.</a:t>
            </a:r>
            <a:endParaRPr b="0" i="0" sz="25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3396f09b2_1_58"/>
          <p:cNvSpPr txBox="1"/>
          <p:nvPr>
            <p:ph type="ctrTitle"/>
          </p:nvPr>
        </p:nvSpPr>
        <p:spPr>
          <a:xfrm>
            <a:off x="1069500" y="1023000"/>
            <a:ext cx="9267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Binding Time is the time at which a binding is created </a:t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t/>
            </a:r>
            <a:endParaRPr sz="3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143396f09b2_1_58"/>
          <p:cNvSpPr txBox="1"/>
          <p:nvPr/>
        </p:nvSpPr>
        <p:spPr>
          <a:xfrm>
            <a:off x="724600" y="1967700"/>
            <a:ext cx="9612000" cy="4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1.Language design time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Language implementation time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program writing time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compile time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link time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load time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Runtime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3396f09b2_1_63"/>
          <p:cNvSpPr txBox="1"/>
          <p:nvPr>
            <p:ph type="ctrTitle"/>
          </p:nvPr>
        </p:nvSpPr>
        <p:spPr>
          <a:xfrm>
            <a:off x="1250750" y="347450"/>
            <a:ext cx="9267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Binding Time :Example</a:t>
            </a:r>
            <a:endParaRPr sz="3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g143396f09b2_1_63"/>
          <p:cNvSpPr txBox="1"/>
          <p:nvPr/>
        </p:nvSpPr>
        <p:spPr>
          <a:xfrm>
            <a:off x="724600" y="1967700"/>
            <a:ext cx="96120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143396f09b2_1_63"/>
          <p:cNvSpPr txBox="1"/>
          <p:nvPr/>
        </p:nvSpPr>
        <p:spPr>
          <a:xfrm>
            <a:off x="724600" y="1967700"/>
            <a:ext cx="96120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g143396f09b2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00" y="807350"/>
            <a:ext cx="9612001" cy="658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3396f09b2_1_82"/>
          <p:cNvSpPr txBox="1"/>
          <p:nvPr>
            <p:ph type="ctrTitle"/>
          </p:nvPr>
        </p:nvSpPr>
        <p:spPr>
          <a:xfrm>
            <a:off x="543700" y="1303125"/>
            <a:ext cx="9606000" cy="6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a name</a:t>
            </a: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means all places in the program where N denotes the same object.</a:t>
            </a:r>
            <a:endParaRPr b="0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Scope of a variable</a:t>
            </a: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of statements in which the variable is visible</a:t>
            </a: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 </a:t>
            </a: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textual region of the program in which a binding is active is its scope.</a:t>
            </a:r>
            <a:endParaRPr b="0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 is visible in a statement if it can be referenced in that statement. </a:t>
            </a:r>
            <a:endParaRPr b="0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4600"/>
              <a:buNone/>
            </a:pP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lang="en-US" sz="2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</a:t>
            </a: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local in a program unit or block if it is declared there. </a:t>
            </a:r>
            <a:endParaRPr b="0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4600"/>
              <a:buNone/>
            </a:pP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lang="en-US" sz="2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Non-local var</a:t>
            </a: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 unit or block are those that are visible within the program unit or block but are not declared there </a:t>
            </a:r>
            <a:endParaRPr b="0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b="0"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rules of a language determine how a particular occurrence of a name is associated with a variable</a:t>
            </a:r>
            <a:endParaRPr sz="31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43396f09b2_1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1950"/>
            <a:ext cx="10540999" cy="61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3396f09b2_1_98"/>
          <p:cNvSpPr txBox="1"/>
          <p:nvPr>
            <p:ph idx="1" type="subTitle"/>
          </p:nvPr>
        </p:nvSpPr>
        <p:spPr>
          <a:xfrm>
            <a:off x="963625" y="2133975"/>
            <a:ext cx="94152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scoping:</a:t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us to determine the use of every variable in a program statically, without executing it at compile time. 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static scope rules the bindings are defined by the physical (lexical) structure of the program. 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scoping :</a:t>
            </a:r>
            <a:endParaRPr b="1"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dynamic scope rules, bindings depend on the current state of program execution  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is to search for a name in a chain of called procedures, starting from the main program. 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chain is built according to the visibility rules 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3396f09b2_1_108"/>
          <p:cNvSpPr txBox="1"/>
          <p:nvPr>
            <p:ph idx="1" type="subTitle"/>
          </p:nvPr>
        </p:nvSpPr>
        <p:spPr>
          <a:xfrm>
            <a:off x="568175" y="1573775"/>
            <a:ext cx="9992100" cy="5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language with static(lexical) scoping , the bindings between names and objects can be determined at </a:t>
            </a:r>
            <a:r>
              <a:rPr b="1" lang="en-US" sz="290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compile time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examining the </a:t>
            </a:r>
            <a:r>
              <a:rPr b="1" lang="en-US" sz="290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of the program</a:t>
            </a: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without consideration of the flow of control at run time .</a:t>
            </a: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●"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simplest static scope rule is probably that of early versions of Basic </a:t>
            </a: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●"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Scope rules are somewhat more complex in (pre-Fortran 90) Fortran</a:t>
            </a: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●"/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scope refers to the scope of the container</a:t>
            </a: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g143396f09b2_1_108"/>
          <p:cNvSpPr txBox="1"/>
          <p:nvPr/>
        </p:nvSpPr>
        <p:spPr>
          <a:xfrm>
            <a:off x="2140500" y="601625"/>
            <a:ext cx="670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Scope Rules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3396f09b2_1_138"/>
          <p:cNvSpPr txBox="1"/>
          <p:nvPr>
            <p:ph type="ctrTitle"/>
          </p:nvPr>
        </p:nvSpPr>
        <p:spPr>
          <a:xfrm>
            <a:off x="1125100" y="585150"/>
            <a:ext cx="8443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6" name="Google Shape;336;g143396f09b2_1_138"/>
          <p:cNvSpPr txBox="1"/>
          <p:nvPr>
            <p:ph idx="1" type="subTitle"/>
          </p:nvPr>
        </p:nvSpPr>
        <p:spPr>
          <a:xfrm>
            <a:off x="963625" y="1820950"/>
            <a:ext cx="9398700" cy="5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a=10;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fun1(int b)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printf(“%d”,(a*b));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fun2()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a=20;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fun1(30);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fun2();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2022-08-04T04:58:04Z</dcterms:created>
  <dc:creator>Lalit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LastSaved">
    <vt:filetime>2022-08-04T00:00:00Z</vt:filetime>
  </property>
</Properties>
</file>