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Quattrocento Sans"/>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hPbEADvkogRvYZQ3esSZ5CC3t+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QuattrocentoSans-italic.fntdata"/><Relationship Id="rId10" Type="http://schemas.openxmlformats.org/officeDocument/2006/relationships/slide" Target="slides/slide6.xml"/><Relationship Id="rId32" Type="http://schemas.openxmlformats.org/officeDocument/2006/relationships/font" Target="fonts/QuattrocentoSans-bold.fntdata"/><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font" Target="fonts/QuattrocentoSans-boldItalic.fntdata"/><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5403141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5403141b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75403141b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9cd5c9c5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9cd5c9c5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39cd5c9c5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2"/>
          <p:cNvGrpSpPr/>
          <p:nvPr/>
        </p:nvGrpSpPr>
        <p:grpSpPr>
          <a:xfrm>
            <a:off x="0" y="0"/>
            <a:ext cx="12192000" cy="6858000"/>
            <a:chOff x="0" y="0"/>
            <a:chExt cx="12192000" cy="6858000"/>
          </a:xfrm>
        </p:grpSpPr>
        <p:sp>
          <p:nvSpPr>
            <p:cNvPr id="28" name="Google Shape;2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0" name="Google Shape;30;p22"/>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2" name="Google Shape;32;p22"/>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4" name="Shape 124"/>
        <p:cNvGrpSpPr/>
        <p:nvPr/>
      </p:nvGrpSpPr>
      <p:grpSpPr>
        <a:xfrm>
          <a:off x="0" y="0"/>
          <a:ext cx="0" cy="0"/>
          <a:chOff x="0" y="0"/>
          <a:chExt cx="0" cy="0"/>
        </a:xfrm>
      </p:grpSpPr>
      <p:grpSp>
        <p:nvGrpSpPr>
          <p:cNvPr id="125" name="Google Shape;125;p31"/>
          <p:cNvGrpSpPr/>
          <p:nvPr/>
        </p:nvGrpSpPr>
        <p:grpSpPr>
          <a:xfrm>
            <a:off x="0" y="0"/>
            <a:ext cx="12192000" cy="6858000"/>
            <a:chOff x="0" y="0"/>
            <a:chExt cx="12192000" cy="6858000"/>
          </a:xfrm>
        </p:grpSpPr>
        <p:sp>
          <p:nvSpPr>
            <p:cNvPr id="126" name="Google Shape;126;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1"/>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1"/>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4" name="Google Shape;134;p3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31"/>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7" name="Google Shape;137;p31"/>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8" name="Google Shape;138;p3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42" name="Shape 142"/>
        <p:cNvGrpSpPr/>
        <p:nvPr/>
      </p:nvGrpSpPr>
      <p:grpSpPr>
        <a:xfrm>
          <a:off x="0" y="0"/>
          <a:ext cx="0" cy="0"/>
          <a:chOff x="0" y="0"/>
          <a:chExt cx="0" cy="0"/>
        </a:xfrm>
      </p:grpSpPr>
      <p:grpSp>
        <p:nvGrpSpPr>
          <p:cNvPr id="143" name="Google Shape;143;p32"/>
          <p:cNvGrpSpPr/>
          <p:nvPr/>
        </p:nvGrpSpPr>
        <p:grpSpPr>
          <a:xfrm>
            <a:off x="0" y="0"/>
            <a:ext cx="12192000" cy="6858000"/>
            <a:chOff x="0" y="0"/>
            <a:chExt cx="12192000" cy="6858000"/>
          </a:xfrm>
        </p:grpSpPr>
        <p:sp>
          <p:nvSpPr>
            <p:cNvPr id="144" name="Google Shape;144;p3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2"/>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2"/>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52" name="Google Shape;152;p3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32"/>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2"/>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5" name="Google Shape;155;p3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9" name="Shape 159"/>
        <p:cNvGrpSpPr/>
        <p:nvPr/>
      </p:nvGrpSpPr>
      <p:grpSpPr>
        <a:xfrm>
          <a:off x="0" y="0"/>
          <a:ext cx="0" cy="0"/>
          <a:chOff x="0" y="0"/>
          <a:chExt cx="0" cy="0"/>
        </a:xfrm>
      </p:grpSpPr>
      <p:grpSp>
        <p:nvGrpSpPr>
          <p:cNvPr id="160" name="Google Shape;160;p33"/>
          <p:cNvGrpSpPr/>
          <p:nvPr/>
        </p:nvGrpSpPr>
        <p:grpSpPr>
          <a:xfrm>
            <a:off x="0" y="0"/>
            <a:ext cx="12192000" cy="6858000"/>
            <a:chOff x="0" y="0"/>
            <a:chExt cx="12192000" cy="6858000"/>
          </a:xfrm>
        </p:grpSpPr>
        <p:sp>
          <p:nvSpPr>
            <p:cNvPr id="161" name="Google Shape;161;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3"/>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9" name="Google Shape;169;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0" name="Google Shape;170;p33"/>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a:solidFill>
                  <a:srgbClr val="EE52A4"/>
                </a:solidFill>
                <a:latin typeface="Arial"/>
                <a:ea typeface="Arial"/>
                <a:cs typeface="Arial"/>
                <a:sym typeface="Arial"/>
              </a:rPr>
              <a:t>“</a:t>
            </a:r>
            <a:endParaRPr/>
          </a:p>
        </p:txBody>
      </p:sp>
      <p:sp>
        <p:nvSpPr>
          <p:cNvPr id="171" name="Google Shape;171;p33"/>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IN" sz="9600">
                <a:solidFill>
                  <a:srgbClr val="EE52A4"/>
                </a:solidFill>
                <a:latin typeface="Arial"/>
                <a:ea typeface="Arial"/>
                <a:cs typeface="Arial"/>
                <a:sym typeface="Arial"/>
              </a:rPr>
              <a:t>”</a:t>
            </a:r>
            <a:endParaRPr/>
          </a:p>
        </p:txBody>
      </p:sp>
      <p:sp>
        <p:nvSpPr>
          <p:cNvPr id="172" name="Google Shape;172;p33"/>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3"/>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4" name="Google Shape;174;p33"/>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5" name="Google Shape;175;p3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9" name="Shape 179"/>
        <p:cNvGrpSpPr/>
        <p:nvPr/>
      </p:nvGrpSpPr>
      <p:grpSpPr>
        <a:xfrm>
          <a:off x="0" y="0"/>
          <a:ext cx="0" cy="0"/>
          <a:chOff x="0" y="0"/>
          <a:chExt cx="0" cy="0"/>
        </a:xfrm>
      </p:grpSpPr>
      <p:grpSp>
        <p:nvGrpSpPr>
          <p:cNvPr id="180" name="Google Shape;180;p34"/>
          <p:cNvGrpSpPr/>
          <p:nvPr/>
        </p:nvGrpSpPr>
        <p:grpSpPr>
          <a:xfrm>
            <a:off x="0" y="0"/>
            <a:ext cx="12192000" cy="6858000"/>
            <a:chOff x="0" y="0"/>
            <a:chExt cx="12192000" cy="6858000"/>
          </a:xfrm>
        </p:grpSpPr>
        <p:sp>
          <p:nvSpPr>
            <p:cNvPr id="181" name="Google Shape;181;p3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4"/>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9" name="Google Shape;189;p3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0" name="Google Shape;190;p34"/>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4"/>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92" name="Google Shape;192;p3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3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6" name="Shape 196"/>
        <p:cNvGrpSpPr/>
        <p:nvPr/>
      </p:nvGrpSpPr>
      <p:grpSpPr>
        <a:xfrm>
          <a:off x="0" y="0"/>
          <a:ext cx="0" cy="0"/>
          <a:chOff x="0" y="0"/>
          <a:chExt cx="0" cy="0"/>
        </a:xfrm>
      </p:grpSpPr>
      <p:sp>
        <p:nvSpPr>
          <p:cNvPr id="197" name="Google Shape;197;p3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3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0" name="Google Shape;200;p3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1" name="Google Shape;201;p3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2" name="Google Shape;202;p3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3" name="Google Shape;203;p3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4" name="Google Shape;204;p3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5" name="Google Shape;205;p3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6" name="Google Shape;206;p3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9" name="Shape 209"/>
        <p:cNvGrpSpPr/>
        <p:nvPr/>
      </p:nvGrpSpPr>
      <p:grpSpPr>
        <a:xfrm>
          <a:off x="0" y="0"/>
          <a:ext cx="0" cy="0"/>
          <a:chOff x="0" y="0"/>
          <a:chExt cx="0" cy="0"/>
        </a:xfrm>
      </p:grpSpPr>
      <p:sp>
        <p:nvSpPr>
          <p:cNvPr id="210" name="Google Shape;210;p3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3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2" name="Google Shape;212;p3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3" name="Google Shape;213;p3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4" name="Google Shape;214;p3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5" name="Google Shape;215;p3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6" name="Google Shape;216;p3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7" name="Google Shape;217;p3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8" name="Google Shape;218;p3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9" name="Google Shape;219;p3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20" name="Google Shape;220;p3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1" name="Google Shape;221;p3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2" name="Google Shape;222;p3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3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8" name="Google Shape;228;p3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3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1" name="Shape 231"/>
        <p:cNvGrpSpPr/>
        <p:nvPr/>
      </p:nvGrpSpPr>
      <p:grpSpPr>
        <a:xfrm>
          <a:off x="0" y="0"/>
          <a:ext cx="0" cy="0"/>
          <a:chOff x="0" y="0"/>
          <a:chExt cx="0" cy="0"/>
        </a:xfrm>
      </p:grpSpPr>
      <p:grpSp>
        <p:nvGrpSpPr>
          <p:cNvPr id="232" name="Google Shape;232;p38"/>
          <p:cNvGrpSpPr/>
          <p:nvPr/>
        </p:nvGrpSpPr>
        <p:grpSpPr>
          <a:xfrm>
            <a:off x="0" y="0"/>
            <a:ext cx="12192000" cy="6858000"/>
            <a:chOff x="0" y="0"/>
            <a:chExt cx="12192000" cy="6858000"/>
          </a:xfrm>
        </p:grpSpPr>
        <p:sp>
          <p:nvSpPr>
            <p:cNvPr id="233" name="Google Shape;233;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2" name="Google Shape;242;p3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3" name="Google Shape;243;p38"/>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8"/>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5" name="Google Shape;245;p38"/>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2" name="Shape 42"/>
        <p:cNvGrpSpPr/>
        <p:nvPr/>
      </p:nvGrpSpPr>
      <p:grpSpPr>
        <a:xfrm>
          <a:off x="0" y="0"/>
          <a:ext cx="0" cy="0"/>
          <a:chOff x="0" y="0"/>
          <a:chExt cx="0" cy="0"/>
        </a:xfrm>
      </p:grpSpPr>
      <p:grpSp>
        <p:nvGrpSpPr>
          <p:cNvPr id="43" name="Google Shape;43;p24"/>
          <p:cNvGrpSpPr/>
          <p:nvPr/>
        </p:nvGrpSpPr>
        <p:grpSpPr>
          <a:xfrm>
            <a:off x="0" y="0"/>
            <a:ext cx="12192000" cy="6858000"/>
            <a:chOff x="0" y="0"/>
            <a:chExt cx="12192000" cy="6858000"/>
          </a:xfrm>
        </p:grpSpPr>
        <p:sp>
          <p:nvSpPr>
            <p:cNvPr id="44" name="Google Shape;44;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4"/>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4"/>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2" name="Google Shape;52;p24"/>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24"/>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25"/>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26"/>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26"/>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26"/>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73" name="Google Shape;73;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1" name="Shape 81"/>
        <p:cNvGrpSpPr/>
        <p:nvPr/>
      </p:nvGrpSpPr>
      <p:grpSpPr>
        <a:xfrm>
          <a:off x="0" y="0"/>
          <a:ext cx="0" cy="0"/>
          <a:chOff x="0" y="0"/>
          <a:chExt cx="0" cy="0"/>
        </a:xfrm>
      </p:grpSpPr>
      <p:sp>
        <p:nvSpPr>
          <p:cNvPr id="82" name="Google Shape;82;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6" name="Shape 86"/>
        <p:cNvGrpSpPr/>
        <p:nvPr/>
      </p:nvGrpSpPr>
      <p:grpSpPr>
        <a:xfrm>
          <a:off x="0" y="0"/>
          <a:ext cx="0" cy="0"/>
          <a:chOff x="0" y="0"/>
          <a:chExt cx="0" cy="0"/>
        </a:xfrm>
      </p:grpSpPr>
      <p:grpSp>
        <p:nvGrpSpPr>
          <p:cNvPr id="87" name="Google Shape;87;p29"/>
          <p:cNvGrpSpPr/>
          <p:nvPr/>
        </p:nvGrpSpPr>
        <p:grpSpPr>
          <a:xfrm>
            <a:off x="0" y="0"/>
            <a:ext cx="12192000" cy="6858000"/>
            <a:chOff x="0" y="0"/>
            <a:chExt cx="12192000" cy="6858000"/>
          </a:xfrm>
        </p:grpSpPr>
        <p:sp>
          <p:nvSpPr>
            <p:cNvPr id="88" name="Google Shape;88;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9"/>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9"/>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9"/>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7" name="Google Shape;97;p2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8" name="Google Shape;98;p29"/>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29"/>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1" name="Google Shape;101;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grpSp>
        <p:nvGrpSpPr>
          <p:cNvPr id="106" name="Google Shape;106;p30"/>
          <p:cNvGrpSpPr/>
          <p:nvPr/>
        </p:nvGrpSpPr>
        <p:grpSpPr>
          <a:xfrm>
            <a:off x="0" y="0"/>
            <a:ext cx="12192000" cy="6858000"/>
            <a:chOff x="0" y="0"/>
            <a:chExt cx="12192000" cy="6858000"/>
          </a:xfrm>
        </p:grpSpPr>
        <p:sp>
          <p:nvSpPr>
            <p:cNvPr id="107" name="Google Shape;107;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0"/>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0"/>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0"/>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6" name="Google Shape;116;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7" name="Google Shape;117;p30"/>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30"/>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0"/>
            <a:ext cx="12192000" cy="6858000"/>
            <a:chOff x="0" y="0"/>
            <a:chExt cx="12192000" cy="6858000"/>
          </a:xfrm>
        </p:grpSpPr>
        <p:sp>
          <p:nvSpPr>
            <p:cNvPr id="11" name="Google Shape;11;p21"/>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1"/>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9" name="Google Shape;19;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 name="Google Shape;20;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1" name="Google Shape;21;p21"/>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2" name="Google Shape;22;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3" name="Google Shape;23;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4" name="Google Shape;24;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
          <p:cNvSpPr txBox="1"/>
          <p:nvPr>
            <p:ph idx="1" type="subTitle"/>
          </p:nvPr>
        </p:nvSpPr>
        <p:spPr>
          <a:xfrm>
            <a:off x="1361440" y="3210560"/>
            <a:ext cx="9479279" cy="9233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b="1" lang="en-IN" sz="2400">
                <a:solidFill>
                  <a:schemeClr val="lt1"/>
                </a:solidFill>
              </a:rPr>
              <a:t>MODULE 2- IMPERATIVE PARADIGM: DATA ABSTRACTION IN OBJECT ORIENTATION</a:t>
            </a:r>
            <a:endParaRPr/>
          </a:p>
        </p:txBody>
      </p:sp>
      <p:sp>
        <p:nvSpPr>
          <p:cNvPr id="254" name="Google Shape;254;p1"/>
          <p:cNvSpPr/>
          <p:nvPr/>
        </p:nvSpPr>
        <p:spPr>
          <a:xfrm>
            <a:off x="2970371" y="741680"/>
            <a:ext cx="7404735" cy="146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600" u="none" cap="none" strike="noStrike">
                <a:solidFill>
                  <a:schemeClr val="lt1"/>
                </a:solidFill>
                <a:latin typeface="Times New Roman"/>
                <a:ea typeface="Times New Roman"/>
                <a:cs typeface="Times New Roman"/>
                <a:sym typeface="Times New Roman"/>
              </a:rPr>
              <a:t>Mahavir Education Trust's</a:t>
            </a:r>
            <a:endParaRPr b="1" i="0" sz="3200" u="none" cap="none" strike="noStrike">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IN" sz="2800" u="none" cap="none" strike="noStrike">
                <a:solidFill>
                  <a:schemeClr val="lt1"/>
                </a:solidFill>
                <a:latin typeface="Times New Roman"/>
                <a:ea typeface="Times New Roman"/>
                <a:cs typeface="Times New Roman"/>
                <a:sym typeface="Times New Roman"/>
              </a:rPr>
              <a:t>Shah &amp; Anchor Kutchhi Engineering College </a:t>
            </a:r>
            <a:br>
              <a:rPr b="0" i="0" lang="en-IN" sz="4000" u="none" cap="none" strike="noStrike">
                <a:solidFill>
                  <a:schemeClr val="lt1"/>
                </a:solidFill>
                <a:latin typeface="Calibri"/>
                <a:ea typeface="Calibri"/>
                <a:cs typeface="Calibri"/>
                <a:sym typeface="Calibri"/>
              </a:rPr>
            </a:br>
            <a:r>
              <a:rPr b="1" i="0" lang="en-IN" sz="1600" u="none" cap="none" strike="noStrike">
                <a:solidFill>
                  <a:schemeClr val="lt1"/>
                </a:solidFill>
                <a:latin typeface="Times New Roman"/>
                <a:ea typeface="Times New Roman"/>
                <a:cs typeface="Times New Roman"/>
                <a:sym typeface="Times New Roman"/>
              </a:rPr>
              <a:t>Chembur, Mumbai 400 088</a:t>
            </a:r>
            <a:br>
              <a:rPr b="0" i="0" lang="en-IN" sz="3200" u="none" cap="none" strike="noStrike">
                <a:solidFill>
                  <a:srgbClr val="002060"/>
                </a:solidFill>
                <a:latin typeface="Calibri"/>
                <a:ea typeface="Calibri"/>
                <a:cs typeface="Calibri"/>
                <a:sym typeface="Calibri"/>
              </a:rPr>
            </a:br>
            <a:r>
              <a:rPr b="1" i="0" lang="en-IN" sz="1800" u="none" cap="none" strike="noStrike">
                <a:solidFill>
                  <a:srgbClr val="002060"/>
                </a:solidFill>
                <a:latin typeface="Times New Roman"/>
                <a:ea typeface="Times New Roman"/>
                <a:cs typeface="Times New Roman"/>
                <a:sym typeface="Times New Roman"/>
              </a:rPr>
              <a:t> </a:t>
            </a:r>
            <a:r>
              <a:rPr b="1" i="0" lang="en-IN" sz="2800" u="none" cap="none" strike="noStrike">
                <a:solidFill>
                  <a:srgbClr val="0070C0"/>
                </a:solidFill>
                <a:latin typeface="Times New Roman"/>
                <a:ea typeface="Times New Roman"/>
                <a:cs typeface="Times New Roman"/>
                <a:sym typeface="Times New Roman"/>
              </a:rPr>
              <a:t>UG Program in  Information Technology </a:t>
            </a:r>
            <a:endParaRPr b="0" i="0" sz="2800" u="none" cap="none" strike="noStrike">
              <a:solidFill>
                <a:schemeClr val="dk1"/>
              </a:solidFill>
              <a:latin typeface="Calibri"/>
              <a:ea typeface="Calibri"/>
              <a:cs typeface="Calibri"/>
              <a:sym typeface="Calibri"/>
            </a:endParaRPr>
          </a:p>
        </p:txBody>
      </p:sp>
      <p:pic>
        <p:nvPicPr>
          <p:cNvPr descr="https://tse2.mm.bing.net/th?id=OIP.dnEQv-S5rHrXVPBDAeT47gAAAA&amp;pid=Api&amp;P=0&amp;w=300&amp;h=300" id="255" name="Google Shape;255;p1"/>
          <p:cNvPicPr preferRelativeResize="0"/>
          <p:nvPr/>
        </p:nvPicPr>
        <p:blipFill rotWithShape="1">
          <a:blip r:embed="rId3">
            <a:alphaModFix/>
          </a:blip>
          <a:srcRect b="0" l="0" r="0" t="0"/>
          <a:stretch/>
        </p:blipFill>
        <p:spPr>
          <a:xfrm>
            <a:off x="1480075" y="917898"/>
            <a:ext cx="1349377" cy="1428751"/>
          </a:xfrm>
          <a:prstGeom prst="rect">
            <a:avLst/>
          </a:prstGeom>
          <a:noFill/>
          <a:ln>
            <a:noFill/>
          </a:ln>
        </p:spPr>
      </p:pic>
      <p:sp>
        <p:nvSpPr>
          <p:cNvPr id="256" name="Google Shape;256;p1"/>
          <p:cNvSpPr txBox="1"/>
          <p:nvPr/>
        </p:nvSpPr>
        <p:spPr>
          <a:xfrm>
            <a:off x="7955280" y="4746901"/>
            <a:ext cx="30479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lt1"/>
                </a:solidFill>
                <a:latin typeface="Century Gothic"/>
                <a:ea typeface="Century Gothic"/>
                <a:cs typeface="Century Gothic"/>
                <a:sym typeface="Century Gothic"/>
              </a:rPr>
              <a:t>Manya Gidwani</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Assistant Professor</a:t>
            </a:r>
            <a:endParaRPr/>
          </a:p>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IT-SAKEC</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Implementing inheritance in C++</a:t>
            </a:r>
            <a:r>
              <a:rPr b="0" i="0" lang="en-IN">
                <a:latin typeface="Roboto"/>
                <a:ea typeface="Roboto"/>
                <a:cs typeface="Roboto"/>
                <a:sym typeface="Roboto"/>
              </a:rPr>
              <a:t>: </a:t>
            </a:r>
            <a:endParaRPr/>
          </a:p>
        </p:txBody>
      </p:sp>
      <p:sp>
        <p:nvSpPr>
          <p:cNvPr id="310" name="Google Shape;310;p9"/>
          <p:cNvSpPr txBox="1"/>
          <p:nvPr>
            <p:ph idx="1" type="body"/>
          </p:nvPr>
        </p:nvSpPr>
        <p:spPr>
          <a:xfrm>
            <a:off x="802640" y="2603500"/>
            <a:ext cx="10231120" cy="2171700"/>
          </a:xfrm>
          <a:prstGeom prst="rect">
            <a:avLst/>
          </a:prstGeom>
          <a:solidFill>
            <a:srgbClr val="F589C1"/>
          </a:solid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IN" sz="2800"/>
              <a:t>class subclass_name : access_mode base_class_name</a:t>
            </a:r>
            <a:endParaRPr/>
          </a:p>
          <a:p>
            <a:pPr indent="0" lvl="0" marL="0" rtl="0" algn="l">
              <a:spcBef>
                <a:spcPts val="1000"/>
              </a:spcBef>
              <a:spcAft>
                <a:spcPts val="0"/>
              </a:spcAft>
              <a:buSzPts val="2240"/>
              <a:buNone/>
            </a:pPr>
            <a:r>
              <a:rPr b="1" lang="en-IN" sz="2800"/>
              <a:t>{</a:t>
            </a:r>
            <a:endParaRPr/>
          </a:p>
          <a:p>
            <a:pPr indent="0" lvl="0" marL="0" rtl="0" algn="l">
              <a:spcBef>
                <a:spcPts val="1000"/>
              </a:spcBef>
              <a:spcAft>
                <a:spcPts val="0"/>
              </a:spcAft>
              <a:buSzPts val="2240"/>
              <a:buNone/>
            </a:pPr>
            <a:r>
              <a:rPr b="1" lang="en-IN" sz="2800"/>
              <a:t>  //body of subclass</a:t>
            </a:r>
            <a:endParaRPr/>
          </a:p>
          <a:p>
            <a:pPr indent="0" lvl="0" marL="0" rtl="0" algn="l">
              <a:spcBef>
                <a:spcPts val="1000"/>
              </a:spcBef>
              <a:spcAft>
                <a:spcPts val="0"/>
              </a:spcAft>
              <a:buSzPts val="2240"/>
              <a:buNone/>
            </a:pPr>
            <a:r>
              <a:rPr b="1" lang="en-IN" sz="2800"/>
              <a:t>};</a:t>
            </a:r>
            <a:endParaRPr b="1" sz="2800"/>
          </a:p>
        </p:txBody>
      </p:sp>
      <p:sp>
        <p:nvSpPr>
          <p:cNvPr id="311" name="Google Shape;311;p9"/>
          <p:cNvSpPr txBox="1"/>
          <p:nvPr/>
        </p:nvSpPr>
        <p:spPr>
          <a:xfrm>
            <a:off x="1121140" y="5238001"/>
            <a:ext cx="980086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Example:</a:t>
            </a:r>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class Bus:</a:t>
            </a:r>
            <a:r>
              <a:rPr lang="en-IN" sz="1800">
                <a:solidFill>
                  <a:schemeClr val="dk1"/>
                </a:solidFill>
                <a:highlight>
                  <a:srgbClr val="FFFF00"/>
                </a:highlight>
                <a:latin typeface="Century Gothic"/>
                <a:ea typeface="Century Gothic"/>
                <a:cs typeface="Century Gothic"/>
                <a:sym typeface="Century Gothic"/>
              </a:rPr>
              <a:t>public</a:t>
            </a:r>
            <a:r>
              <a:rPr lang="en-IN" sz="1800">
                <a:solidFill>
                  <a:schemeClr val="dk1"/>
                </a:solidFill>
                <a:latin typeface="Century Gothic"/>
                <a:ea typeface="Century Gothic"/>
                <a:cs typeface="Century Gothic"/>
                <a:sym typeface="Century Gothic"/>
              </a:rPr>
              <a:t> Vehicle</a:t>
            </a:r>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a:t>
            </a:r>
            <a:endParaRPr/>
          </a:p>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a:t>
            </a:r>
            <a:endParaRPr/>
          </a:p>
        </p:txBody>
      </p:sp>
      <p:cxnSp>
        <p:nvCxnSpPr>
          <p:cNvPr id="312" name="Google Shape;312;p9"/>
          <p:cNvCxnSpPr/>
          <p:nvPr/>
        </p:nvCxnSpPr>
        <p:spPr>
          <a:xfrm>
            <a:off x="2509520" y="5884332"/>
            <a:ext cx="894000" cy="750000"/>
          </a:xfrm>
          <a:prstGeom prst="curvedConnector3">
            <a:avLst>
              <a:gd fmla="val 50000" name="adj1"/>
            </a:avLst>
          </a:prstGeom>
          <a:noFill/>
          <a:ln cap="rnd" cmpd="sng" w="9525">
            <a:solidFill>
              <a:schemeClr val="accent1"/>
            </a:solidFill>
            <a:prstDash val="solid"/>
            <a:round/>
            <a:headEnd len="sm" w="sm" type="none"/>
            <a:tailEnd len="med" w="med" type="triangle"/>
          </a:ln>
        </p:spPr>
      </p:cxnSp>
      <p:sp>
        <p:nvSpPr>
          <p:cNvPr id="313" name="Google Shape;313;p9"/>
          <p:cNvSpPr txBox="1"/>
          <p:nvPr/>
        </p:nvSpPr>
        <p:spPr>
          <a:xfrm>
            <a:off x="3525520" y="6438330"/>
            <a:ext cx="31191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highlight>
                  <a:srgbClr val="FFFF00"/>
                </a:highlight>
                <a:latin typeface="Century Gothic"/>
                <a:ea typeface="Century Gothic"/>
                <a:cs typeface="Century Gothic"/>
                <a:sym typeface="Century Gothic"/>
              </a:rPr>
              <a:t>Access mode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Quattrocento Sans"/>
              <a:buNone/>
            </a:pPr>
            <a:r>
              <a:rPr b="1" i="0" lang="en-IN">
                <a:solidFill>
                  <a:schemeClr val="lt1"/>
                </a:solidFill>
                <a:latin typeface="Quattrocento Sans"/>
                <a:ea typeface="Quattrocento Sans"/>
                <a:cs typeface="Quattrocento Sans"/>
                <a:sym typeface="Quattrocento Sans"/>
              </a:rPr>
              <a:t>Access Specifiers</a:t>
            </a:r>
            <a:br>
              <a:rPr b="0" i="0" lang="en-IN">
                <a:solidFill>
                  <a:srgbClr val="000000"/>
                </a:solidFill>
                <a:latin typeface="Quattrocento Sans"/>
                <a:ea typeface="Quattrocento Sans"/>
                <a:cs typeface="Quattrocento Sans"/>
                <a:sym typeface="Quattrocento Sans"/>
              </a:rPr>
            </a:br>
            <a:endParaRPr/>
          </a:p>
        </p:txBody>
      </p:sp>
      <p:sp>
        <p:nvSpPr>
          <p:cNvPr id="320" name="Google Shape;320;p10"/>
          <p:cNvSpPr txBox="1"/>
          <p:nvPr>
            <p:ph idx="1" type="body"/>
          </p:nvPr>
        </p:nvSpPr>
        <p:spPr>
          <a:xfrm>
            <a:off x="924560" y="2603500"/>
            <a:ext cx="10414000" cy="24561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N">
                <a:latin typeface="Times New Roman"/>
                <a:ea typeface="Times New Roman"/>
                <a:cs typeface="Times New Roman"/>
                <a:sym typeface="Times New Roman"/>
              </a:rPr>
              <a:t>In C++, there are three access specifiers:</a:t>
            </a:r>
            <a:endParaRPr/>
          </a:p>
          <a:p>
            <a:pPr indent="0" lvl="0" marL="0" rtl="0" algn="l">
              <a:spcBef>
                <a:spcPts val="1000"/>
              </a:spcBef>
              <a:spcAft>
                <a:spcPts val="0"/>
              </a:spcAft>
              <a:buSzPts val="1440"/>
              <a:buNone/>
            </a:pPr>
            <a:r>
              <a:t/>
            </a:r>
            <a:endParaRPr>
              <a:latin typeface="Times New Roman"/>
              <a:ea typeface="Times New Roman"/>
              <a:cs typeface="Times New Roman"/>
              <a:sym typeface="Times New Roman"/>
            </a:endParaRPr>
          </a:p>
          <a:p>
            <a:pPr indent="-342900" lvl="0" marL="342900" rtl="0" algn="l">
              <a:spcBef>
                <a:spcPts val="1000"/>
              </a:spcBef>
              <a:spcAft>
                <a:spcPts val="0"/>
              </a:spcAft>
              <a:buSzPts val="1440"/>
              <a:buChar char="►"/>
            </a:pPr>
            <a:r>
              <a:rPr b="1" lang="en-IN">
                <a:latin typeface="Times New Roman"/>
                <a:ea typeface="Times New Roman"/>
                <a:cs typeface="Times New Roman"/>
                <a:sym typeface="Times New Roman"/>
              </a:rPr>
              <a:t>public - </a:t>
            </a:r>
            <a:r>
              <a:rPr lang="en-IN">
                <a:latin typeface="Times New Roman"/>
                <a:ea typeface="Times New Roman"/>
                <a:cs typeface="Times New Roman"/>
                <a:sym typeface="Times New Roman"/>
              </a:rPr>
              <a:t>members are accessible from outside the class</a:t>
            </a:r>
            <a:endParaRPr/>
          </a:p>
          <a:p>
            <a:pPr indent="-342900" lvl="0" marL="342900" rtl="0" algn="l">
              <a:spcBef>
                <a:spcPts val="1000"/>
              </a:spcBef>
              <a:spcAft>
                <a:spcPts val="0"/>
              </a:spcAft>
              <a:buSzPts val="1440"/>
              <a:buChar char="►"/>
            </a:pPr>
            <a:r>
              <a:rPr b="1" lang="en-IN">
                <a:latin typeface="Times New Roman"/>
                <a:ea typeface="Times New Roman"/>
                <a:cs typeface="Times New Roman"/>
                <a:sym typeface="Times New Roman"/>
              </a:rPr>
              <a:t>private - </a:t>
            </a:r>
            <a:r>
              <a:rPr lang="en-IN">
                <a:latin typeface="Times New Roman"/>
                <a:ea typeface="Times New Roman"/>
                <a:cs typeface="Times New Roman"/>
                <a:sym typeface="Times New Roman"/>
              </a:rPr>
              <a:t>members cannot be accessed (or viewed) from outside the class</a:t>
            </a:r>
            <a:endParaRPr/>
          </a:p>
          <a:p>
            <a:pPr indent="-342900" lvl="0" marL="342900" rtl="0" algn="l">
              <a:spcBef>
                <a:spcPts val="1000"/>
              </a:spcBef>
              <a:spcAft>
                <a:spcPts val="0"/>
              </a:spcAft>
              <a:buSzPts val="1440"/>
              <a:buChar char="►"/>
            </a:pPr>
            <a:r>
              <a:rPr b="1" lang="en-IN">
                <a:latin typeface="Times New Roman"/>
                <a:ea typeface="Times New Roman"/>
                <a:cs typeface="Times New Roman"/>
                <a:sym typeface="Times New Roman"/>
              </a:rPr>
              <a:t>protected - </a:t>
            </a:r>
            <a:r>
              <a:rPr lang="en-IN">
                <a:latin typeface="Times New Roman"/>
                <a:ea typeface="Times New Roman"/>
                <a:cs typeface="Times New Roman"/>
                <a:sym typeface="Times New Roman"/>
              </a:rPr>
              <a:t>members cannot be accessed from outside the class, however, they can be accessed in inherited classes.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Example</a:t>
            </a:r>
            <a:endParaRPr/>
          </a:p>
        </p:txBody>
      </p:sp>
      <p:sp>
        <p:nvSpPr>
          <p:cNvPr id="326" name="Google Shape;326;p11"/>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u="sng">
                <a:solidFill>
                  <a:schemeClr val="hlink"/>
                </a:solidFill>
                <a:hlinkClick r:id="rId3"/>
              </a:rPr>
              <a:t>inheritance example1.txt</a:t>
            </a:r>
            <a:endParaRPr/>
          </a:p>
          <a:p>
            <a:pPr indent="-342900" lvl="0" marL="342900" rtl="0" algn="l">
              <a:spcBef>
                <a:spcPts val="1000"/>
              </a:spcBef>
              <a:spcAft>
                <a:spcPts val="0"/>
              </a:spcAft>
              <a:buSzPts val="1440"/>
              <a:buChar char="►"/>
            </a:pPr>
            <a:r>
              <a:rPr lang="en-IN" u="sng">
                <a:solidFill>
                  <a:schemeClr val="hlink"/>
                </a:solidFill>
                <a:hlinkClick r:id="rId4"/>
              </a:rPr>
              <a:t>single inheritance.docx</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400"/>
              <a:buFont typeface="Arial"/>
              <a:buNone/>
            </a:pPr>
            <a:r>
              <a:rPr b="1" lang="en-IN" sz="2400">
                <a:solidFill>
                  <a:schemeClr val="lt1"/>
                </a:solidFill>
                <a:latin typeface="Arial"/>
                <a:ea typeface="Arial"/>
                <a:cs typeface="Arial"/>
                <a:sym typeface="Arial"/>
              </a:rPr>
              <a:t>Modes of Inheritance</a:t>
            </a:r>
            <a:endParaRPr sz="2400">
              <a:solidFill>
                <a:schemeClr val="lt1"/>
              </a:solidFill>
            </a:endParaRPr>
          </a:p>
        </p:txBody>
      </p:sp>
      <p:sp>
        <p:nvSpPr>
          <p:cNvPr id="332" name="Google Shape;332;p12"/>
          <p:cNvSpPr txBox="1"/>
          <p:nvPr>
            <p:ph idx="1" type="body"/>
          </p:nvPr>
        </p:nvSpPr>
        <p:spPr>
          <a:xfrm>
            <a:off x="1154954" y="2214880"/>
            <a:ext cx="9675606" cy="3804920"/>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SzPts val="1440"/>
              <a:buNone/>
            </a:pPr>
            <a:r>
              <a:t/>
            </a:r>
            <a:endParaRPr sz="1800">
              <a:latin typeface="Calibri"/>
              <a:ea typeface="Calibri"/>
              <a:cs typeface="Calibri"/>
              <a:sym typeface="Calibri"/>
            </a:endParaRPr>
          </a:p>
          <a:p>
            <a:pPr indent="-342900" lvl="0" marL="342900" rtl="0" algn="l">
              <a:lnSpc>
                <a:spcPct val="107000"/>
              </a:lnSpc>
              <a:spcBef>
                <a:spcPts val="1800"/>
              </a:spcBef>
              <a:spcAft>
                <a:spcPts val="0"/>
              </a:spcAft>
              <a:buSzPts val="1440"/>
              <a:buFont typeface="Century Gothic"/>
              <a:buAutoNum type="arabicPeriod"/>
            </a:pPr>
            <a:r>
              <a:rPr b="1" lang="en-IN" sz="1800">
                <a:solidFill>
                  <a:srgbClr val="000000"/>
                </a:solidFill>
                <a:latin typeface="Arial"/>
                <a:ea typeface="Arial"/>
                <a:cs typeface="Arial"/>
                <a:sym typeface="Arial"/>
              </a:rPr>
              <a:t>Public mode</a:t>
            </a:r>
            <a:r>
              <a:rPr lang="en-IN" sz="1800">
                <a:solidFill>
                  <a:srgbClr val="000000"/>
                </a:solidFill>
                <a:latin typeface="Arial"/>
                <a:ea typeface="Arial"/>
                <a:cs typeface="Arial"/>
                <a:sym typeface="Arial"/>
              </a:rPr>
              <a:t>: If we derive a sub class from a public base class. Then the public member of the base class will become public in the derived class and protected members of the base class will become protected in derived class.</a:t>
            </a:r>
            <a:endParaRPr sz="1800">
              <a:latin typeface="Calibri"/>
              <a:ea typeface="Calibri"/>
              <a:cs typeface="Calibri"/>
              <a:sym typeface="Calibri"/>
            </a:endParaRPr>
          </a:p>
          <a:p>
            <a:pPr indent="-342900" lvl="0" marL="342900" rtl="0" algn="l">
              <a:lnSpc>
                <a:spcPct val="107000"/>
              </a:lnSpc>
              <a:spcBef>
                <a:spcPts val="1800"/>
              </a:spcBef>
              <a:spcAft>
                <a:spcPts val="0"/>
              </a:spcAft>
              <a:buSzPts val="1440"/>
              <a:buFont typeface="Century Gothic"/>
              <a:buAutoNum type="arabicPeriod"/>
            </a:pPr>
            <a:r>
              <a:rPr b="1" lang="en-IN" sz="1800">
                <a:solidFill>
                  <a:srgbClr val="000000"/>
                </a:solidFill>
                <a:latin typeface="Arial"/>
                <a:ea typeface="Arial"/>
                <a:cs typeface="Arial"/>
                <a:sym typeface="Arial"/>
              </a:rPr>
              <a:t>Protected mode</a:t>
            </a:r>
            <a:r>
              <a:rPr lang="en-IN" sz="1800">
                <a:solidFill>
                  <a:srgbClr val="000000"/>
                </a:solidFill>
                <a:latin typeface="Arial"/>
                <a:ea typeface="Arial"/>
                <a:cs typeface="Arial"/>
                <a:sym typeface="Arial"/>
              </a:rPr>
              <a:t>: If we derive a sub class from a Protected base class. Then both public member and protected members of the base class will become protected in derived class.</a:t>
            </a:r>
            <a:endParaRPr sz="1800">
              <a:latin typeface="Calibri"/>
              <a:ea typeface="Calibri"/>
              <a:cs typeface="Calibri"/>
              <a:sym typeface="Calibri"/>
            </a:endParaRPr>
          </a:p>
          <a:p>
            <a:pPr indent="-342900" lvl="0" marL="342900" rtl="0" algn="l">
              <a:lnSpc>
                <a:spcPct val="107000"/>
              </a:lnSpc>
              <a:spcBef>
                <a:spcPts val="1800"/>
              </a:spcBef>
              <a:spcAft>
                <a:spcPts val="0"/>
              </a:spcAft>
              <a:buSzPts val="1440"/>
              <a:buFont typeface="Century Gothic"/>
              <a:buAutoNum type="arabicPeriod"/>
            </a:pPr>
            <a:r>
              <a:rPr b="1" lang="en-IN" sz="1800">
                <a:solidFill>
                  <a:srgbClr val="000000"/>
                </a:solidFill>
                <a:latin typeface="Arial"/>
                <a:ea typeface="Arial"/>
                <a:cs typeface="Arial"/>
                <a:sym typeface="Arial"/>
              </a:rPr>
              <a:t>Private mode</a:t>
            </a:r>
            <a:r>
              <a:rPr lang="en-IN" sz="1800">
                <a:solidFill>
                  <a:srgbClr val="000000"/>
                </a:solidFill>
                <a:latin typeface="Arial"/>
                <a:ea typeface="Arial"/>
                <a:cs typeface="Arial"/>
                <a:sym typeface="Arial"/>
              </a:rPr>
              <a:t>: If we derive a sub class from a Private base class. Then both public member and protected members of the base class will become Private in derived class.</a:t>
            </a:r>
            <a:endParaRPr sz="1800">
              <a:latin typeface="Calibri"/>
              <a:ea typeface="Calibri"/>
              <a:cs typeface="Calibri"/>
              <a:sym typeface="Calibri"/>
            </a:endParaRPr>
          </a:p>
          <a:p>
            <a:pPr indent="-251459" lvl="0" marL="342900" rtl="0" algn="l">
              <a:spcBef>
                <a:spcPts val="1800"/>
              </a:spcBef>
              <a:spcAft>
                <a:spcPts val="0"/>
              </a:spcAft>
              <a:buSzPts val="144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13"/>
          <p:cNvPicPr preferRelativeResize="0"/>
          <p:nvPr>
            <p:ph idx="1" type="body"/>
          </p:nvPr>
        </p:nvPicPr>
        <p:blipFill rotWithShape="1">
          <a:blip r:embed="rId3">
            <a:alphaModFix/>
          </a:blip>
          <a:srcRect b="0" l="0" r="0" t="0"/>
          <a:stretch/>
        </p:blipFill>
        <p:spPr>
          <a:xfrm>
            <a:off x="1310640" y="2076872"/>
            <a:ext cx="8879840" cy="41004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Type of inheritance</a:t>
            </a:r>
            <a:endParaRPr/>
          </a:p>
        </p:txBody>
      </p:sp>
      <p:sp>
        <p:nvSpPr>
          <p:cNvPr id="343" name="Google Shape;343;p14"/>
          <p:cNvSpPr txBox="1"/>
          <p:nvPr>
            <p:ph idx="1" type="body"/>
          </p:nvPr>
        </p:nvSpPr>
        <p:spPr>
          <a:xfrm>
            <a:off x="1368314" y="244094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i="0" lang="en-IN">
                <a:latin typeface="Roboto"/>
                <a:ea typeface="Roboto"/>
                <a:cs typeface="Roboto"/>
                <a:sym typeface="Roboto"/>
              </a:rPr>
              <a:t>Single Inheritance</a:t>
            </a:r>
            <a:r>
              <a:rPr b="0" i="0" lang="en-IN">
                <a:latin typeface="Roboto"/>
                <a:ea typeface="Roboto"/>
                <a:cs typeface="Roboto"/>
                <a:sym typeface="Roboto"/>
              </a:rPr>
              <a:t>:In single inheritance, a class is allowed to inherit from only one class. i.e. one sub class is inherited by one base class only.</a:t>
            </a:r>
            <a:endParaRPr/>
          </a:p>
        </p:txBody>
      </p:sp>
      <p:pic>
        <p:nvPicPr>
          <p:cNvPr id="344" name="Google Shape;344;p14"/>
          <p:cNvPicPr preferRelativeResize="0"/>
          <p:nvPr/>
        </p:nvPicPr>
        <p:blipFill rotWithShape="1">
          <a:blip r:embed="rId3">
            <a:alphaModFix/>
          </a:blip>
          <a:srcRect b="0" l="0" r="0" t="0"/>
          <a:stretch/>
        </p:blipFill>
        <p:spPr>
          <a:xfrm>
            <a:off x="2914014" y="3206115"/>
            <a:ext cx="4665345" cy="29418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Multiple Inheritance:</a:t>
            </a:r>
            <a:r>
              <a:rPr b="0" i="0" lang="en-IN">
                <a:latin typeface="Roboto"/>
                <a:ea typeface="Roboto"/>
                <a:cs typeface="Roboto"/>
                <a:sym typeface="Roboto"/>
              </a:rPr>
              <a:t> </a:t>
            </a:r>
            <a:endParaRPr/>
          </a:p>
        </p:txBody>
      </p:sp>
      <p:sp>
        <p:nvSpPr>
          <p:cNvPr id="350" name="Google Shape;350;p15"/>
          <p:cNvSpPr txBox="1"/>
          <p:nvPr>
            <p:ph idx="1" type="body"/>
          </p:nvPr>
        </p:nvSpPr>
        <p:spPr>
          <a:xfrm>
            <a:off x="1154954" y="2603500"/>
            <a:ext cx="9675606"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IN">
                <a:latin typeface="Roboto"/>
                <a:ea typeface="Roboto"/>
                <a:cs typeface="Roboto"/>
                <a:sym typeface="Roboto"/>
              </a:rPr>
              <a:t>Multiple Inheritance is a feature of C++ where a class can inherit from more than one classes. i.e one </a:t>
            </a:r>
            <a:r>
              <a:rPr b="1" i="0" lang="en-IN">
                <a:latin typeface="Roboto"/>
                <a:ea typeface="Roboto"/>
                <a:cs typeface="Roboto"/>
                <a:sym typeface="Roboto"/>
              </a:rPr>
              <a:t>sub class</a:t>
            </a:r>
            <a:r>
              <a:rPr b="0" i="0" lang="en-IN">
                <a:latin typeface="Roboto"/>
                <a:ea typeface="Roboto"/>
                <a:cs typeface="Roboto"/>
                <a:sym typeface="Roboto"/>
              </a:rPr>
              <a:t> is inherited from more than one </a:t>
            </a:r>
            <a:r>
              <a:rPr b="1" i="0" lang="en-IN">
                <a:latin typeface="Roboto"/>
                <a:ea typeface="Roboto"/>
                <a:cs typeface="Roboto"/>
                <a:sym typeface="Roboto"/>
              </a:rPr>
              <a:t>base classes</a:t>
            </a:r>
            <a:r>
              <a:rPr b="0" i="0" lang="en-IN">
                <a:latin typeface="Roboto"/>
                <a:ea typeface="Roboto"/>
                <a:cs typeface="Roboto"/>
                <a:sym typeface="Roboto"/>
              </a:rPr>
              <a:t>.</a:t>
            </a:r>
            <a:endParaRPr/>
          </a:p>
        </p:txBody>
      </p:sp>
      <p:pic>
        <p:nvPicPr>
          <p:cNvPr id="351" name="Google Shape;351;p15"/>
          <p:cNvPicPr preferRelativeResize="0"/>
          <p:nvPr/>
        </p:nvPicPr>
        <p:blipFill rotWithShape="1">
          <a:blip r:embed="rId3">
            <a:alphaModFix/>
          </a:blip>
          <a:srcRect b="0" l="0" r="0" t="0"/>
          <a:stretch/>
        </p:blipFill>
        <p:spPr>
          <a:xfrm>
            <a:off x="1154954" y="3902393"/>
            <a:ext cx="8762807" cy="21174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75403141b1_0_0"/>
          <p:cNvSpPr txBox="1"/>
          <p:nvPr>
            <p:ph type="title"/>
          </p:nvPr>
        </p:nvSpPr>
        <p:spPr>
          <a:xfrm>
            <a:off x="1154949" y="973675"/>
            <a:ext cx="101160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sz="1900">
                <a:solidFill>
                  <a:srgbClr val="273239"/>
                </a:solidFill>
                <a:highlight>
                  <a:srgbClr val="FFFFFF"/>
                </a:highlight>
                <a:latin typeface="Roboto"/>
                <a:ea typeface="Roboto"/>
                <a:cs typeface="Roboto"/>
                <a:sym typeface="Roboto"/>
              </a:rPr>
              <a:t>The word “polymorphism” means having many forms. In simple words, we can define polymorphism as the ability of a message to be displayed in more than one form.</a:t>
            </a:r>
            <a:endParaRPr sz="2400">
              <a:latin typeface="Roboto"/>
              <a:ea typeface="Roboto"/>
              <a:cs typeface="Roboto"/>
              <a:sym typeface="Roboto"/>
            </a:endParaRPr>
          </a:p>
        </p:txBody>
      </p:sp>
      <p:pic>
        <p:nvPicPr>
          <p:cNvPr id="358" name="Google Shape;358;g275403141b1_0_0"/>
          <p:cNvPicPr preferRelativeResize="0"/>
          <p:nvPr/>
        </p:nvPicPr>
        <p:blipFill>
          <a:blip r:embed="rId3">
            <a:alphaModFix/>
          </a:blip>
          <a:stretch>
            <a:fillRect/>
          </a:stretch>
        </p:blipFill>
        <p:spPr>
          <a:xfrm>
            <a:off x="298275" y="2463850"/>
            <a:ext cx="11285624" cy="369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Multiple Inheritance:</a:t>
            </a:r>
            <a:r>
              <a:rPr b="0" i="0" lang="en-IN">
                <a:latin typeface="Roboto"/>
                <a:ea typeface="Roboto"/>
                <a:cs typeface="Roboto"/>
                <a:sym typeface="Roboto"/>
              </a:rPr>
              <a:t> </a:t>
            </a:r>
            <a:endParaRPr/>
          </a:p>
        </p:txBody>
      </p:sp>
      <p:sp>
        <p:nvSpPr>
          <p:cNvPr id="364" name="Google Shape;364;p16"/>
          <p:cNvSpPr txBox="1"/>
          <p:nvPr>
            <p:ph idx="1" type="body"/>
          </p:nvPr>
        </p:nvSpPr>
        <p:spPr>
          <a:xfrm>
            <a:off x="1154954" y="2603500"/>
            <a:ext cx="10000726" cy="2029460"/>
          </a:xfrm>
          <a:prstGeom prst="rect">
            <a:avLst/>
          </a:prstGeom>
          <a:solidFill>
            <a:srgbClr val="F2BE87"/>
          </a:solid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Syntax:</a:t>
            </a:r>
            <a:endParaRPr/>
          </a:p>
          <a:p>
            <a:pPr indent="0" lvl="0" marL="0" rtl="0" algn="l">
              <a:spcBef>
                <a:spcPts val="1000"/>
              </a:spcBef>
              <a:spcAft>
                <a:spcPts val="0"/>
              </a:spcAft>
              <a:buSzPts val="1440"/>
              <a:buNone/>
            </a:pPr>
            <a:r>
              <a:rPr b="1" lang="en-IN"/>
              <a:t>class subclass_name : access_mode base_class1, access_mode base_class2</a:t>
            </a:r>
            <a:endParaRPr/>
          </a:p>
          <a:p>
            <a:pPr indent="0" lvl="0" marL="0" rtl="0" algn="l">
              <a:spcBef>
                <a:spcPts val="1000"/>
              </a:spcBef>
              <a:spcAft>
                <a:spcPts val="0"/>
              </a:spcAft>
              <a:buSzPts val="1440"/>
              <a:buNone/>
            </a:pPr>
            <a:r>
              <a:rPr b="1" lang="en-IN"/>
              <a:t>{</a:t>
            </a:r>
            <a:endParaRPr/>
          </a:p>
          <a:p>
            <a:pPr indent="0" lvl="0" marL="0" rtl="0" algn="l">
              <a:spcBef>
                <a:spcPts val="1000"/>
              </a:spcBef>
              <a:spcAft>
                <a:spcPts val="0"/>
              </a:spcAft>
              <a:buSzPts val="1440"/>
              <a:buNone/>
            </a:pPr>
            <a:r>
              <a:rPr b="1" lang="en-IN"/>
              <a:t>  //body of subclass</a:t>
            </a:r>
            <a:endParaRPr/>
          </a:p>
          <a:p>
            <a:pPr indent="0" lvl="0" marL="0" rtl="0" algn="l">
              <a:spcBef>
                <a:spcPts val="1000"/>
              </a:spcBef>
              <a:spcAft>
                <a:spcPts val="0"/>
              </a:spcAft>
              <a:buSzPts val="1440"/>
              <a:buNone/>
            </a:pPr>
            <a:r>
              <a:rPr b="1" lang="en-IN"/>
              <a:t>};</a:t>
            </a:r>
            <a:endParaRPr b="1"/>
          </a:p>
          <a:p>
            <a:pPr indent="0" lvl="0" marL="0" rtl="0" algn="l">
              <a:spcBef>
                <a:spcPts val="1000"/>
              </a:spcBef>
              <a:spcAft>
                <a:spcPts val="0"/>
              </a:spcAft>
              <a:buSzPts val="144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Multilevel Inheritance</a:t>
            </a:r>
            <a:r>
              <a:rPr b="0" i="0" lang="en-IN">
                <a:latin typeface="Roboto"/>
                <a:ea typeface="Roboto"/>
                <a:cs typeface="Roboto"/>
                <a:sym typeface="Roboto"/>
              </a:rPr>
              <a:t>: </a:t>
            </a:r>
            <a:endParaRPr/>
          </a:p>
        </p:txBody>
      </p:sp>
      <p:sp>
        <p:nvSpPr>
          <p:cNvPr id="370" name="Google Shape;370;p17"/>
          <p:cNvSpPr txBox="1"/>
          <p:nvPr>
            <p:ph idx="1" type="body"/>
          </p:nvPr>
        </p:nvSpPr>
        <p:spPr>
          <a:xfrm>
            <a:off x="1154954" y="2603500"/>
            <a:ext cx="9005046"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IN">
                <a:latin typeface="Roboto"/>
                <a:ea typeface="Roboto"/>
                <a:cs typeface="Roboto"/>
                <a:sym typeface="Roboto"/>
              </a:rPr>
              <a:t> In this type of inheritance, a derived class is created from another derived class.</a:t>
            </a:r>
            <a:endParaRPr/>
          </a:p>
        </p:txBody>
      </p:sp>
      <p:pic>
        <p:nvPicPr>
          <p:cNvPr id="371" name="Google Shape;371;p17"/>
          <p:cNvPicPr preferRelativeResize="0"/>
          <p:nvPr/>
        </p:nvPicPr>
        <p:blipFill rotWithShape="1">
          <a:blip r:embed="rId3">
            <a:alphaModFix/>
          </a:blip>
          <a:srcRect b="0" l="0" r="0" t="0"/>
          <a:stretch/>
        </p:blipFill>
        <p:spPr>
          <a:xfrm>
            <a:off x="2824480" y="3182938"/>
            <a:ext cx="4001770" cy="29847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39cd5c9c5e_0_0"/>
          <p:cNvSpPr txBox="1"/>
          <p:nvPr>
            <p:ph type="ctrTitle"/>
          </p:nvPr>
        </p:nvSpPr>
        <p:spPr>
          <a:xfrm>
            <a:off x="1154955" y="2099733"/>
            <a:ext cx="8825700" cy="2677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pic>
        <p:nvPicPr>
          <p:cNvPr id="263" name="Google Shape;263;g239cd5c9c5e_0_0"/>
          <p:cNvPicPr preferRelativeResize="0"/>
          <p:nvPr/>
        </p:nvPicPr>
        <p:blipFill>
          <a:blip r:embed="rId3">
            <a:alphaModFix/>
          </a:blip>
          <a:stretch>
            <a:fillRect/>
          </a:stretch>
        </p:blipFill>
        <p:spPr>
          <a:xfrm>
            <a:off x="939725" y="1679500"/>
            <a:ext cx="9657175" cy="3857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Hierarchical Inheritance</a:t>
            </a:r>
            <a:r>
              <a:rPr b="0" i="0" lang="en-IN">
                <a:latin typeface="Roboto"/>
                <a:ea typeface="Roboto"/>
                <a:cs typeface="Roboto"/>
                <a:sym typeface="Roboto"/>
              </a:rPr>
              <a:t>: </a:t>
            </a:r>
            <a:endParaRPr/>
          </a:p>
        </p:txBody>
      </p:sp>
      <p:sp>
        <p:nvSpPr>
          <p:cNvPr id="377" name="Google Shape;377;p18"/>
          <p:cNvSpPr txBox="1"/>
          <p:nvPr>
            <p:ph idx="1" type="body"/>
          </p:nvPr>
        </p:nvSpPr>
        <p:spPr>
          <a:xfrm>
            <a:off x="1361440" y="2603500"/>
            <a:ext cx="8619173" cy="952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IN">
                <a:latin typeface="Roboto"/>
                <a:ea typeface="Roboto"/>
                <a:cs typeface="Roboto"/>
                <a:sym typeface="Roboto"/>
              </a:rPr>
              <a:t>In this type of inheritance, more than one sub class is inherited from a single base class. i.e. more than one derived class is created from a single base class.</a:t>
            </a:r>
            <a:endParaRPr/>
          </a:p>
          <a:p>
            <a:pPr indent="-251459" lvl="0" marL="342900" rtl="0" algn="l">
              <a:spcBef>
                <a:spcPts val="1000"/>
              </a:spcBef>
              <a:spcAft>
                <a:spcPts val="0"/>
              </a:spcAft>
              <a:buSzPts val="1440"/>
              <a:buNone/>
            </a:pPr>
            <a:r>
              <a:t/>
            </a:r>
            <a:endParaRPr>
              <a:latin typeface="Roboto"/>
              <a:ea typeface="Roboto"/>
              <a:cs typeface="Roboto"/>
              <a:sym typeface="Roboto"/>
            </a:endParaRPr>
          </a:p>
          <a:p>
            <a:pPr indent="-251459" lvl="0" marL="342900" rtl="0" algn="l">
              <a:spcBef>
                <a:spcPts val="1000"/>
              </a:spcBef>
              <a:spcAft>
                <a:spcPts val="0"/>
              </a:spcAft>
              <a:buSzPts val="1440"/>
              <a:buNone/>
            </a:pPr>
            <a:r>
              <a:t/>
            </a:r>
            <a:endParaRPr/>
          </a:p>
        </p:txBody>
      </p:sp>
      <p:pic>
        <p:nvPicPr>
          <p:cNvPr id="378" name="Google Shape;378;p18"/>
          <p:cNvPicPr preferRelativeResize="0"/>
          <p:nvPr/>
        </p:nvPicPr>
        <p:blipFill rotWithShape="1">
          <a:blip r:embed="rId3">
            <a:alphaModFix/>
          </a:blip>
          <a:srcRect b="0" l="0" r="0" t="0"/>
          <a:stretch/>
        </p:blipFill>
        <p:spPr>
          <a:xfrm>
            <a:off x="2358762" y="3328670"/>
            <a:ext cx="6624527" cy="28075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Hybrid  Inheritance</a:t>
            </a:r>
            <a:r>
              <a:rPr b="0" i="0" lang="en-IN">
                <a:latin typeface="Roboto"/>
                <a:ea typeface="Roboto"/>
                <a:cs typeface="Roboto"/>
                <a:sym typeface="Roboto"/>
              </a:rPr>
              <a:t>: </a:t>
            </a:r>
            <a:endParaRPr/>
          </a:p>
        </p:txBody>
      </p:sp>
      <p:sp>
        <p:nvSpPr>
          <p:cNvPr id="384" name="Google Shape;384;p19"/>
          <p:cNvSpPr txBox="1"/>
          <p:nvPr>
            <p:ph idx="1" type="body"/>
          </p:nvPr>
        </p:nvSpPr>
        <p:spPr>
          <a:xfrm>
            <a:off x="1154954" y="2603500"/>
            <a:ext cx="10000726" cy="825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IN">
                <a:latin typeface="Roboto"/>
                <a:ea typeface="Roboto"/>
                <a:cs typeface="Roboto"/>
                <a:sym typeface="Roboto"/>
              </a:rPr>
              <a:t>Hybrid Inheritance is implemented by combining more than one type of inheritance. For example: Combining Hierarchical inheritance and Multiple Inheritance.</a:t>
            </a:r>
            <a:endParaRPr/>
          </a:p>
        </p:txBody>
      </p:sp>
      <p:pic>
        <p:nvPicPr>
          <p:cNvPr id="385" name="Google Shape;385;p19"/>
          <p:cNvPicPr preferRelativeResize="0"/>
          <p:nvPr/>
        </p:nvPicPr>
        <p:blipFill rotWithShape="1">
          <a:blip r:embed="rId3">
            <a:alphaModFix/>
          </a:blip>
          <a:srcRect b="0" l="0" r="0" t="0"/>
          <a:stretch/>
        </p:blipFill>
        <p:spPr>
          <a:xfrm>
            <a:off x="2529839" y="3429000"/>
            <a:ext cx="5293995" cy="26771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ph idx="1" type="body"/>
          </p:nvPr>
        </p:nvSpPr>
        <p:spPr>
          <a:xfrm>
            <a:off x="3088641" y="3566160"/>
            <a:ext cx="6725920" cy="24536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560"/>
              <a:buNone/>
            </a:pPr>
            <a:r>
              <a:rPr lang="en-IN" sz="3200"/>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Learning Objective</a:t>
            </a:r>
            <a:br>
              <a:rPr lang="en-IN"/>
            </a:br>
            <a:endParaRPr/>
          </a:p>
        </p:txBody>
      </p:sp>
      <p:sp>
        <p:nvSpPr>
          <p:cNvPr id="269" name="Google Shape;269;p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IN"/>
              <a:t>To understand Features of object orientated programming</a:t>
            </a:r>
            <a:endParaRPr/>
          </a:p>
          <a:p>
            <a:pPr indent="-342900" lvl="0" marL="342900" rtl="0" algn="l">
              <a:spcBef>
                <a:spcPts val="1000"/>
              </a:spcBef>
              <a:spcAft>
                <a:spcPts val="0"/>
              </a:spcAft>
              <a:buSzPts val="1440"/>
              <a:buChar char="►"/>
            </a:pPr>
            <a:r>
              <a:rPr b="1" lang="en-IN"/>
              <a:t>To understand inheritance concept</a:t>
            </a:r>
            <a:endParaRPr/>
          </a:p>
          <a:p>
            <a:pPr indent="0" lvl="0" marL="0" rtl="0" algn="l">
              <a:spcBef>
                <a:spcPts val="1000"/>
              </a:spcBef>
              <a:spcAft>
                <a:spcPts val="0"/>
              </a:spcAft>
              <a:buSzPts val="1440"/>
              <a:buNone/>
            </a:pPr>
            <a:r>
              <a:rPr lang="en-I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txBox="1"/>
          <p:nvPr>
            <p:ph idx="1" type="body"/>
          </p:nvPr>
        </p:nvSpPr>
        <p:spPr>
          <a:xfrm>
            <a:off x="1154954" y="2529840"/>
            <a:ext cx="9513046" cy="39827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0" i="0" lang="en-IN">
                <a:solidFill>
                  <a:srgbClr val="000000"/>
                </a:solidFill>
                <a:latin typeface="Times New Roman"/>
                <a:ea typeface="Times New Roman"/>
                <a:cs typeface="Times New Roman"/>
                <a:sym typeface="Times New Roman"/>
              </a:rPr>
              <a:t>Object-oriented programming (OOP) is a programming paradigm based on the concept of "objects", which may contain data, in the form of fields, often known as attributes or data members; and code, in the form of procedures, often known as methods or member functions.</a:t>
            </a:r>
            <a:endParaRPr/>
          </a:p>
          <a:p>
            <a:pPr indent="-342900" lvl="0" marL="342900" rtl="0" algn="l">
              <a:spcBef>
                <a:spcPts val="1000"/>
              </a:spcBef>
              <a:spcAft>
                <a:spcPts val="0"/>
              </a:spcAft>
              <a:buSzPts val="1440"/>
              <a:buChar char="►"/>
            </a:pPr>
            <a:r>
              <a:rPr b="0" i="0" lang="en-IN">
                <a:latin typeface="Times New Roman"/>
                <a:ea typeface="Times New Roman"/>
                <a:cs typeface="Times New Roman"/>
                <a:sym typeface="Times New Roman"/>
              </a:rPr>
              <a:t>The main aim of OOP is to bind together the data and the functions that operate on them so that no other part of the code can access this data except that function.</a:t>
            </a:r>
            <a:endParaRPr b="1">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Characteristics of an Object Oriented Programming language</a:t>
            </a:r>
            <a:endParaRPr/>
          </a:p>
        </p:txBody>
      </p:sp>
      <p:pic>
        <p:nvPicPr>
          <p:cNvPr id="280" name="Google Shape;280;p4"/>
          <p:cNvPicPr preferRelativeResize="0"/>
          <p:nvPr>
            <p:ph idx="1" type="body"/>
          </p:nvPr>
        </p:nvPicPr>
        <p:blipFill rotWithShape="1">
          <a:blip r:embed="rId3">
            <a:alphaModFix/>
          </a:blip>
          <a:srcRect b="0" l="0" r="0" t="0"/>
          <a:stretch/>
        </p:blipFill>
        <p:spPr>
          <a:xfrm>
            <a:off x="3017520" y="2664460"/>
            <a:ext cx="5578895" cy="35128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Inheritance</a:t>
            </a:r>
            <a:endParaRPr/>
          </a:p>
        </p:txBody>
      </p:sp>
      <p:sp>
        <p:nvSpPr>
          <p:cNvPr id="286" name="Google Shape;286;p5"/>
          <p:cNvSpPr txBox="1"/>
          <p:nvPr>
            <p:ph idx="1" type="body"/>
          </p:nvPr>
        </p:nvSpPr>
        <p:spPr>
          <a:xfrm>
            <a:off x="1154954" y="2468880"/>
            <a:ext cx="9838166" cy="35509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sz="1800">
                <a:latin typeface="Times New Roman"/>
                <a:ea typeface="Times New Roman"/>
                <a:cs typeface="Times New Roman"/>
                <a:sym typeface="Times New Roman"/>
              </a:rPr>
              <a:t>The capability of a class to derive properties and characteristics from another class is called Inheritance.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Roboto"/>
              <a:buNone/>
            </a:pPr>
            <a:r>
              <a:rPr b="1" i="0" lang="en-IN">
                <a:latin typeface="Roboto"/>
                <a:ea typeface="Roboto"/>
                <a:cs typeface="Roboto"/>
                <a:sym typeface="Roboto"/>
              </a:rPr>
              <a:t>Why and when to use inheritance?</a:t>
            </a:r>
            <a:endParaRPr/>
          </a:p>
        </p:txBody>
      </p:sp>
      <p:pic>
        <p:nvPicPr>
          <p:cNvPr descr="inheritance" id="292" name="Google Shape;292;p6"/>
          <p:cNvPicPr preferRelativeResize="0"/>
          <p:nvPr>
            <p:ph idx="1" type="body"/>
          </p:nvPr>
        </p:nvPicPr>
        <p:blipFill rotWithShape="1">
          <a:blip r:embed="rId3">
            <a:alphaModFix/>
          </a:blip>
          <a:srcRect b="0" l="0" r="0" t="0"/>
          <a:stretch/>
        </p:blipFill>
        <p:spPr>
          <a:xfrm>
            <a:off x="1154954" y="2472016"/>
            <a:ext cx="8380376" cy="254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inheritance2" id="297" name="Google Shape;297;p7"/>
          <p:cNvPicPr preferRelativeResize="0"/>
          <p:nvPr/>
        </p:nvPicPr>
        <p:blipFill rotWithShape="1">
          <a:blip r:embed="rId3">
            <a:alphaModFix/>
          </a:blip>
          <a:srcRect b="0" l="0" r="0" t="0"/>
          <a:stretch/>
        </p:blipFill>
        <p:spPr>
          <a:xfrm>
            <a:off x="1371600" y="820737"/>
            <a:ext cx="8509635" cy="4151199"/>
          </a:xfrm>
          <a:prstGeom prst="rect">
            <a:avLst/>
          </a:prstGeom>
          <a:noFill/>
          <a:ln>
            <a:noFill/>
          </a:ln>
        </p:spPr>
      </p:pic>
      <p:sp>
        <p:nvSpPr>
          <p:cNvPr id="298" name="Google Shape;298;p7"/>
          <p:cNvSpPr txBox="1"/>
          <p:nvPr/>
        </p:nvSpPr>
        <p:spPr>
          <a:xfrm>
            <a:off x="731520" y="5758873"/>
            <a:ext cx="11043919" cy="646331"/>
          </a:xfrm>
          <a:prstGeom prst="rect">
            <a:avLst/>
          </a:prstGeom>
          <a:solidFill>
            <a:srgbClr val="F2BE8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chemeClr val="dk1"/>
                </a:solidFill>
                <a:latin typeface="Roboto"/>
                <a:ea typeface="Roboto"/>
                <a:cs typeface="Roboto"/>
                <a:sym typeface="Roboto"/>
              </a:rPr>
              <a:t>Using inheritance, we have to write the functions only one time instead of three times as we have inherited rest of the three classes from base class(Vehicle).</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IN"/>
              <a:t>Terminology</a:t>
            </a:r>
            <a:endParaRPr/>
          </a:p>
        </p:txBody>
      </p:sp>
      <p:sp>
        <p:nvSpPr>
          <p:cNvPr id="304" name="Google Shape;304;p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IN" sz="1800">
                <a:solidFill>
                  <a:srgbClr val="000000"/>
                </a:solidFill>
                <a:latin typeface="Arial"/>
                <a:ea typeface="Arial"/>
                <a:cs typeface="Arial"/>
                <a:sym typeface="Arial"/>
              </a:rPr>
              <a:t>Sub Class:</a:t>
            </a:r>
            <a:r>
              <a:rPr lang="en-IN" sz="1800">
                <a:solidFill>
                  <a:srgbClr val="000000"/>
                </a:solidFill>
                <a:latin typeface="Arial"/>
                <a:ea typeface="Arial"/>
                <a:cs typeface="Arial"/>
                <a:sym typeface="Arial"/>
              </a:rPr>
              <a:t> The class that inherits properties from another class is called Sub class or Derived Class.</a:t>
            </a:r>
            <a:endParaRPr/>
          </a:p>
          <a:p>
            <a:pPr indent="-342900" lvl="0" marL="342900" rtl="0" algn="l">
              <a:spcBef>
                <a:spcPts val="1000"/>
              </a:spcBef>
              <a:spcAft>
                <a:spcPts val="0"/>
              </a:spcAft>
              <a:buSzPts val="1440"/>
              <a:buChar char="►"/>
            </a:pPr>
            <a:r>
              <a:rPr b="1" lang="en-IN" sz="1800">
                <a:solidFill>
                  <a:srgbClr val="000000"/>
                </a:solidFill>
                <a:latin typeface="Arial"/>
                <a:ea typeface="Arial"/>
                <a:cs typeface="Arial"/>
                <a:sym typeface="Arial"/>
              </a:rPr>
              <a:t>Super Class: </a:t>
            </a:r>
            <a:r>
              <a:rPr lang="en-IN" sz="1800">
                <a:solidFill>
                  <a:srgbClr val="000000"/>
                </a:solidFill>
                <a:latin typeface="Arial"/>
                <a:ea typeface="Arial"/>
                <a:cs typeface="Arial"/>
                <a:sym typeface="Arial"/>
              </a:rPr>
              <a:t>The class whose properties are inherited by sub class is called Base Class or Super class.</a:t>
            </a:r>
            <a:endParaRPr sz="1800">
              <a:latin typeface="Calibri"/>
              <a:ea typeface="Calibri"/>
              <a:cs typeface="Calibri"/>
              <a:sym typeface="Calibri"/>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2020-08-04T17:25:47Z</dcterms:created>
  <dc:creator>lalit.gidwani1302@gmail.com</dc:creator>
</cp:coreProperties>
</file>