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317" r:id="rId2"/>
    <p:sldId id="296" r:id="rId3"/>
    <p:sldId id="297" r:id="rId4"/>
    <p:sldId id="298" r:id="rId5"/>
    <p:sldId id="300" r:id="rId6"/>
    <p:sldId id="302" r:id="rId7"/>
    <p:sldId id="320" r:id="rId8"/>
    <p:sldId id="321" r:id="rId9"/>
    <p:sldId id="322" r:id="rId10"/>
    <p:sldId id="278" r:id="rId11"/>
    <p:sldId id="307" r:id="rId12"/>
    <p:sldId id="281" r:id="rId13"/>
    <p:sldId id="282" r:id="rId14"/>
    <p:sldId id="284" r:id="rId15"/>
    <p:sldId id="285" r:id="rId16"/>
    <p:sldId id="318" r:id="rId17"/>
    <p:sldId id="308" r:id="rId18"/>
    <p:sldId id="319" r:id="rId19"/>
    <p:sldId id="309" r:id="rId20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0D4B1B38-C2BD-2644-B4B8-0DAE65429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6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9FB3C7-FEFC-C94C-8DA6-B42B6D61B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77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4 - Types and Classes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80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2E582-EFA3-7645-90D1-11393015A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B7816-772C-144B-A58E-1BFB89A25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6305-1FDD-5542-AF46-2933EF761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58CEF-EE99-254B-B133-E558257A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E612B-D6AC-C941-80AF-5D8FA327C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A8084-D249-8244-8CC5-89D46E87A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1EF50-CD3E-3340-AE4D-C8214C21F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1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2DD7D-614E-2B46-B0E8-80141DB00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4FC9-57CC-6F44-888F-392460C34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AD4A2-008C-FC49-81CE-D3BD56FAB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21BF1E6-5610-9D4D-9537-FD8CCCD6F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602D5B7-F433-CD47-8221-C8441923C425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 dirty="0">
                <a:solidFill>
                  <a:schemeClr val="tx2"/>
                </a:solidFill>
                <a:latin typeface="Arial Black" charset="0"/>
              </a:rPr>
              <a:t>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4622800"/>
            <a:ext cx="879157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 dirty="0"/>
              <a:t>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D8B819-BE8A-4608-9352-746470AA7DBE}"/>
              </a:ext>
            </a:extLst>
          </p:cNvPr>
          <p:cNvSpPr txBox="1"/>
          <p:nvPr/>
        </p:nvSpPr>
        <p:spPr>
          <a:xfrm>
            <a:off x="701040" y="5446693"/>
            <a:ext cx="8266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Programming in Haskell by </a:t>
            </a:r>
            <a:r>
              <a:rPr lang="en-US" dirty="0"/>
              <a:t>Graham Hutton, University of Nottingham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Function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387350" y="1601788"/>
            <a:ext cx="837088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As we have seen, many functions can naturally be defined in terms of other functions.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1581150" y="3219450"/>
            <a:ext cx="4264025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::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n = product [1..n]</a:t>
            </a:r>
          </a:p>
        </p:txBody>
      </p:sp>
      <p:sp>
        <p:nvSpPr>
          <p:cNvPr id="281621" name="AutoShape 21"/>
          <p:cNvSpPr>
            <a:spLocks noChangeArrowheads="1"/>
          </p:cNvSpPr>
          <p:nvPr/>
        </p:nvSpPr>
        <p:spPr bwMode="auto">
          <a:xfrm>
            <a:off x="1141413" y="5184775"/>
            <a:ext cx="6470650" cy="1055688"/>
          </a:xfrm>
          <a:prstGeom prst="wedgeRoundRectCallout">
            <a:avLst>
              <a:gd name="adj1" fmla="val -22597"/>
              <a:gd name="adj2" fmla="val -9332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fac maps any integer n to the product of the integers between 1 and 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330200" y="481013"/>
            <a:ext cx="8391525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Expressions are </a:t>
            </a:r>
            <a:r>
              <a:rPr lang="en-US" u="sng">
                <a:cs typeface="+mn-cs"/>
              </a:rPr>
              <a:t>evaluated</a:t>
            </a:r>
            <a:r>
              <a:rPr lang="en-US">
                <a:cs typeface="+mn-cs"/>
              </a:rPr>
              <a:t> by a stepwise process of applying functions to their arguments.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595438" y="2768600"/>
            <a:ext cx="1111250" cy="430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4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55688" y="3094038"/>
            <a:ext cx="3302000" cy="898525"/>
            <a:chOff x="665" y="1949"/>
            <a:chExt cx="2080" cy="566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174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product [1..4]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055688" y="3895725"/>
            <a:ext cx="3854450" cy="896938"/>
            <a:chOff x="665" y="2454"/>
            <a:chExt cx="2428" cy="565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005" y="275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product [1,2,3,4]</a:t>
              </a:r>
            </a:p>
          </p:txBody>
        </p: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055688" y="4699000"/>
            <a:ext cx="2012950" cy="892175"/>
            <a:chOff x="665" y="2960"/>
            <a:chExt cx="1268" cy="562"/>
          </a:xfrm>
        </p:grpSpPr>
        <p:sp>
          <p:nvSpPr>
            <p:cNvPr id="322566" name="Text Box 6"/>
            <p:cNvSpPr txBox="1">
              <a:spLocks noChangeArrowheads="1"/>
            </p:cNvSpPr>
            <p:nvPr/>
          </p:nvSpPr>
          <p:spPr bwMode="auto">
            <a:xfrm>
              <a:off x="1005" y="3257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1*2*3*4</a:t>
              </a:r>
            </a:p>
          </p:txBody>
        </p:sp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55688" y="5502275"/>
            <a:ext cx="1092200" cy="889000"/>
            <a:chOff x="665" y="3466"/>
            <a:chExt cx="688" cy="560"/>
          </a:xfrm>
        </p:grpSpPr>
        <p:sp>
          <p:nvSpPr>
            <p:cNvPr id="322567" name="Text Box 7"/>
            <p:cNvSpPr txBox="1">
              <a:spLocks noChangeArrowheads="1"/>
            </p:cNvSpPr>
            <p:nvPr/>
          </p:nvSpPr>
          <p:spPr bwMode="auto">
            <a:xfrm>
              <a:off x="1005" y="3761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24</a:t>
              </a:r>
            </a:p>
          </p:txBody>
        </p:sp>
        <p:sp>
          <p:nvSpPr>
            <p:cNvPr id="322571" name="Text Box 11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1207523-48C9-8C42-A928-0D916FBB234B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Recursive Functions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401638" y="1631950"/>
            <a:ext cx="84518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Haskell, functions can also be defined in terms of themselves.  Such functions are called </a:t>
            </a:r>
            <a:r>
              <a:rPr lang="en-US" u="sng">
                <a:cs typeface="+mn-cs"/>
              </a:rPr>
              <a:t>recursive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096963" y="3109913"/>
            <a:ext cx="4078287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fac 0 = 1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fac n = n * fac (n-1)</a:t>
            </a:r>
          </a:p>
        </p:txBody>
      </p:sp>
      <p:sp>
        <p:nvSpPr>
          <p:cNvPr id="284677" name="AutoShape 5"/>
          <p:cNvSpPr>
            <a:spLocks noChangeArrowheads="1"/>
          </p:cNvSpPr>
          <p:nvPr/>
        </p:nvSpPr>
        <p:spPr bwMode="auto">
          <a:xfrm>
            <a:off x="844550" y="4859338"/>
            <a:ext cx="6032500" cy="1531937"/>
          </a:xfrm>
          <a:prstGeom prst="wedgeRoundRectCallout">
            <a:avLst>
              <a:gd name="adj1" fmla="val -23731"/>
              <a:gd name="adj2" fmla="val -7581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fac maps 0 to 1, and any other integer to the product of itself and the factorial of its predecessor.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DA7DF93-FD3E-9844-80F9-C96F7CA47FE4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339725" y="458788"/>
            <a:ext cx="2243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806575" y="1287463"/>
            <a:ext cx="1111250" cy="430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3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36663" y="1562100"/>
            <a:ext cx="2424112" cy="819150"/>
            <a:chOff x="779" y="984"/>
            <a:chExt cx="1527" cy="516"/>
          </a:xfrm>
        </p:grpSpPr>
        <p:sp>
          <p:nvSpPr>
            <p:cNvPr id="285701" name="Text Box 5"/>
            <p:cNvSpPr txBox="1">
              <a:spLocks noChangeArrowheads="1"/>
            </p:cNvSpPr>
            <p:nvPr/>
          </p:nvSpPr>
          <p:spPr bwMode="auto">
            <a:xfrm>
              <a:off x="1138" y="1229"/>
              <a:ext cx="1168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fac 2</a:t>
              </a:r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779" y="9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36663" y="2225675"/>
            <a:ext cx="3536950" cy="820738"/>
            <a:chOff x="779" y="1402"/>
            <a:chExt cx="2228" cy="517"/>
          </a:xfrm>
        </p:grpSpPr>
        <p:sp>
          <p:nvSpPr>
            <p:cNvPr id="285702" name="Text Box 6"/>
            <p:cNvSpPr txBox="1">
              <a:spLocks noChangeArrowheads="1"/>
            </p:cNvSpPr>
            <p:nvPr/>
          </p:nvSpPr>
          <p:spPr bwMode="auto">
            <a:xfrm>
              <a:off x="1138" y="1648"/>
              <a:ext cx="1869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fac 1)</a:t>
              </a:r>
            </a:p>
          </p:txBody>
        </p:sp>
        <p:sp>
          <p:nvSpPr>
            <p:cNvPr id="285706" name="Text Box 10"/>
            <p:cNvSpPr txBox="1">
              <a:spLocks noChangeArrowheads="1"/>
            </p:cNvSpPr>
            <p:nvPr/>
          </p:nvSpPr>
          <p:spPr bwMode="auto">
            <a:xfrm>
              <a:off x="779" y="140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36663" y="2889250"/>
            <a:ext cx="4648200" cy="820738"/>
            <a:chOff x="779" y="1820"/>
            <a:chExt cx="2928" cy="517"/>
          </a:xfrm>
        </p:grpSpPr>
        <p:sp>
          <p:nvSpPr>
            <p:cNvPr id="285703" name="Text Box 7"/>
            <p:cNvSpPr txBox="1">
              <a:spLocks noChangeArrowheads="1"/>
            </p:cNvSpPr>
            <p:nvPr/>
          </p:nvSpPr>
          <p:spPr bwMode="auto">
            <a:xfrm>
              <a:off x="1138" y="2066"/>
              <a:ext cx="2569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(1 * fac 0))</a:t>
              </a:r>
            </a:p>
          </p:txBody>
        </p:sp>
        <p:sp>
          <p:nvSpPr>
            <p:cNvPr id="285707" name="Text Box 11"/>
            <p:cNvSpPr txBox="1">
              <a:spLocks noChangeArrowheads="1"/>
            </p:cNvSpPr>
            <p:nvPr/>
          </p:nvSpPr>
          <p:spPr bwMode="auto">
            <a:xfrm>
              <a:off x="779" y="182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236663" y="3552825"/>
            <a:ext cx="3884612" cy="817563"/>
            <a:chOff x="779" y="2238"/>
            <a:chExt cx="2447" cy="515"/>
          </a:xfrm>
        </p:grpSpPr>
        <p:sp>
          <p:nvSpPr>
            <p:cNvPr id="285704" name="Text Box 8"/>
            <p:cNvSpPr txBox="1">
              <a:spLocks noChangeArrowheads="1"/>
            </p:cNvSpPr>
            <p:nvPr/>
          </p:nvSpPr>
          <p:spPr bwMode="auto">
            <a:xfrm>
              <a:off x="1138" y="2488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(1 * 1))</a:t>
              </a:r>
            </a:p>
          </p:txBody>
        </p:sp>
        <p:sp>
          <p:nvSpPr>
            <p:cNvPr id="285708" name="Text Box 12"/>
            <p:cNvSpPr txBox="1">
              <a:spLocks noChangeArrowheads="1"/>
            </p:cNvSpPr>
            <p:nvPr/>
          </p:nvSpPr>
          <p:spPr bwMode="auto">
            <a:xfrm>
              <a:off x="779" y="223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236663" y="4216400"/>
            <a:ext cx="2779712" cy="817563"/>
            <a:chOff x="779" y="2656"/>
            <a:chExt cx="1751" cy="515"/>
          </a:xfrm>
        </p:grpSpPr>
        <p:sp>
          <p:nvSpPr>
            <p:cNvPr id="285709" name="Text Box 13"/>
            <p:cNvSpPr txBox="1">
              <a:spLocks noChangeArrowheads="1"/>
            </p:cNvSpPr>
            <p:nvPr/>
          </p:nvSpPr>
          <p:spPr bwMode="auto">
            <a:xfrm>
              <a:off x="1138" y="2906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1)</a:t>
              </a: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779" y="265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236663" y="5543550"/>
            <a:ext cx="938212" cy="820738"/>
            <a:chOff x="779" y="3492"/>
            <a:chExt cx="591" cy="517"/>
          </a:xfrm>
        </p:grpSpPr>
        <p:sp>
          <p:nvSpPr>
            <p:cNvPr id="285712" name="Text Box 16"/>
            <p:cNvSpPr txBox="1">
              <a:spLocks noChangeArrowheads="1"/>
            </p:cNvSpPr>
            <p:nvPr/>
          </p:nvSpPr>
          <p:spPr bwMode="auto">
            <a:xfrm>
              <a:off x="779" y="349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  <p:sp>
          <p:nvSpPr>
            <p:cNvPr id="285713" name="Text Box 17"/>
            <p:cNvSpPr txBox="1">
              <a:spLocks noChangeArrowheads="1"/>
            </p:cNvSpPr>
            <p:nvPr/>
          </p:nvSpPr>
          <p:spPr bwMode="auto">
            <a:xfrm>
              <a:off x="1138" y="3744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6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1236663" y="4879975"/>
            <a:ext cx="1674812" cy="819150"/>
            <a:chOff x="779" y="3074"/>
            <a:chExt cx="1055" cy="516"/>
          </a:xfrm>
        </p:grpSpPr>
        <p:sp>
          <p:nvSpPr>
            <p:cNvPr id="285710" name="Text Box 14"/>
            <p:cNvSpPr txBox="1">
              <a:spLocks noChangeArrowheads="1"/>
            </p:cNvSpPr>
            <p:nvPr/>
          </p:nvSpPr>
          <p:spPr bwMode="auto">
            <a:xfrm>
              <a:off x="1138" y="3325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2</a:t>
              </a:r>
            </a:p>
          </p:txBody>
        </p:sp>
        <p:sp>
          <p:nvSpPr>
            <p:cNvPr id="285714" name="Text Box 18"/>
            <p:cNvSpPr txBox="1">
              <a:spLocks noChangeArrowheads="1"/>
            </p:cNvSpPr>
            <p:nvPr/>
          </p:nvSpPr>
          <p:spPr bwMode="auto">
            <a:xfrm>
              <a:off x="779" y="307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A2EB82-3177-934B-9DBE-0C527C118B18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2530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Recursion on Lists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420688" y="1624013"/>
            <a:ext cx="829627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Recursion is not restricted to numbers, but can also be used to define functions on </a:t>
            </a:r>
            <a:r>
              <a:rPr lang="en-US" u="sng">
                <a:cs typeface="+mn-cs"/>
              </a:rPr>
              <a:t>lists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1355725" y="3079750"/>
            <a:ext cx="593407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:: Num a </a:t>
            </a:r>
            <a:r>
              <a:rPr lang="en-US" sz="24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</a:t>
            </a:r>
            <a:r>
              <a:rPr lang="en-US" sz="2400">
                <a:latin typeface="Lucida Sans Typewriter" charset="0"/>
                <a:cs typeface="+mn-cs"/>
              </a:rPr>
              <a:t> [a] </a:t>
            </a:r>
            <a:r>
              <a:rPr lang="en-US" sz="2400">
                <a:latin typeface="Lucida Sans Typewriter" charset="0"/>
                <a:cs typeface="ＭＳ Ｐゴシック" pitchFamily="-1" charset="-128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[]     = 1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(n:ns) = n * product ns</a:t>
            </a:r>
          </a:p>
        </p:txBody>
      </p:sp>
      <p:sp>
        <p:nvSpPr>
          <p:cNvPr id="287753" name="AutoShape 9"/>
          <p:cNvSpPr>
            <a:spLocks noChangeArrowheads="1"/>
          </p:cNvSpPr>
          <p:nvPr/>
        </p:nvSpPr>
        <p:spPr bwMode="auto">
          <a:xfrm>
            <a:off x="1176338" y="4921250"/>
            <a:ext cx="6210300" cy="1487488"/>
          </a:xfrm>
          <a:prstGeom prst="wedgeRoundRectCallout">
            <a:avLst>
              <a:gd name="adj1" fmla="val -22213"/>
              <a:gd name="adj2" fmla="val -6600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product maps the empty list to 1, and any non-empty list to its head multiplied by the product of its tail.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54E7AD-6A91-F742-9EB4-37CB2602D64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806575" y="1597025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[2,3,4]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62063" y="1916113"/>
            <a:ext cx="3859212" cy="858837"/>
            <a:chOff x="795" y="1054"/>
            <a:chExt cx="2431" cy="541"/>
          </a:xfrm>
        </p:grpSpPr>
        <p:sp>
          <p:nvSpPr>
            <p:cNvPr id="289797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product [3,4]</a:t>
              </a:r>
            </a:p>
          </p:txBody>
        </p:sp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62063" y="2671763"/>
            <a:ext cx="4595812" cy="862012"/>
            <a:chOff x="795" y="1530"/>
            <a:chExt cx="2895" cy="543"/>
          </a:xfrm>
        </p:grpSpPr>
        <p:sp>
          <p:nvSpPr>
            <p:cNvPr id="289798" name="Text Box 6"/>
            <p:cNvSpPr txBox="1">
              <a:spLocks noChangeArrowheads="1"/>
            </p:cNvSpPr>
            <p:nvPr/>
          </p:nvSpPr>
          <p:spPr bwMode="auto">
            <a:xfrm>
              <a:off x="1138" y="1808"/>
              <a:ext cx="255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product [4])</a:t>
              </a: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62063" y="3427413"/>
            <a:ext cx="5516562" cy="865187"/>
            <a:chOff x="795" y="2006"/>
            <a:chExt cx="3475" cy="545"/>
          </a:xfrm>
        </p:grpSpPr>
        <p:sp>
          <p:nvSpPr>
            <p:cNvPr id="289799" name="Text Box 7"/>
            <p:cNvSpPr txBox="1">
              <a:spLocks noChangeArrowheads="1"/>
            </p:cNvSpPr>
            <p:nvPr/>
          </p:nvSpPr>
          <p:spPr bwMode="auto">
            <a:xfrm>
              <a:off x="1138" y="2286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(4 * product []))</a:t>
              </a: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262063" y="4183063"/>
            <a:ext cx="3859212" cy="868362"/>
            <a:chOff x="795" y="2482"/>
            <a:chExt cx="2431" cy="547"/>
          </a:xfrm>
        </p:grpSpPr>
        <p:sp>
          <p:nvSpPr>
            <p:cNvPr id="289800" name="Text Box 8"/>
            <p:cNvSpPr txBox="1">
              <a:spLocks noChangeArrowheads="1"/>
            </p:cNvSpPr>
            <p:nvPr/>
          </p:nvSpPr>
          <p:spPr bwMode="auto">
            <a:xfrm>
              <a:off x="1138" y="276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(4 * 1))</a:t>
              </a: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262063" y="4938713"/>
            <a:ext cx="1096962" cy="871537"/>
            <a:chOff x="795" y="2958"/>
            <a:chExt cx="691" cy="549"/>
          </a:xfrm>
        </p:grpSpPr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1138" y="3242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24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23DAEA1-6567-C046-AFF8-4534355A68A3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377825" y="569913"/>
            <a:ext cx="82645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the same pattern of recursion as in product we can define the </a:t>
            </a:r>
            <a:r>
              <a:rPr lang="en-US" u="sng">
                <a:cs typeface="+mn-cs"/>
              </a:rPr>
              <a:t>length</a:t>
            </a:r>
            <a:r>
              <a:rPr lang="en-US">
                <a:cs typeface="+mn-cs"/>
              </a:rPr>
              <a:t> function on lists.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392238" y="2325688"/>
            <a:ext cx="552450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[]     = 0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(_:xs) = 1 + length xs</a:t>
            </a: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1262063" y="4603750"/>
            <a:ext cx="5900737" cy="1487488"/>
          </a:xfrm>
          <a:prstGeom prst="wedgeRoundRectCallout">
            <a:avLst>
              <a:gd name="adj1" fmla="val -21134"/>
              <a:gd name="adj2" fmla="val -7870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length maps the empty list to 0, and any non-empty list to the successor of the length of its tail.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363F264-F105-2F4C-B2ED-5B1AA220363B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806575" y="1614488"/>
            <a:ext cx="2762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[1,2,3]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2063" y="1933575"/>
            <a:ext cx="3675062" cy="858838"/>
            <a:chOff x="795" y="1054"/>
            <a:chExt cx="2315" cy="541"/>
          </a:xfrm>
        </p:grpSpPr>
        <p:sp>
          <p:nvSpPr>
            <p:cNvPr id="325637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197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length [2,3]</a:t>
              </a:r>
            </a:p>
          </p:txBody>
        </p:sp>
        <p:sp>
          <p:nvSpPr>
            <p:cNvPr id="325638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62063" y="2689225"/>
            <a:ext cx="4411662" cy="862013"/>
            <a:chOff x="795" y="1530"/>
            <a:chExt cx="2779" cy="543"/>
          </a:xfrm>
        </p:grpSpPr>
        <p:sp>
          <p:nvSpPr>
            <p:cNvPr id="325640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243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length [3])</a:t>
              </a:r>
            </a:p>
          </p:txBody>
        </p:sp>
        <p:sp>
          <p:nvSpPr>
            <p:cNvPr id="325641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62063" y="3444875"/>
            <a:ext cx="5332412" cy="865188"/>
            <a:chOff x="795" y="2006"/>
            <a:chExt cx="3359" cy="545"/>
          </a:xfrm>
        </p:grpSpPr>
        <p:sp>
          <p:nvSpPr>
            <p:cNvPr id="325643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301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(1 + length []))</a:t>
              </a:r>
            </a:p>
          </p:txBody>
        </p:sp>
        <p:sp>
          <p:nvSpPr>
            <p:cNvPr id="325644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62063" y="4200525"/>
            <a:ext cx="3859212" cy="868363"/>
            <a:chOff x="795" y="2482"/>
            <a:chExt cx="2431" cy="547"/>
          </a:xfrm>
        </p:grpSpPr>
        <p:sp>
          <p:nvSpPr>
            <p:cNvPr id="325646" name="Text Box 14"/>
            <p:cNvSpPr txBox="1">
              <a:spLocks noChangeArrowheads="1"/>
            </p:cNvSpPr>
            <p:nvPr/>
          </p:nvSpPr>
          <p:spPr bwMode="auto">
            <a:xfrm>
              <a:off x="1138" y="276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(1 + 0))</a:t>
              </a:r>
            </a:p>
          </p:txBody>
        </p:sp>
        <p:sp>
          <p:nvSpPr>
            <p:cNvPr id="325647" name="Text Box 15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62063" y="4956175"/>
            <a:ext cx="912812" cy="871538"/>
            <a:chOff x="795" y="2958"/>
            <a:chExt cx="575" cy="549"/>
          </a:xfrm>
        </p:grpSpPr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1138" y="3242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325650" name="Text Box 18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9E55248-4052-004B-9DAD-6EC7B8E5A1B0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377825" y="571500"/>
            <a:ext cx="82645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a similar pattern of recursion we can define the </a:t>
            </a:r>
            <a:r>
              <a:rPr lang="en-US" u="sng">
                <a:cs typeface="+mn-cs"/>
              </a:rPr>
              <a:t>reverse</a:t>
            </a:r>
            <a:r>
              <a:rPr lang="en-US">
                <a:cs typeface="+mn-cs"/>
              </a:rPr>
              <a:t> function on lists.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1428750" y="2370138"/>
            <a:ext cx="644525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(x:xs) = reverse xs ++ [x]</a:t>
            </a: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>
            <a:off x="1027113" y="4729163"/>
            <a:ext cx="7199312" cy="1487487"/>
          </a:xfrm>
          <a:prstGeom prst="wedgeRoundRectCallout">
            <a:avLst>
              <a:gd name="adj1" fmla="val -21708"/>
              <a:gd name="adj2" fmla="val -802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reverse maps the empty list to the empty list, and any non-empty list to the reverse of its tail appended to its head.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40991F-626D-0B4F-B163-6E7F679C8AD5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806575" y="1647825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[1,2,3]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2063" y="1966913"/>
            <a:ext cx="4411662" cy="858837"/>
            <a:chOff x="795" y="1054"/>
            <a:chExt cx="2779" cy="541"/>
          </a:xfrm>
        </p:grpSpPr>
        <p:sp>
          <p:nvSpPr>
            <p:cNvPr id="326661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243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reverse [2,3] ++ [1]</a:t>
              </a:r>
            </a:p>
          </p:txBody>
        </p:sp>
        <p:sp>
          <p:nvSpPr>
            <p:cNvPr id="326662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62063" y="2722563"/>
            <a:ext cx="5700712" cy="862012"/>
            <a:chOff x="795" y="1530"/>
            <a:chExt cx="3591" cy="543"/>
          </a:xfrm>
        </p:grpSpPr>
        <p:sp>
          <p:nvSpPr>
            <p:cNvPr id="326664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(reverse [3] ++ [2]) ++ [1]</a:t>
              </a:r>
            </a:p>
          </p:txBody>
        </p:sp>
        <p:sp>
          <p:nvSpPr>
            <p:cNvPr id="326665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62063" y="3478213"/>
            <a:ext cx="7173912" cy="865187"/>
            <a:chOff x="795" y="2006"/>
            <a:chExt cx="4519" cy="545"/>
          </a:xfrm>
        </p:grpSpPr>
        <p:sp>
          <p:nvSpPr>
            <p:cNvPr id="326667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417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((reverse [] ++ [3]) ++ [2]) ++ [1]</a:t>
              </a:r>
            </a:p>
          </p:txBody>
        </p:sp>
        <p:sp>
          <p:nvSpPr>
            <p:cNvPr id="326668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62063" y="4233863"/>
            <a:ext cx="5700712" cy="868362"/>
            <a:chOff x="795" y="2482"/>
            <a:chExt cx="3591" cy="547"/>
          </a:xfrm>
        </p:grpSpPr>
        <p:sp>
          <p:nvSpPr>
            <p:cNvPr id="326670" name="Text Box 14"/>
            <p:cNvSpPr txBox="1">
              <a:spLocks noChangeArrowheads="1"/>
            </p:cNvSpPr>
            <p:nvPr/>
          </p:nvSpPr>
          <p:spPr bwMode="auto">
            <a:xfrm>
              <a:off x="1138" y="2764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(([] ++ [3]) ++ [2]) ++ [1]</a:t>
              </a:r>
            </a:p>
          </p:txBody>
        </p:sp>
        <p:sp>
          <p:nvSpPr>
            <p:cNvPr id="326671" name="Text Box 15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62063" y="4989513"/>
            <a:ext cx="2017712" cy="871537"/>
            <a:chOff x="795" y="2958"/>
            <a:chExt cx="1271" cy="549"/>
          </a:xfrm>
        </p:grpSpPr>
        <p:sp>
          <p:nvSpPr>
            <p:cNvPr id="326673" name="Text Box 17"/>
            <p:cNvSpPr txBox="1">
              <a:spLocks noChangeArrowheads="1"/>
            </p:cNvSpPr>
            <p:nvPr/>
          </p:nvSpPr>
          <p:spPr bwMode="auto">
            <a:xfrm>
              <a:off x="1138" y="3242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[3,2,1]</a:t>
              </a:r>
            </a:p>
          </p:txBody>
        </p:sp>
        <p:sp>
          <p:nvSpPr>
            <p:cNvPr id="326674" name="Text Box 18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3238B5-499F-8A4F-9439-DCBAB2545339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  <a:cs typeface="ＭＳ Ｐゴシック" charset="0"/>
              </a:rPr>
              <a:t>Function Types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6175" y="2828925"/>
            <a:ext cx="364172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not :: Bool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Bool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even :: Int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Bool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74663" y="4446588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In general: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4663" y="1571625"/>
            <a:ext cx="7916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A </a:t>
            </a:r>
            <a:r>
              <a:rPr lang="en-US" u="sng" dirty="0"/>
              <a:t>function</a:t>
            </a:r>
            <a:r>
              <a:rPr lang="en-US" dirty="0"/>
              <a:t> is a mapping from values of one type to values of another type: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t1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dirty="0"/>
              <a:t> t2 is the type of functions that map values of type t1 to values to type t2.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1CE3AF-B777-E84C-A472-6D3153AF094A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41338" y="1358900"/>
            <a:ext cx="818991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The arrow </a:t>
            </a:r>
            <a:r>
              <a:rPr kumimoji="1" lang="en-US" dirty="0">
                <a:latin typeface="Lucida Sans Typewriter" charset="0"/>
                <a:sym typeface="Symbol" charset="0"/>
              </a:rPr>
              <a:t></a:t>
            </a:r>
            <a:r>
              <a:rPr kumimoji="1" lang="en-US" dirty="0"/>
              <a:t> is typed at the keyboard as -&gt;.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The argument and result types are unrestricted.  For example, functions with multiple arguments or results are possible using lists or tuples:</a:t>
            </a: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6628" name="Text Box 10"/>
          <p:cNvSpPr txBox="1">
            <a:spLocks noChangeArrowheads="1"/>
          </p:cNvSpPr>
          <p:nvPr/>
        </p:nvSpPr>
        <p:spPr bwMode="auto">
          <a:xfrm>
            <a:off x="1593850" y="4205288"/>
            <a:ext cx="4383088" cy="20494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:: (Int,Int)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(x,y) = x+y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zeroto :: Int </a:t>
            </a:r>
            <a:r>
              <a:rPr lang="en-US" sz="2400">
                <a:latin typeface="Lucida Sans Typewriter" charset="0"/>
                <a:sym typeface="Symbol" charset="0"/>
              </a:rPr>
              <a:t> </a:t>
            </a:r>
            <a:r>
              <a:rPr lang="en-US" sz="2400">
                <a:latin typeface="Lucida Sans Typewriter" charset="0"/>
              </a:rPr>
              <a:t>[Int]</a:t>
            </a:r>
          </a:p>
          <a:p>
            <a:r>
              <a:rPr lang="en-US" sz="2400">
                <a:latin typeface="Lucida Sans Typewriter" charset="0"/>
              </a:rPr>
              <a:t>zeroto n = [0..n]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58BDC28-C15A-014F-88F9-B781EAE7C46C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474663" y="1573213"/>
            <a:ext cx="8335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Functions with multiple arguments are also possible by returning </a:t>
            </a:r>
            <a:r>
              <a:rPr lang="en-US" u="sng"/>
              <a:t>functions as results</a:t>
            </a:r>
            <a:r>
              <a:rPr lang="en-US"/>
              <a:t>: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460500" y="2978150"/>
            <a:ext cx="5121275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(Int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 Int)</a:t>
            </a:r>
            <a:endParaRPr lang="en-US" altLang="ja-JP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x y = x+y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7652" name="AutoShape 5"/>
          <p:cNvSpPr>
            <a:spLocks noChangeArrowheads="1"/>
          </p:cNvSpPr>
          <p:nvPr/>
        </p:nvSpPr>
        <p:spPr bwMode="auto">
          <a:xfrm>
            <a:off x="1038225" y="4867275"/>
            <a:ext cx="7292975" cy="1531938"/>
          </a:xfrm>
          <a:prstGeom prst="wedgeRoundRectCallout">
            <a:avLst>
              <a:gd name="adj1" fmla="val -28583"/>
              <a:gd name="adj2" fmla="val -8906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add</a:t>
            </a:r>
            <a:r>
              <a:rPr lang="ja-JP" altLang="en-US"/>
              <a:t>’</a:t>
            </a:r>
            <a:r>
              <a:rPr lang="en-US" altLang="ja-JP"/>
              <a:t> takes an integer x and returns a function </a:t>
            </a:r>
            <a:r>
              <a:rPr lang="en-US" altLang="ja-JP" u="sng"/>
              <a:t>add</a:t>
            </a:r>
            <a:r>
              <a:rPr lang="ja-JP" altLang="en-US" u="sng"/>
              <a:t>’</a:t>
            </a:r>
            <a:r>
              <a:rPr lang="en-US" altLang="ja-JP" u="sng"/>
              <a:t> x</a:t>
            </a:r>
            <a:r>
              <a:rPr lang="en-US" altLang="ja-JP"/>
              <a:t>.  In turn, this function takes an integer y and returns the result x+y.</a:t>
            </a:r>
            <a:endParaRPr lang="en-US"/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Curried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46B827-ACD7-0940-A94B-A8541ADCE6F1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41338" y="1295400"/>
            <a:ext cx="823912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add and add</a:t>
            </a:r>
            <a:r>
              <a:rPr kumimoji="1" lang="ja-JP" altLang="en-US"/>
              <a:t>’</a:t>
            </a:r>
            <a:r>
              <a:rPr kumimoji="1" lang="en-US" altLang="ja-JP"/>
              <a:t> produce the same final result, but add takes its two arguments at the same time, whereas add</a:t>
            </a:r>
            <a:r>
              <a:rPr kumimoji="1" lang="ja-JP" altLang="en-US"/>
              <a:t>’</a:t>
            </a:r>
            <a:r>
              <a:rPr kumimoji="1" lang="en-US" altLang="ja-JP"/>
              <a:t> takes them one at a time:</a:t>
            </a:r>
            <a:endParaRPr kumimoji="1"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541338" y="4986338"/>
            <a:ext cx="80121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Functions that take their arguments one at a time are called </a:t>
            </a:r>
            <a:r>
              <a:rPr kumimoji="1" lang="en-US" u="sng"/>
              <a:t>curried</a:t>
            </a:r>
            <a:r>
              <a:rPr kumimoji="1" lang="en-US"/>
              <a:t> functions, celebrating the work of Haskell Curry on such functions.</a:t>
            </a: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1522413" y="3211513"/>
            <a:ext cx="5019675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:: (Int,Int) </a:t>
            </a:r>
            <a:r>
              <a:rPr lang="en-US" sz="2400">
                <a:latin typeface="Lucida Sans Typewriter" charset="0"/>
                <a:sym typeface="Symbol" charset="0"/>
              </a:rPr>
              <a:t> Int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(Int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 Int)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5BFE141-CA12-E144-BB4E-DBCBA96CDB26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9698" name="Rectangle 1026"/>
          <p:cNvSpPr>
            <a:spLocks noChangeArrowheads="1"/>
          </p:cNvSpPr>
          <p:nvPr/>
        </p:nvSpPr>
        <p:spPr bwMode="auto">
          <a:xfrm>
            <a:off x="492125" y="554038"/>
            <a:ext cx="82391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Functions with more than two arguments can be curried by returning nested functions:</a:t>
            </a:r>
          </a:p>
        </p:txBody>
      </p:sp>
      <p:sp>
        <p:nvSpPr>
          <p:cNvPr id="29699" name="Text Box 1030"/>
          <p:cNvSpPr txBox="1">
            <a:spLocks noChangeArrowheads="1"/>
          </p:cNvSpPr>
          <p:nvPr/>
        </p:nvSpPr>
        <p:spPr bwMode="auto">
          <a:xfrm>
            <a:off x="917575" y="2185988"/>
            <a:ext cx="6659563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mult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 (</a:t>
            </a:r>
            <a:r>
              <a:rPr lang="en-US" sz="2400">
                <a:latin typeface="Lucida Sans Typewriter" charset="0"/>
              </a:rPr>
              <a:t>Int </a:t>
            </a:r>
            <a:r>
              <a:rPr lang="en-US" sz="2400">
                <a:latin typeface="Lucida Sans Typewriter" charset="0"/>
                <a:sym typeface="Symbol" charset="0"/>
              </a:rPr>
              <a:t> Int))</a:t>
            </a: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mult x y z = x*y*z</a:t>
            </a:r>
          </a:p>
        </p:txBody>
      </p:sp>
      <p:sp>
        <p:nvSpPr>
          <p:cNvPr id="29700" name="AutoShape 1040"/>
          <p:cNvSpPr>
            <a:spLocks noChangeArrowheads="1"/>
          </p:cNvSpPr>
          <p:nvPr/>
        </p:nvSpPr>
        <p:spPr bwMode="auto">
          <a:xfrm>
            <a:off x="508000" y="4440238"/>
            <a:ext cx="8077200" cy="1949450"/>
          </a:xfrm>
          <a:prstGeom prst="wedgeRoundRectCallout">
            <a:avLst>
              <a:gd name="adj1" fmla="val -28162"/>
              <a:gd name="adj2" fmla="val -9562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mult takes an integer x and returns a function </a:t>
            </a:r>
            <a:r>
              <a:rPr lang="en-US" u="sng"/>
              <a:t>mult x</a:t>
            </a:r>
            <a:r>
              <a:rPr lang="en-US"/>
              <a:t>, which in turn takes an integer y and returns a function </a:t>
            </a:r>
            <a:r>
              <a:rPr lang="en-US" u="sng"/>
              <a:t>mult x y</a:t>
            </a:r>
            <a:r>
              <a:rPr lang="en-US"/>
              <a:t>, which finally takes an integer z and returns the result x*y*z.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BE27CC-A0CC-4F82-9FF8-1A191285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Guard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CDB02-1744-4EA2-BB8A-401A0DE42E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62DD7D-614E-2B46-B0E8-80141DB006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39106-5C93-4BDF-BE01-2001B339EAC5}"/>
              </a:ext>
            </a:extLst>
          </p:cNvPr>
          <p:cNvSpPr txBox="1"/>
          <p:nvPr/>
        </p:nvSpPr>
        <p:spPr>
          <a:xfrm>
            <a:off x="381000" y="1554480"/>
            <a:ext cx="9575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bmiTell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 :: 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RealFloat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a)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String  </a:t>
            </a:r>
            <a:endParaRPr lang="en-I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IN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bmiTell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endParaRPr lang="en-IN" sz="2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algn="l" fontAlgn="base"/>
            <a:r>
              <a:rPr lang="en-IN" sz="2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IN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IN" sz="2400" b="0" i="0" dirty="0">
                <a:solidFill>
                  <a:srgbClr val="E5786D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2400" b="0" i="0" dirty="0">
                <a:solidFill>
                  <a:srgbClr val="FFFF99"/>
                </a:solidFill>
                <a:effectLst/>
                <a:latin typeface="Consolas" panose="020B0609020204030204" pitchFamily="49" charset="0"/>
              </a:rPr>
              <a:t>"You're underweight, you emo, you!"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endParaRPr lang="en-IN" sz="2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algn="l" fontAlgn="base"/>
            <a:r>
              <a:rPr lang="en-IN" sz="24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IN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IN" sz="2400" b="0" i="0" dirty="0">
                <a:solidFill>
                  <a:srgbClr val="E5786D"/>
                </a:solidFill>
                <a:effectLst/>
                <a:latin typeface="Consolas" panose="020B0609020204030204" pitchFamily="49" charset="0"/>
              </a:rPr>
              <a:t>25.0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2400" b="0" i="0" dirty="0">
                <a:solidFill>
                  <a:srgbClr val="FFFF99"/>
                </a:solidFill>
                <a:effectLst/>
                <a:latin typeface="Consolas" panose="020B0609020204030204" pitchFamily="49" charset="0"/>
              </a:rPr>
              <a:t>"You're supposedly normal. </a:t>
            </a:r>
            <a:r>
              <a:rPr lang="en-IN" sz="2400" b="0" i="0" dirty="0" err="1">
                <a:solidFill>
                  <a:srgbClr val="FFFF99"/>
                </a:solidFill>
                <a:effectLst/>
                <a:latin typeface="Consolas" panose="020B0609020204030204" pitchFamily="49" charset="0"/>
              </a:rPr>
              <a:t>Pffft</a:t>
            </a:r>
            <a:r>
              <a:rPr lang="en-IN" sz="2400" b="0" i="0" dirty="0">
                <a:solidFill>
                  <a:srgbClr val="FFFF99"/>
                </a:solidFill>
                <a:effectLst/>
                <a:latin typeface="Consolas" panose="020B0609020204030204" pitchFamily="49" charset="0"/>
              </a:rPr>
              <a:t>, I bet you're ugly!"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endParaRPr lang="en-I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IN" sz="24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IN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IN" sz="2400" b="0" i="0" dirty="0">
                <a:solidFill>
                  <a:srgbClr val="E5786D"/>
                </a:solidFill>
                <a:effectLst/>
                <a:latin typeface="Consolas" panose="020B0609020204030204" pitchFamily="49" charset="0"/>
              </a:rPr>
              <a:t>30.0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2400" b="0" i="0" dirty="0">
                <a:solidFill>
                  <a:srgbClr val="FFFF99"/>
                </a:solidFill>
                <a:effectLst/>
                <a:latin typeface="Consolas" panose="020B0609020204030204" pitchFamily="49" charset="0"/>
              </a:rPr>
              <a:t>"You're fat! Lose some weight, fatty!"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endParaRPr lang="en-I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IN" sz="2400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otherwise  </a:t>
            </a:r>
            <a:r>
              <a:rPr lang="en-IN" sz="2400" b="0" i="0" dirty="0">
                <a:solidFill>
                  <a:srgbClr val="8AC6F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2400" b="0" i="0" dirty="0">
                <a:solidFill>
                  <a:srgbClr val="FFFF99"/>
                </a:solidFill>
                <a:effectLst/>
                <a:latin typeface="Consolas" panose="020B0609020204030204" pitchFamily="49" charset="0"/>
              </a:rPr>
              <a:t>"You're a whale, congratulations!"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67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FAC3-3467-422E-A30E-1874AD40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variable: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6DD5C0-BB35-45C8-8F9C-D5FE2F878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1EF50-CD3E-3340-AE4D-C8214C21FB8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81F9B-3E47-44CC-BE47-81149FB00139}"/>
              </a:ext>
            </a:extLst>
          </p:cNvPr>
          <p:cNvSpPr txBox="1"/>
          <p:nvPr/>
        </p:nvSpPr>
        <p:spPr>
          <a:xfrm>
            <a:off x="538480" y="1137920"/>
            <a:ext cx="8224520" cy="4679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Haskell has a static type system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type of every expression is known at compile time, which leads to safer code.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we'll use GHCI to examine the types of some expressions. We'll do that by using the </a:t>
            </a:r>
            <a:r>
              <a:rPr lang="en-IN" sz="2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:t</a:t>
            </a: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command which, followed by any valid expression, tells us its type.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 also have types. When writing our own functions, we can choose to give them an explicit type declaration.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D916-D2B3-456F-AFD9-0BA2A296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001000" cy="472948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b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removeNonUppercase :: [Char] -&gt; [Char] </a:t>
            </a:r>
            <a:b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addThree :: Int -&gt; Int -&gt; Int -&gt; Int </a:t>
            </a:r>
            <a:b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:: Integer -&gt; Integer </a:t>
            </a:r>
            <a:b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charName :: Char -&gt; String </a:t>
            </a:r>
            <a:br>
              <a:rPr lang="en-US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9E9E6-B247-41D3-B842-501C7CEC3A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1EF50-CD3E-3340-AE4D-C8214C21FB8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84094"/>
      </p:ext>
    </p:extLst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3639</TotalTime>
  <Words>1112</Words>
  <Application>Microsoft Office PowerPoint</Application>
  <PresentationFormat>On-screen Show (4:3)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Lucida Sans Typewriter</vt:lpstr>
      <vt:lpstr>Monotype Sorts</vt:lpstr>
      <vt:lpstr>Symbol</vt:lpstr>
      <vt:lpstr>Tahoma</vt:lpstr>
      <vt:lpstr>Times New Roman</vt:lpstr>
      <vt:lpstr>FUN Template</vt:lpstr>
      <vt:lpstr>PowerPoint Presentation</vt:lpstr>
      <vt:lpstr>Function Types</vt:lpstr>
      <vt:lpstr>PowerPoint Presentation</vt:lpstr>
      <vt:lpstr>Curried Functions</vt:lpstr>
      <vt:lpstr>PowerPoint Presentation</vt:lpstr>
      <vt:lpstr>PowerPoint Presentation</vt:lpstr>
      <vt:lpstr>Guard Function</vt:lpstr>
      <vt:lpstr>Type variable:</vt:lpstr>
      <vt:lpstr>Example removeNonUppercase :: [Char] -&gt; [Char]  addThree :: Int -&gt; Int -&gt; Int -&gt; Int  factorial :: Integer -&gt; Integer  charName :: Char -&gt; String  </vt:lpstr>
      <vt:lpstr>Function</vt:lpstr>
      <vt:lpstr>PowerPoint Presentation</vt:lpstr>
      <vt:lpstr>Recursive Functions</vt:lpstr>
      <vt:lpstr>PowerPoint Presentation</vt:lpstr>
      <vt:lpstr>Recursion on Lists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lalit.gidwani1302@gmail.com</cp:lastModifiedBy>
  <cp:revision>283</cp:revision>
  <cp:lastPrinted>2001-01-11T11:32:24Z</cp:lastPrinted>
  <dcterms:created xsi:type="dcterms:W3CDTF">2000-11-20T11:40:19Z</dcterms:created>
  <dcterms:modified xsi:type="dcterms:W3CDTF">2020-10-20T19:37:39Z</dcterms:modified>
</cp:coreProperties>
</file>