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345" r:id="rId2"/>
    <p:sldId id="313" r:id="rId3"/>
    <p:sldId id="322" r:id="rId4"/>
    <p:sldId id="310" r:id="rId5"/>
    <p:sldId id="316" r:id="rId6"/>
    <p:sldId id="281" r:id="rId7"/>
    <p:sldId id="319" r:id="rId8"/>
    <p:sldId id="336" r:id="rId9"/>
    <p:sldId id="328" r:id="rId10"/>
    <p:sldId id="325" r:id="rId11"/>
    <p:sldId id="331" r:id="rId12"/>
    <p:sldId id="329" r:id="rId13"/>
    <p:sldId id="332" r:id="rId14"/>
    <p:sldId id="340" r:id="rId15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A88B19E-DFE5-DB48-8DDE-DFD837502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8D1DE4-9942-B54F-8DCA-B57518E92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8 - Higher-Order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9AF-BDC6-0145-8856-5069B0294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301-9248-A54C-8406-8167DAEA8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A650-3E41-A349-B956-155ED09CC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BB83-8B68-B240-B0B9-96DB7DDF3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04B4-2066-864A-8BEC-7BF43140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64AA6-88BA-EE45-8CDC-4B1A33C65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87009-D139-074C-9465-DFE7F86DC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F9DEA-444B-9248-AFC5-3968C35B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0D600-1DB2-D64A-A93D-9742A18E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8CEE-18AE-5B48-B9F3-76EA766AE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74C567-DE8F-0F4F-B42B-3D4662DE9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B46528A-ECC8-234E-A53C-F87AC3F6694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 dirty="0"/>
              <a:t>Higher-Order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3973E8-CE77-2E49-8486-26282FB45138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52425" y="442913"/>
            <a:ext cx="83248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foldr</a:t>
            </a:r>
            <a:r>
              <a:rPr lang="en-US"/>
              <a:t> (fold right) encapsulates this simple pattern of recursion, with the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and the value v as arguments.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98613" y="3217863"/>
            <a:ext cx="4078287" cy="2928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sum = foldr (+) 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product = foldr (*) 1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or = foldr (||) False 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and = foldr (&amp;&amp;) True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DB2C6B-6869-8A49-BCF3-00BB63527CD4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79413" y="482600"/>
            <a:ext cx="809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Foldr itself can be defined using recursion: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54113" y="1943100"/>
            <a:ext cx="7024687" cy="176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182880" anchor="ctr"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[]     = v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(x:xs) = f x (foldr f v xs)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379413" y="4648200"/>
            <a:ext cx="83137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it is best to think of foldr </a:t>
            </a:r>
            <a:r>
              <a:rPr lang="en-US" u="sng"/>
              <a:t>non-recursively</a:t>
            </a:r>
            <a:r>
              <a:rPr lang="en-US"/>
              <a:t>, as simultaneously replacing each (:) in a list by a given function, and [] by a given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15B31E-D7A4-3B4D-8BFD-F40AEB2EFF4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655763" y="1601788"/>
            <a:ext cx="22098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sum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26639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[1,2,3]</a:t>
              </a:r>
            </a:p>
          </p:txBody>
        </p:sp>
        <p:sp>
          <p:nvSpPr>
            <p:cNvPr id="26640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(1:(2:(3:[])))</a:t>
              </a:r>
            </a:p>
          </p:txBody>
        </p:sp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1+(2+(3+0))</a:t>
              </a:r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6634" name="Text Box 16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(+) and [] by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8CE1A5-8608-5D43-93FD-84A633074E5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655763" y="1601788"/>
            <a:ext cx="29464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product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27663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[1,2,3]</a:t>
              </a:r>
            </a:p>
          </p:txBody>
        </p:sp>
        <p:sp>
          <p:nvSpPr>
            <p:cNvPr id="27664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27661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(1:(2:(3:[])))</a:t>
              </a:r>
            </a:p>
          </p:txBody>
        </p:sp>
        <p:sp>
          <p:nvSpPr>
            <p:cNvPr id="27662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1*(2*(3*1))</a:t>
              </a:r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7655" name="Text Box 15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(*) and [] by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FA7D73-CF66-4A4E-B7CF-6880DE1F22DE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Why Is Foldr Useful?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7675" y="1609725"/>
            <a:ext cx="820261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Some recursive functions on lists, such as sum, are </a:t>
            </a:r>
            <a:r>
              <a:rPr kumimoji="1" lang="en-US" u="sng"/>
              <a:t>simpler</a:t>
            </a:r>
            <a:r>
              <a:rPr kumimoji="1" lang="en-US"/>
              <a:t> to define using foldr.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Properties of functions defined using foldr can be proved using algebraic properties of foldr, such as </a:t>
            </a:r>
            <a:r>
              <a:rPr kumimoji="1" lang="en-US" u="sng"/>
              <a:t>fusion</a:t>
            </a:r>
            <a:r>
              <a:rPr kumimoji="1" lang="en-US"/>
              <a:t> and the </a:t>
            </a:r>
            <a:r>
              <a:rPr kumimoji="1" lang="en-US" u="sng"/>
              <a:t>banana split</a:t>
            </a:r>
            <a:r>
              <a:rPr kumimoji="1" lang="en-US"/>
              <a:t> rule.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Advanced program </a:t>
            </a:r>
            <a:r>
              <a:rPr kumimoji="1" lang="en-US" u="sng"/>
              <a:t>optimisations</a:t>
            </a:r>
            <a:r>
              <a:rPr kumimoji="1" lang="en-US"/>
              <a:t> can be simpler if foldr is used in place of explicit recursion.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DB9F8B5-5DD7-6D4A-BC28-F52CC01B886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153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Introduction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01638" y="1612900"/>
            <a:ext cx="8447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 function is called </a:t>
            </a:r>
            <a:r>
              <a:rPr lang="en-US" u="sng" dirty="0"/>
              <a:t>higher-order</a:t>
            </a:r>
            <a:r>
              <a:rPr lang="en-US" dirty="0"/>
              <a:t> if it takes a function as an argument or returns a function as a result.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73213" y="3178175"/>
            <a:ext cx="4989512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twice :: </a:t>
            </a:r>
            <a:r>
              <a:rPr lang="en-US" sz="2400" dirty="0">
                <a:solidFill>
                  <a:srgbClr val="FFFFFF"/>
                </a:solidFill>
                <a:latin typeface="Lucida Sans Typewriter" charset="0"/>
              </a:rPr>
              <a:t>(a </a:t>
            </a:r>
            <a:r>
              <a:rPr lang="en-US" sz="2400" dirty="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FFFFFF"/>
                </a:solidFill>
                <a:latin typeface="Lucida Sans Typewriter" charset="0"/>
              </a:rPr>
              <a:t> a) </a:t>
            </a:r>
            <a:r>
              <a:rPr lang="en-US" sz="2400" dirty="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FFFFFF"/>
                </a:solidFill>
                <a:latin typeface="Lucida Sans Typewriter" charset="0"/>
              </a:rPr>
              <a:t> a </a:t>
            </a:r>
            <a:r>
              <a:rPr lang="en-US" sz="2400" dirty="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FFFFFF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twice f x = f (f x)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012825" y="5248275"/>
            <a:ext cx="6575425" cy="1028700"/>
          </a:xfrm>
          <a:prstGeom prst="wedgeRoundRectCallout">
            <a:avLst>
              <a:gd name="adj1" fmla="val -21875"/>
              <a:gd name="adj2" fmla="val -1016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twice is higher-order because it</a:t>
            </a:r>
          </a:p>
          <a:p>
            <a:pPr algn="ctr"/>
            <a:r>
              <a:rPr lang="en-US"/>
              <a:t>takes a function as its first argument.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E6710C-874B-8D48-9963-7D0A0C3DFAE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327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Why Are They Useful?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11175" y="1749425"/>
            <a:ext cx="8047038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Common programming idioms</a:t>
            </a:r>
            <a:r>
              <a:rPr kumimoji="1" lang="en-US"/>
              <a:t> can be encoded as functions within the language itself.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Domain specific languages</a:t>
            </a:r>
            <a:r>
              <a:rPr kumimoji="1" lang="en-US"/>
              <a:t> can be defined as collections of higher-order functions.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Algebraic properties</a:t>
            </a:r>
            <a:r>
              <a:rPr kumimoji="1" lang="en-US"/>
              <a:t> of higher-order functions can be used to reason about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3225" y="1671638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 higher-order library function called </a:t>
            </a:r>
            <a:r>
              <a:rPr lang="en-US" u="sng" dirty="0"/>
              <a:t>map</a:t>
            </a:r>
            <a:r>
              <a:rPr lang="en-US" dirty="0"/>
              <a:t> applies a function to every element of a list.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89088" y="3138488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map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03225" y="4117975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89088" y="5159375"/>
            <a:ext cx="38671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&gt; map (+1) [1,3,5,7]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[2,4,6,8]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5EDB29-9C9D-2B4A-810D-72E0E27B0AE3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9413" y="3406775"/>
            <a:ext cx="8404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for the purposes of proofs, the map function can also be defined using recursion: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79413" y="465138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map function can be defined in a particularly simple manner using a list comprehension: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12888" y="2179638"/>
            <a:ext cx="49037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map f xs = [f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12888" y="5121275"/>
            <a:ext cx="5524500" cy="1114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[]     = []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(x:xs) = f x : map f xs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14A7A6-B85E-FD4E-9ACB-A03DA51B34A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Filter Function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5925" y="1635125"/>
            <a:ext cx="8416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 higher-order library function </a:t>
            </a:r>
            <a:r>
              <a:rPr lang="en-US" u="sng" dirty="0"/>
              <a:t>filter</a:t>
            </a:r>
            <a:r>
              <a:rPr lang="en-US" dirty="0"/>
              <a:t> selects every element from a list that satisfies a predicate.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06538" y="3101975"/>
            <a:ext cx="64246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Lucida Sans Typewriter" charset="0"/>
              </a:rPr>
              <a:t>filter :: (a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Bool)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15925" y="4079875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17650" y="5121275"/>
            <a:ext cx="40513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&gt; filter even [1..10]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[2,4,6,8,10]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D12C72-FCFC-834B-BA63-9DF23E39175A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66713" y="2967038"/>
            <a:ext cx="7773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it can be defined using recursion: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6713" y="504825"/>
            <a:ext cx="8447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Filter can be defined using a list comprehension: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66850" y="1766888"/>
            <a:ext cx="60086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p xs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xs, p x]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66850" y="4230688"/>
            <a:ext cx="6261100" cy="1990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[] = []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(x:xs)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p x       = x : filter p xs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otherwise = filter p xs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FE8F0-42F1-9741-A5E2-02706A612CEB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The </a:t>
            </a:r>
            <a:r>
              <a:rPr lang="en-US" dirty="0" err="1">
                <a:latin typeface="Arial Black" charset="0"/>
              </a:rPr>
              <a:t>Foldr</a:t>
            </a:r>
            <a:r>
              <a:rPr lang="en-US" dirty="0">
                <a:latin typeface="Arial Black" charset="0"/>
              </a:rPr>
              <a:t> Function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9738" y="1622425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 number of functions on lists can be defined using the following simple pattern of recursion: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89075" y="3157538"/>
            <a:ext cx="3732213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[]     = v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(x:xs) = x </a:t>
            </a:r>
            <a:r>
              <a:rPr lang="en-US" sz="2400">
                <a:latin typeface="Lucida Sans Typewriter" charset="0"/>
                <a:sym typeface="Symbol" charset="0"/>
              </a:rPr>
              <a:t> </a:t>
            </a:r>
            <a:r>
              <a:rPr lang="en-US" sz="2400">
                <a:latin typeface="Lucida Sans Typewriter" charset="0"/>
              </a:rPr>
              <a:t>f xs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842963" y="4933950"/>
            <a:ext cx="7108825" cy="1531938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 maps the empty list to some value v, and any non-empty list to some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applied to its head and f of its tail.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3F9F7A5-AC31-5E49-B0DC-A9B3C738CDA7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33425" y="1649413"/>
            <a:ext cx="44196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[]     = 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(x:xs) = x + sum xs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3425" y="5191125"/>
            <a:ext cx="46037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[]     = True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(x:xs) = x &amp;&amp; and xs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3425" y="3427413"/>
            <a:ext cx="58928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[]     = 1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(x:xs) = x * product xs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915025" y="1617663"/>
            <a:ext cx="1249363" cy="1028700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0</a:t>
            </a:r>
          </a:p>
          <a:p>
            <a:pPr algn="ctr"/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+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7315200" y="3403600"/>
            <a:ext cx="1168400" cy="1028700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1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</a:t>
            </a:r>
            <a:r>
              <a:rPr lang="en-US" sz="2400">
                <a:latin typeface="Lucida Sans Typewriter" charset="0"/>
              </a:rPr>
              <a:t>*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6021388" y="5141913"/>
            <a:ext cx="1720850" cy="1028700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True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&amp;&amp;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7758</TotalTime>
  <Words>744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Introduction</vt:lpstr>
      <vt:lpstr>Why Are They Useful?</vt:lpstr>
      <vt:lpstr>The Map Function</vt:lpstr>
      <vt:lpstr>PowerPoint Presentation</vt:lpstr>
      <vt:lpstr>The Filter Function</vt:lpstr>
      <vt:lpstr>PowerPoint Presentation</vt:lpstr>
      <vt:lpstr>The Foldr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Foldr Useful?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lalit.gidwani1302@gmail.com</cp:lastModifiedBy>
  <cp:revision>537</cp:revision>
  <cp:lastPrinted>2020-01-14T09:17:31Z</cp:lastPrinted>
  <dcterms:created xsi:type="dcterms:W3CDTF">2000-11-20T11:40:19Z</dcterms:created>
  <dcterms:modified xsi:type="dcterms:W3CDTF">2020-11-03T04:00:50Z</dcterms:modified>
</cp:coreProperties>
</file>