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089775" cy="10218725"/>
  <p:embeddedFontLst>
    <p:embeddedFont>
      <p:font typeface="Tahoma"/>
      <p:regular r:id="rId27"/>
      <p:bold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irf5KCtsiQ6V3kmVRfI4c+1fCH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18" orient="horz"/>
        <p:guide pos="22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 txBox="1"/>
          <p:nvPr>
            <p:ph idx="12" type="sldNum"/>
          </p:nvPr>
        </p:nvSpPr>
        <p:spPr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 rot="5400000">
            <a:off x="2146300" y="-88900"/>
            <a:ext cx="4953000" cy="8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type="title"/>
          </p:nvPr>
        </p:nvSpPr>
        <p:spPr>
          <a:xfrm rot="5400000">
            <a:off x="4622800" y="2387600"/>
            <a:ext cx="60960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" type="body"/>
          </p:nvPr>
        </p:nvSpPr>
        <p:spPr>
          <a:xfrm rot="5400000">
            <a:off x="381000" y="381000"/>
            <a:ext cx="609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/>
        </p:nvSpPr>
        <p:spPr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PROGRAMMING IN HASKELL</a:t>
            </a:r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Chapter 8 - Higher-Order Functions</a:t>
            </a:r>
            <a:endParaRPr/>
          </a:p>
        </p:txBody>
      </p:sp>
      <p:pic>
        <p:nvPicPr>
          <p:cNvPr descr="C:\Documents and Settings\gmh.POLIHALE\Desktop\HaskellLogo_2.jpg" id="21" name="Google Shape;21;p2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3463925" y="2266950"/>
            <a:ext cx="2349500" cy="22352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533400" y="1524000"/>
            <a:ext cx="401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4699000" y="1524000"/>
            <a:ext cx="4013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38" name="Google Shape;38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/>
        </p:txBody>
      </p:sp>
      <p:sp>
        <p:nvSpPr>
          <p:cNvPr id="39" name="Google Shape;39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40" name="Google Shape;40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HASKELL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Lazy Evaluation</a:t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423" y="2393375"/>
            <a:ext cx="2603153" cy="20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1326736" y="1444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(1+2)</a:t>
            </a:r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>
            <a:off x="775873" y="5112520"/>
            <a:ext cx="922340" cy="1162052"/>
            <a:chOff x="664" y="2891"/>
            <a:chExt cx="581" cy="732"/>
          </a:xfrm>
        </p:grpSpPr>
        <p:sp>
          <p:nvSpPr>
            <p:cNvPr id="206" name="Google Shape;206;p10"/>
            <p:cNvSpPr txBox="1"/>
            <p:nvPr/>
          </p:nvSpPr>
          <p:spPr>
            <a:xfrm>
              <a:off x="1012" y="335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664" y="2891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75873" y="2072665"/>
            <a:ext cx="3466721" cy="1204914"/>
            <a:chOff x="732330" y="1271476"/>
            <a:chExt cx="3466721" cy="1204914"/>
          </a:xfrm>
        </p:grpSpPr>
        <p:grpSp>
          <p:nvGrpSpPr>
            <p:cNvPr id="209" name="Google Shape;209;p10"/>
            <p:cNvGrpSpPr/>
            <p:nvPr/>
          </p:nvGrpSpPr>
          <p:grpSpPr>
            <a:xfrm>
              <a:off x="732330" y="1271476"/>
              <a:ext cx="1665290" cy="1204914"/>
              <a:chOff x="655" y="1677"/>
              <a:chExt cx="1049" cy="759"/>
            </a:xfrm>
          </p:grpSpPr>
          <p:sp>
            <p:nvSpPr>
              <p:cNvPr id="210" name="Google Shape;210;p10"/>
              <p:cNvSpPr txBox="1"/>
              <p:nvPr/>
            </p:nvSpPr>
            <p:spPr>
              <a:xfrm>
                <a:off x="1002" y="216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chemeClr val="lt1"/>
                    </a:solidFill>
                    <a:latin typeface="Lucida Sans"/>
                    <a:ea typeface="Lucida Sans"/>
                    <a:cs typeface="Lucida Sans"/>
                    <a:sym typeface="Lucida Sans"/>
                  </a:rPr>
                  <a:t>  *  </a:t>
                </a:r>
                <a:endParaRPr/>
              </a:p>
            </p:txBody>
          </p:sp>
          <p:sp>
            <p:nvSpPr>
              <p:cNvPr id="211" name="Google Shape;211;p10"/>
              <p:cNvSpPr txBox="1"/>
              <p:nvPr/>
            </p:nvSpPr>
            <p:spPr>
              <a:xfrm>
                <a:off x="655" y="1677"/>
                <a:ext cx="279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=</a:t>
                </a:r>
                <a:endParaRPr/>
              </a:p>
            </p:txBody>
          </p:sp>
        </p:grpSp>
        <p:sp>
          <p:nvSpPr>
            <p:cNvPr id="212" name="Google Shape;212;p10"/>
            <p:cNvSpPr txBox="1"/>
            <p:nvPr/>
          </p:nvSpPr>
          <p:spPr>
            <a:xfrm>
              <a:off x="3456540" y="2050938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1+2</a:t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1488729" y="1685178"/>
              <a:ext cx="2438837" cy="470263"/>
            </a:xfrm>
            <a:prstGeom prst="uturnArrow">
              <a:avLst>
                <a:gd fmla="val 648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accent2"/>
            </a:solidFill>
            <a:ln cap="sq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ahoma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2154935" y="1685178"/>
              <a:ext cx="1772631" cy="470263"/>
            </a:xfrm>
            <a:prstGeom prst="uturnArrow">
              <a:avLst>
                <a:gd fmla="val 6481" name="adj1"/>
                <a:gd fmla="val 25000" name="adj2"/>
                <a:gd fmla="val 25000" name="adj3"/>
                <a:gd fmla="val 43750" name="adj4"/>
                <a:gd fmla="val 73148" name="adj5"/>
              </a:avLst>
            </a:prstGeom>
            <a:solidFill>
              <a:schemeClr val="accent2"/>
            </a:solidFill>
            <a:ln cap="sq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ahoma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775873" y="3512620"/>
            <a:ext cx="3466720" cy="1346201"/>
            <a:chOff x="732330" y="987313"/>
            <a:chExt cx="3466720" cy="1346201"/>
          </a:xfrm>
        </p:grpSpPr>
        <p:grpSp>
          <p:nvGrpSpPr>
            <p:cNvPr id="216" name="Google Shape;216;p10"/>
            <p:cNvGrpSpPr/>
            <p:nvPr/>
          </p:nvGrpSpPr>
          <p:grpSpPr>
            <a:xfrm>
              <a:off x="732330" y="987313"/>
              <a:ext cx="1665290" cy="1346201"/>
              <a:chOff x="655" y="1498"/>
              <a:chExt cx="1049" cy="848"/>
            </a:xfrm>
          </p:grpSpPr>
          <p:sp>
            <p:nvSpPr>
              <p:cNvPr id="217" name="Google Shape;217;p10"/>
              <p:cNvSpPr txBox="1"/>
              <p:nvPr/>
            </p:nvSpPr>
            <p:spPr>
              <a:xfrm>
                <a:off x="1002" y="207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chemeClr val="lt1"/>
                    </a:solidFill>
                    <a:latin typeface="Lucida Sans"/>
                    <a:ea typeface="Lucida Sans"/>
                    <a:cs typeface="Lucida Sans"/>
                    <a:sym typeface="Lucida Sans"/>
                  </a:rPr>
                  <a:t>  *  </a:t>
                </a:r>
                <a:endParaRPr/>
              </a:p>
            </p:txBody>
          </p:sp>
          <p:sp>
            <p:nvSpPr>
              <p:cNvPr id="218" name="Google Shape;218;p10"/>
              <p:cNvSpPr txBox="1"/>
              <p:nvPr/>
            </p:nvSpPr>
            <p:spPr>
              <a:xfrm>
                <a:off x="655" y="1498"/>
                <a:ext cx="279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8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=</a:t>
                </a:r>
                <a:endParaRPr/>
              </a:p>
            </p:txBody>
          </p:sp>
        </p:grpSp>
        <p:sp>
          <p:nvSpPr>
            <p:cNvPr id="219" name="Google Shape;219;p10"/>
            <p:cNvSpPr txBox="1"/>
            <p:nvPr/>
          </p:nvSpPr>
          <p:spPr>
            <a:xfrm>
              <a:off x="3456539" y="1907944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3 </a:t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488728" y="1542184"/>
              <a:ext cx="2438837" cy="470263"/>
            </a:xfrm>
            <a:prstGeom prst="uturnArrow">
              <a:avLst>
                <a:gd fmla="val 648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accent2"/>
            </a:solidFill>
            <a:ln cap="sq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ahoma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154934" y="1542184"/>
              <a:ext cx="1772631" cy="470263"/>
            </a:xfrm>
            <a:prstGeom prst="uturnArrow">
              <a:avLst>
                <a:gd fmla="val 6481" name="adj1"/>
                <a:gd fmla="val 25000" name="adj2"/>
                <a:gd fmla="val 25000" name="adj3"/>
                <a:gd fmla="val 43750" name="adj4"/>
                <a:gd fmla="val 73148" name="adj5"/>
              </a:avLst>
            </a:prstGeom>
            <a:solidFill>
              <a:schemeClr val="accent2"/>
            </a:solidFill>
            <a:ln cap="sq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ahoma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22" name="Google Shape;222;p10"/>
          <p:cNvSpPr txBox="1"/>
          <p:nvPr/>
        </p:nvSpPr>
        <p:spPr>
          <a:xfrm>
            <a:off x="313621" y="484653"/>
            <a:ext cx="16458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  <p:sp>
        <p:nvSpPr>
          <p:cNvPr id="223" name="Google Shape;223;p10"/>
          <p:cNvSpPr/>
          <p:nvPr/>
        </p:nvSpPr>
        <p:spPr>
          <a:xfrm>
            <a:off x="5121135" y="5218964"/>
            <a:ext cx="3153289" cy="1055608"/>
          </a:xfrm>
          <a:prstGeom prst="wedgeRoundRectCallout">
            <a:avLst>
              <a:gd fmla="val -39219" name="adj1"/>
              <a:gd fmla="val -74171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Shared argument evaluated once.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gives a new evaluation strategy: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812074" y="2108564"/>
            <a:ext cx="2734491" cy="52322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lazy evaluation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3749039" y="2108564"/>
            <a:ext cx="5747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4450078" y="1677676"/>
            <a:ext cx="3788229" cy="138499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outermost evaluation 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sharing of arguments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304800" y="3688564"/>
            <a:ext cx="12104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Note: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613954" y="4760307"/>
            <a:ext cx="7916092" cy="161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Lazy evaluation ensures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termination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whenever possible, but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never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requires more steps than innermost evaluation and sometimes fewer.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1420402" y="3278554"/>
            <a:ext cx="928459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ones</a:t>
            </a:r>
            <a:endParaRPr/>
          </a:p>
        </p:txBody>
      </p:sp>
      <p:grpSp>
        <p:nvGrpSpPr>
          <p:cNvPr id="241" name="Google Shape;241;p12"/>
          <p:cNvGrpSpPr/>
          <p:nvPr/>
        </p:nvGrpSpPr>
        <p:grpSpPr>
          <a:xfrm>
            <a:off x="882238" y="3865455"/>
            <a:ext cx="2209805" cy="519113"/>
            <a:chOff x="665" y="2065"/>
            <a:chExt cx="1392" cy="327"/>
          </a:xfrm>
        </p:grpSpPr>
        <p:sp>
          <p:nvSpPr>
            <p:cNvPr id="242" name="Google Shape;242;p12"/>
            <p:cNvSpPr txBox="1"/>
            <p:nvPr/>
          </p:nvSpPr>
          <p:spPr>
            <a:xfrm>
              <a:off x="1004" y="2096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 : ones</a:t>
              </a:r>
              <a:endParaRPr/>
            </a:p>
          </p:txBody>
        </p:sp>
        <p:sp>
          <p:nvSpPr>
            <p:cNvPr id="243" name="Google Shape;243;p12"/>
            <p:cNvSpPr txBox="1"/>
            <p:nvPr/>
          </p:nvSpPr>
          <p:spPr>
            <a:xfrm>
              <a:off x="665" y="2065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244" name="Google Shape;244;p12"/>
          <p:cNvGrpSpPr/>
          <p:nvPr/>
        </p:nvGrpSpPr>
        <p:grpSpPr>
          <a:xfrm>
            <a:off x="882238" y="4505744"/>
            <a:ext cx="3325820" cy="519113"/>
            <a:chOff x="665" y="2694"/>
            <a:chExt cx="2095" cy="327"/>
          </a:xfrm>
        </p:grpSpPr>
        <p:sp>
          <p:nvSpPr>
            <p:cNvPr id="245" name="Google Shape;245;p12"/>
            <p:cNvSpPr txBox="1"/>
            <p:nvPr/>
          </p:nvSpPr>
          <p:spPr>
            <a:xfrm>
              <a:off x="1004" y="2734"/>
              <a:ext cx="175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 : (1 : ones)</a:t>
              </a:r>
              <a:endParaRPr/>
            </a:p>
          </p:txBody>
        </p:sp>
        <p:sp>
          <p:nvSpPr>
            <p:cNvPr id="246" name="Google Shape;246;p12"/>
            <p:cNvSpPr txBox="1"/>
            <p:nvPr/>
          </p:nvSpPr>
          <p:spPr>
            <a:xfrm>
              <a:off x="665" y="2694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247" name="Google Shape;247;p12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Infinite Lists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1420402" y="1440499"/>
            <a:ext cx="2973891" cy="49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ones = 1 : ones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449263" y="2307810"/>
            <a:ext cx="8447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6206403" y="3604914"/>
            <a:ext cx="2118105" cy="1055608"/>
          </a:xfrm>
          <a:prstGeom prst="wedgeRoundRectCallout">
            <a:avLst>
              <a:gd fmla="val -72968" name="adj1"/>
              <a:gd fmla="val 33562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infinite list of ones.</a:t>
            </a:r>
            <a:endParaRPr/>
          </a:p>
        </p:txBody>
      </p:sp>
      <p:grpSp>
        <p:nvGrpSpPr>
          <p:cNvPr id="251" name="Google Shape;251;p12"/>
          <p:cNvGrpSpPr/>
          <p:nvPr/>
        </p:nvGrpSpPr>
        <p:grpSpPr>
          <a:xfrm>
            <a:off x="882238" y="5753697"/>
            <a:ext cx="709615" cy="723303"/>
            <a:chOff x="916069" y="5632404"/>
            <a:chExt cx="709615" cy="723303"/>
          </a:xfrm>
        </p:grpSpPr>
        <p:sp>
          <p:nvSpPr>
            <p:cNvPr id="252" name="Google Shape;252;p12"/>
            <p:cNvSpPr txBox="1"/>
            <p:nvPr/>
          </p:nvSpPr>
          <p:spPr>
            <a:xfrm>
              <a:off x="916069" y="5632404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  <p:grpSp>
          <p:nvGrpSpPr>
            <p:cNvPr id="253" name="Google Shape;253;p12"/>
            <p:cNvGrpSpPr/>
            <p:nvPr/>
          </p:nvGrpSpPr>
          <p:grpSpPr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54" name="Google Shape;254;p12"/>
              <p:cNvSpPr txBox="1"/>
              <p:nvPr/>
            </p:nvSpPr>
            <p:spPr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2"/>
              <p:cNvSpPr txBox="1"/>
              <p:nvPr/>
            </p:nvSpPr>
            <p:spPr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2"/>
              <p:cNvSpPr txBox="1"/>
              <p:nvPr/>
            </p:nvSpPr>
            <p:spPr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57" name="Google Shape;257;p12"/>
          <p:cNvGrpSpPr/>
          <p:nvPr/>
        </p:nvGrpSpPr>
        <p:grpSpPr>
          <a:xfrm>
            <a:off x="887222" y="5140361"/>
            <a:ext cx="4430722" cy="519113"/>
            <a:chOff x="672" y="2687"/>
            <a:chExt cx="2791" cy="327"/>
          </a:xfrm>
        </p:grpSpPr>
        <p:sp>
          <p:nvSpPr>
            <p:cNvPr id="258" name="Google Shape;258;p12"/>
            <p:cNvSpPr txBox="1"/>
            <p:nvPr/>
          </p:nvSpPr>
          <p:spPr>
            <a:xfrm>
              <a:off x="1004" y="2734"/>
              <a:ext cx="245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 : (1 : (1 : ones))</a:t>
              </a:r>
              <a:endParaRPr/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672" y="2687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889057" y="2453860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head ones</a:t>
            </a:r>
            <a:endParaRPr/>
          </a:p>
        </p:txBody>
      </p:sp>
      <p:grpSp>
        <p:nvGrpSpPr>
          <p:cNvPr id="266" name="Google Shape;266;p13"/>
          <p:cNvGrpSpPr/>
          <p:nvPr/>
        </p:nvGrpSpPr>
        <p:grpSpPr>
          <a:xfrm>
            <a:off x="348456" y="2820504"/>
            <a:ext cx="3142595" cy="930868"/>
            <a:chOff x="489879" y="2859222"/>
            <a:chExt cx="3142595" cy="930868"/>
          </a:xfrm>
        </p:grpSpPr>
        <p:sp>
          <p:nvSpPr>
            <p:cNvPr id="267" name="Google Shape;267;p13"/>
            <p:cNvSpPr txBox="1"/>
            <p:nvPr/>
          </p:nvSpPr>
          <p:spPr>
            <a:xfrm>
              <a:off x="1030480" y="3365358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head (1:ones)</a:t>
              </a:r>
              <a:endParaRPr/>
            </a:p>
          </p:txBody>
        </p:sp>
        <p:sp>
          <p:nvSpPr>
            <p:cNvPr id="268" name="Google Shape;268;p13"/>
            <p:cNvSpPr txBox="1"/>
            <p:nvPr/>
          </p:nvSpPr>
          <p:spPr>
            <a:xfrm>
              <a:off x="489879" y="2859222"/>
              <a:ext cx="442914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358160" y="3685898"/>
            <a:ext cx="3872795" cy="956110"/>
            <a:chOff x="503473" y="3642035"/>
            <a:chExt cx="3872795" cy="956110"/>
          </a:xfrm>
        </p:grpSpPr>
        <p:sp>
          <p:nvSpPr>
            <p:cNvPr id="270" name="Google Shape;270;p13"/>
            <p:cNvSpPr txBox="1"/>
            <p:nvPr/>
          </p:nvSpPr>
          <p:spPr>
            <a:xfrm>
              <a:off x="1030480" y="4173413"/>
              <a:ext cx="3345788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head (1:(1:ones))</a:t>
              </a:r>
              <a:endParaRPr/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503473" y="3642035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272" name="Google Shape;272;p13"/>
          <p:cNvSpPr txBox="1"/>
          <p:nvPr/>
        </p:nvSpPr>
        <p:spPr>
          <a:xfrm>
            <a:off x="5720731" y="2507069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head ones</a:t>
            </a:r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5180131" y="2857021"/>
            <a:ext cx="3141745" cy="941327"/>
            <a:chOff x="5012577" y="2848778"/>
            <a:chExt cx="3141745" cy="941327"/>
          </a:xfrm>
        </p:grpSpPr>
        <p:sp>
          <p:nvSpPr>
            <p:cNvPr id="274" name="Google Shape;274;p13"/>
            <p:cNvSpPr txBox="1"/>
            <p:nvPr/>
          </p:nvSpPr>
          <p:spPr>
            <a:xfrm>
              <a:off x="5552328" y="3365373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head (1:ones)</a:t>
              </a:r>
              <a:endParaRPr/>
            </a:p>
          </p:txBody>
        </p:sp>
        <p:sp>
          <p:nvSpPr>
            <p:cNvPr id="275" name="Google Shape;275;p13"/>
            <p:cNvSpPr txBox="1"/>
            <p:nvPr/>
          </p:nvSpPr>
          <p:spPr>
            <a:xfrm>
              <a:off x="5012577" y="2848778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276" name="Google Shape;276;p13"/>
          <p:cNvGrpSpPr/>
          <p:nvPr/>
        </p:nvGrpSpPr>
        <p:grpSpPr>
          <a:xfrm>
            <a:off x="5180131" y="3751372"/>
            <a:ext cx="910365" cy="943845"/>
            <a:chOff x="5012577" y="3654315"/>
            <a:chExt cx="910365" cy="943845"/>
          </a:xfrm>
        </p:grpSpPr>
        <p:sp>
          <p:nvSpPr>
            <p:cNvPr id="277" name="Google Shape;277;p13"/>
            <p:cNvSpPr txBox="1"/>
            <p:nvPr/>
          </p:nvSpPr>
          <p:spPr>
            <a:xfrm>
              <a:off x="5552328" y="4173428"/>
              <a:ext cx="37061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</a:t>
              </a:r>
              <a:endParaRPr/>
            </a:p>
          </p:txBody>
        </p:sp>
        <p:sp>
          <p:nvSpPr>
            <p:cNvPr id="278" name="Google Shape;278;p13"/>
            <p:cNvSpPr txBox="1"/>
            <p:nvPr/>
          </p:nvSpPr>
          <p:spPr>
            <a:xfrm>
              <a:off x="5012577" y="3654315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279" name="Google Shape;279;p13"/>
          <p:cNvSpPr txBox="1"/>
          <p:nvPr/>
        </p:nvSpPr>
        <p:spPr>
          <a:xfrm>
            <a:off x="348456" y="1402030"/>
            <a:ext cx="36249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Innermost: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5180131" y="1395797"/>
            <a:ext cx="36249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Lazy: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348456" y="501561"/>
            <a:ext cx="8447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 happens if we select the first element?</a:t>
            </a: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358160" y="4598035"/>
            <a:ext cx="709615" cy="974612"/>
            <a:chOff x="916069" y="5381095"/>
            <a:chExt cx="709615" cy="974612"/>
          </a:xfrm>
        </p:grpSpPr>
        <p:sp>
          <p:nvSpPr>
            <p:cNvPr id="283" name="Google Shape;283;p13"/>
            <p:cNvSpPr txBox="1"/>
            <p:nvPr/>
          </p:nvSpPr>
          <p:spPr>
            <a:xfrm>
              <a:off x="916069" y="5381095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  <p:grpSp>
          <p:nvGrpSpPr>
            <p:cNvPr id="284" name="Google Shape;284;p13"/>
            <p:cNvGrpSpPr/>
            <p:nvPr/>
          </p:nvGrpSpPr>
          <p:grpSpPr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85" name="Google Shape;285;p13"/>
              <p:cNvSpPr txBox="1"/>
              <p:nvPr/>
            </p:nvSpPr>
            <p:spPr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3"/>
              <p:cNvSpPr txBox="1"/>
              <p:nvPr/>
            </p:nvSpPr>
            <p:spPr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3"/>
              <p:cNvSpPr txBox="1"/>
              <p:nvPr/>
            </p:nvSpPr>
            <p:spPr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288" name="Google Shape;288;p13"/>
          <p:cNvSpPr/>
          <p:nvPr/>
        </p:nvSpPr>
        <p:spPr>
          <a:xfrm>
            <a:off x="1591593" y="5420247"/>
            <a:ext cx="1932935" cy="1055608"/>
          </a:xfrm>
          <a:prstGeom prst="wedgeRoundRectCallout">
            <a:avLst>
              <a:gd fmla="val -33063" name="adj1"/>
              <a:gd fmla="val -71259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Does not terminate.</a:t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5961826" y="5345192"/>
            <a:ext cx="2118105" cy="1055608"/>
          </a:xfrm>
          <a:prstGeom prst="wedgeRoundRectCallout">
            <a:avLst>
              <a:gd fmla="val -33425" name="adj1"/>
              <a:gd fmla="val -70531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Terminates in 2 steps!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65836" y="522929"/>
            <a:ext cx="10942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Note:</a:t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24257" y="1645616"/>
            <a:ext cx="7874499" cy="462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lazy case, only the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element of ones is produced, as the rest are not required.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general, with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lazy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evaluation expressions are only evaluated as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much as required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by the context in which they are used.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Hence, ones is really a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potentially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infinite list.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Modular 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381000" y="1482236"/>
            <a:ext cx="8515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Lazy evaluation allows us to make programs more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modular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by separating control from data.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1464316" y="3223734"/>
            <a:ext cx="2601994" cy="907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&gt; take 5 ones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[1,1,1,1,1]</a:t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918057" y="5190340"/>
            <a:ext cx="7311544" cy="1055608"/>
          </a:xfrm>
          <a:prstGeom prst="wedgeRoundRectCallout">
            <a:avLst>
              <a:gd fmla="val -22928" name="adj1"/>
              <a:gd fmla="val -77811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data part ones is only evaluated as much as required by the control part take 5.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348456" y="478219"/>
            <a:ext cx="84470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Without using lazy evaluation the control and data parts would need to be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combined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into one:</a:t>
            </a:r>
            <a:endParaRPr/>
          </a:p>
        </p:txBody>
      </p:sp>
      <p:sp>
        <p:nvSpPr>
          <p:cNvPr id="312" name="Google Shape;312;p16"/>
          <p:cNvSpPr txBox="1"/>
          <p:nvPr/>
        </p:nvSpPr>
        <p:spPr>
          <a:xfrm>
            <a:off x="1116473" y="2051059"/>
            <a:ext cx="7064755" cy="1377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replicate :: Int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a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[a]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replicate 0 _ = []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replicate n x = x : replicate (n-1) x</a:t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1116473" y="5196972"/>
            <a:ext cx="2973891" cy="934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&gt; replicate 5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[1,1,1,1,1]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348456" y="4051376"/>
            <a:ext cx="16859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Generating Primes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464980" y="1451114"/>
            <a:ext cx="821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generate the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infinite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sequence of primes: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543278" y="2575384"/>
            <a:ext cx="7957743" cy="3825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Black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Write down the infinite sequence 2, 3, 4, …;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Black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Mark the first number p as being prime;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Black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all multiples of p from the sequence;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 Black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 to the second step.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29" name="Google Shape;329;p18"/>
          <p:cNvGrpSpPr/>
          <p:nvPr/>
        </p:nvGrpSpPr>
        <p:grpSpPr>
          <a:xfrm>
            <a:off x="648166" y="658448"/>
            <a:ext cx="7979132" cy="466507"/>
            <a:chOff x="648166" y="658448"/>
            <a:chExt cx="7979132" cy="466507"/>
          </a:xfrm>
        </p:grpSpPr>
        <p:sp>
          <p:nvSpPr>
            <p:cNvPr id="330" name="Google Shape;330;p18"/>
            <p:cNvSpPr txBox="1"/>
            <p:nvPr/>
          </p:nvSpPr>
          <p:spPr>
            <a:xfrm>
              <a:off x="648166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2</a:t>
              </a:r>
              <a:endParaRPr/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1282259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</a:t>
              </a:r>
              <a:endParaRPr/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1916352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4</a:t>
              </a:r>
              <a:endParaRPr/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4452724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8</a:t>
              </a:r>
              <a:endParaRPr/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5086817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5720910" y="66329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10</a:t>
              </a:r>
              <a:endParaRPr/>
            </a:p>
          </p:txBody>
        </p:sp>
        <p:sp>
          <p:nvSpPr>
            <p:cNvPr id="336" name="Google Shape;336;p18"/>
            <p:cNvSpPr txBox="1"/>
            <p:nvPr/>
          </p:nvSpPr>
          <p:spPr>
            <a:xfrm>
              <a:off x="2550445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5</a:t>
              </a:r>
              <a:endParaRPr/>
            </a:p>
          </p:txBody>
        </p:sp>
        <p:sp>
          <p:nvSpPr>
            <p:cNvPr id="337" name="Google Shape;337;p18"/>
            <p:cNvSpPr txBox="1"/>
            <p:nvPr/>
          </p:nvSpPr>
          <p:spPr>
            <a:xfrm>
              <a:off x="3184538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6</a:t>
              </a:r>
              <a:endParaRPr/>
            </a:p>
          </p:txBody>
        </p:sp>
        <p:sp>
          <p:nvSpPr>
            <p:cNvPr id="338" name="Google Shape;338;p18"/>
            <p:cNvSpPr txBox="1"/>
            <p:nvPr/>
          </p:nvSpPr>
          <p:spPr>
            <a:xfrm>
              <a:off x="3818631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7</a:t>
              </a: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6540952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11</a:t>
              </a:r>
              <a:endParaRPr/>
            </a:p>
          </p:txBody>
        </p:sp>
        <p:sp>
          <p:nvSpPr>
            <p:cNvPr id="340" name="Google Shape;340;p18"/>
            <p:cNvSpPr txBox="1"/>
            <p:nvPr/>
          </p:nvSpPr>
          <p:spPr>
            <a:xfrm>
              <a:off x="7360994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12</a:t>
              </a:r>
              <a:endParaRPr/>
            </a:p>
          </p:txBody>
        </p:sp>
        <p:grpSp>
          <p:nvGrpSpPr>
            <p:cNvPr id="341" name="Google Shape;341;p18"/>
            <p:cNvGrpSpPr/>
            <p:nvPr/>
          </p:nvGrpSpPr>
          <p:grpSpPr>
            <a:xfrm>
              <a:off x="8093898" y="736880"/>
              <a:ext cx="533400" cy="304800"/>
              <a:chOff x="3069641" y="2855060"/>
              <a:chExt cx="533400" cy="304800"/>
            </a:xfrm>
          </p:grpSpPr>
          <p:sp>
            <p:nvSpPr>
              <p:cNvPr id="342" name="Google Shape;342;p18"/>
              <p:cNvSpPr txBox="1"/>
              <p:nvPr/>
            </p:nvSpPr>
            <p:spPr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45" name="Google Shape;345;p18"/>
          <p:cNvSpPr txBox="1"/>
          <p:nvPr/>
        </p:nvSpPr>
        <p:spPr>
          <a:xfrm>
            <a:off x="648166" y="658447"/>
            <a:ext cx="370614" cy="461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>
            <a:off x="656193" y="1220100"/>
            <a:ext cx="7270033" cy="3081"/>
            <a:chOff x="656193" y="1220100"/>
            <a:chExt cx="7270033" cy="3081"/>
          </a:xfrm>
        </p:grpSpPr>
        <p:cxnSp>
          <p:nvCxnSpPr>
            <p:cNvPr id="347" name="Google Shape;347;p18"/>
            <p:cNvCxnSpPr/>
            <p:nvPr/>
          </p:nvCxnSpPr>
          <p:spPr>
            <a:xfrm>
              <a:off x="656193" y="1220100"/>
              <a:ext cx="361945" cy="3081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18"/>
            <p:cNvCxnSpPr/>
            <p:nvPr/>
          </p:nvCxnSpPr>
          <p:spPr>
            <a:xfrm>
              <a:off x="1933690" y="1223181"/>
              <a:ext cx="353276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18"/>
            <p:cNvCxnSpPr/>
            <p:nvPr/>
          </p:nvCxnSpPr>
          <p:spPr>
            <a:xfrm>
              <a:off x="3201876" y="1220100"/>
              <a:ext cx="353276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18"/>
            <p:cNvCxnSpPr/>
            <p:nvPr/>
          </p:nvCxnSpPr>
          <p:spPr>
            <a:xfrm>
              <a:off x="4470062" y="1220100"/>
              <a:ext cx="353276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8"/>
            <p:cNvCxnSpPr/>
            <p:nvPr/>
          </p:nvCxnSpPr>
          <p:spPr>
            <a:xfrm>
              <a:off x="5729579" y="1220100"/>
              <a:ext cx="547894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8"/>
            <p:cNvCxnSpPr/>
            <p:nvPr/>
          </p:nvCxnSpPr>
          <p:spPr>
            <a:xfrm>
              <a:off x="7378332" y="1220100"/>
              <a:ext cx="547894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8"/>
          <p:cNvGrpSpPr/>
          <p:nvPr/>
        </p:nvGrpSpPr>
        <p:grpSpPr>
          <a:xfrm>
            <a:off x="1282259" y="1896110"/>
            <a:ext cx="7345039" cy="466507"/>
            <a:chOff x="1282259" y="1896110"/>
            <a:chExt cx="7345039" cy="466507"/>
          </a:xfrm>
        </p:grpSpPr>
        <p:sp>
          <p:nvSpPr>
            <p:cNvPr id="354" name="Google Shape;354;p18"/>
            <p:cNvSpPr txBox="1"/>
            <p:nvPr/>
          </p:nvSpPr>
          <p:spPr>
            <a:xfrm>
              <a:off x="1282259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</a:t>
              </a:r>
              <a:endParaRPr/>
            </a:p>
          </p:txBody>
        </p:sp>
        <p:sp>
          <p:nvSpPr>
            <p:cNvPr id="355" name="Google Shape;355;p18"/>
            <p:cNvSpPr txBox="1"/>
            <p:nvPr/>
          </p:nvSpPr>
          <p:spPr>
            <a:xfrm>
              <a:off x="5086817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2550445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5</a:t>
              </a:r>
              <a:endParaRPr/>
            </a:p>
          </p:txBody>
        </p:sp>
        <p:sp>
          <p:nvSpPr>
            <p:cNvPr id="357" name="Google Shape;357;p18"/>
            <p:cNvSpPr txBox="1"/>
            <p:nvPr/>
          </p:nvSpPr>
          <p:spPr>
            <a:xfrm>
              <a:off x="3818631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7</a:t>
              </a:r>
              <a:endParaRPr/>
            </a:p>
          </p:txBody>
        </p:sp>
        <p:sp>
          <p:nvSpPr>
            <p:cNvPr id="358" name="Google Shape;358;p18"/>
            <p:cNvSpPr txBox="1"/>
            <p:nvPr/>
          </p:nvSpPr>
          <p:spPr>
            <a:xfrm>
              <a:off x="6540952" y="189611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11</a:t>
              </a:r>
              <a:endParaRPr/>
            </a:p>
          </p:txBody>
        </p:sp>
        <p:grpSp>
          <p:nvGrpSpPr>
            <p:cNvPr id="359" name="Google Shape;359;p18"/>
            <p:cNvGrpSpPr/>
            <p:nvPr/>
          </p:nvGrpSpPr>
          <p:grpSpPr>
            <a:xfrm>
              <a:off x="8093898" y="1974542"/>
              <a:ext cx="533400" cy="304800"/>
              <a:chOff x="3069641" y="2855060"/>
              <a:chExt cx="533400" cy="304800"/>
            </a:xfrm>
          </p:grpSpPr>
          <p:sp>
            <p:nvSpPr>
              <p:cNvPr id="360" name="Google Shape;360;p18"/>
              <p:cNvSpPr txBox="1"/>
              <p:nvPr/>
            </p:nvSpPr>
            <p:spPr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" name="Google Shape;361;p18"/>
              <p:cNvSpPr txBox="1"/>
              <p:nvPr/>
            </p:nvSpPr>
            <p:spPr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2" name="Google Shape;362;p18"/>
              <p:cNvSpPr txBox="1"/>
              <p:nvPr/>
            </p:nvSpPr>
            <p:spPr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63" name="Google Shape;363;p18"/>
          <p:cNvSpPr txBox="1"/>
          <p:nvPr/>
        </p:nvSpPr>
        <p:spPr>
          <a:xfrm>
            <a:off x="1281617" y="1896110"/>
            <a:ext cx="370614" cy="461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grpSp>
        <p:nvGrpSpPr>
          <p:cNvPr id="364" name="Google Shape;364;p18"/>
          <p:cNvGrpSpPr/>
          <p:nvPr/>
        </p:nvGrpSpPr>
        <p:grpSpPr>
          <a:xfrm>
            <a:off x="1277779" y="2468381"/>
            <a:ext cx="6631109" cy="16424"/>
            <a:chOff x="1277779" y="2468381"/>
            <a:chExt cx="6631109" cy="16424"/>
          </a:xfrm>
        </p:grpSpPr>
        <p:cxnSp>
          <p:nvCxnSpPr>
            <p:cNvPr id="365" name="Google Shape;365;p18"/>
            <p:cNvCxnSpPr/>
            <p:nvPr/>
          </p:nvCxnSpPr>
          <p:spPr>
            <a:xfrm>
              <a:off x="1277779" y="2481724"/>
              <a:ext cx="361945" cy="3081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8"/>
            <p:cNvCxnSpPr/>
            <p:nvPr/>
          </p:nvCxnSpPr>
          <p:spPr>
            <a:xfrm>
              <a:off x="3201876" y="2478643"/>
              <a:ext cx="361945" cy="3081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8"/>
            <p:cNvCxnSpPr/>
            <p:nvPr/>
          </p:nvCxnSpPr>
          <p:spPr>
            <a:xfrm>
              <a:off x="5091151" y="2475562"/>
              <a:ext cx="361945" cy="3081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8"/>
            <p:cNvCxnSpPr/>
            <p:nvPr/>
          </p:nvCxnSpPr>
          <p:spPr>
            <a:xfrm>
              <a:off x="7360994" y="2468381"/>
              <a:ext cx="547894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9" name="Google Shape;369;p18"/>
          <p:cNvGrpSpPr/>
          <p:nvPr/>
        </p:nvGrpSpPr>
        <p:grpSpPr>
          <a:xfrm>
            <a:off x="2550445" y="3133772"/>
            <a:ext cx="6076853" cy="466507"/>
            <a:chOff x="2550445" y="3133772"/>
            <a:chExt cx="6076853" cy="466507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2550445" y="3138614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5</a:t>
              </a:r>
              <a:endParaRPr/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6540952" y="3133772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11</a:t>
              </a:r>
              <a:endParaRPr/>
            </a:p>
          </p:txBody>
        </p:sp>
        <p:grpSp>
          <p:nvGrpSpPr>
            <p:cNvPr id="372" name="Google Shape;372;p18"/>
            <p:cNvGrpSpPr/>
            <p:nvPr/>
          </p:nvGrpSpPr>
          <p:grpSpPr>
            <a:xfrm>
              <a:off x="8093898" y="3212204"/>
              <a:ext cx="533400" cy="304800"/>
              <a:chOff x="3069641" y="2855060"/>
              <a:chExt cx="533400" cy="304800"/>
            </a:xfrm>
          </p:grpSpPr>
          <p:sp>
            <p:nvSpPr>
              <p:cNvPr id="373" name="Google Shape;373;p18"/>
              <p:cNvSpPr txBox="1"/>
              <p:nvPr/>
            </p:nvSpPr>
            <p:spPr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4" name="Google Shape;374;p18"/>
              <p:cNvSpPr txBox="1"/>
              <p:nvPr/>
            </p:nvSpPr>
            <p:spPr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5" name="Google Shape;375;p18"/>
              <p:cNvSpPr txBox="1"/>
              <p:nvPr/>
            </p:nvSpPr>
            <p:spPr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76" name="Google Shape;376;p18"/>
            <p:cNvSpPr txBox="1"/>
            <p:nvPr/>
          </p:nvSpPr>
          <p:spPr>
            <a:xfrm>
              <a:off x="3818631" y="313377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7</a:t>
              </a:r>
              <a:endParaRPr/>
            </a:p>
          </p:txBody>
        </p:sp>
      </p:grpSp>
      <p:sp>
        <p:nvSpPr>
          <p:cNvPr id="377" name="Google Shape;377;p18"/>
          <p:cNvSpPr txBox="1"/>
          <p:nvPr/>
        </p:nvSpPr>
        <p:spPr>
          <a:xfrm>
            <a:off x="2550445" y="3133772"/>
            <a:ext cx="370614" cy="461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/>
          </a:p>
        </p:txBody>
      </p:sp>
      <p:grpSp>
        <p:nvGrpSpPr>
          <p:cNvPr id="378" name="Google Shape;378;p18"/>
          <p:cNvGrpSpPr/>
          <p:nvPr/>
        </p:nvGrpSpPr>
        <p:grpSpPr>
          <a:xfrm>
            <a:off x="2559114" y="3717572"/>
            <a:ext cx="3709690" cy="4742"/>
            <a:chOff x="2559114" y="3717572"/>
            <a:chExt cx="3709690" cy="4742"/>
          </a:xfrm>
        </p:grpSpPr>
        <p:cxnSp>
          <p:nvCxnSpPr>
            <p:cNvPr id="379" name="Google Shape;379;p18"/>
            <p:cNvCxnSpPr/>
            <p:nvPr/>
          </p:nvCxnSpPr>
          <p:spPr>
            <a:xfrm>
              <a:off x="2559114" y="3717572"/>
              <a:ext cx="361945" cy="3081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18"/>
            <p:cNvCxnSpPr/>
            <p:nvPr/>
          </p:nvCxnSpPr>
          <p:spPr>
            <a:xfrm>
              <a:off x="5720910" y="3722314"/>
              <a:ext cx="547894" cy="0"/>
            </a:xfrm>
            <a:prstGeom prst="straightConnector1">
              <a:avLst/>
            </a:prstGeom>
            <a:noFill/>
            <a:ln cap="sq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81" name="Google Shape;381;p18"/>
          <p:cNvCxnSpPr/>
          <p:nvPr/>
        </p:nvCxnSpPr>
        <p:spPr>
          <a:xfrm>
            <a:off x="6540952" y="6079678"/>
            <a:ext cx="547894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3818631" y="4887187"/>
            <a:ext cx="361945" cy="3081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3" name="Google Shape;383;p18"/>
          <p:cNvGrpSpPr/>
          <p:nvPr/>
        </p:nvGrpSpPr>
        <p:grpSpPr>
          <a:xfrm>
            <a:off x="3818631" y="4292880"/>
            <a:ext cx="4808667" cy="470833"/>
            <a:chOff x="3818631" y="4156571"/>
            <a:chExt cx="4808667" cy="470833"/>
          </a:xfrm>
        </p:grpSpPr>
        <p:sp>
          <p:nvSpPr>
            <p:cNvPr id="384" name="Google Shape;384;p18"/>
            <p:cNvSpPr txBox="1"/>
            <p:nvPr/>
          </p:nvSpPr>
          <p:spPr>
            <a:xfrm>
              <a:off x="3818631" y="4156571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7</a:t>
              </a:r>
              <a:endParaRPr/>
            </a:p>
          </p:txBody>
        </p:sp>
        <p:sp>
          <p:nvSpPr>
            <p:cNvPr id="385" name="Google Shape;385;p18"/>
            <p:cNvSpPr txBox="1"/>
            <p:nvPr/>
          </p:nvSpPr>
          <p:spPr>
            <a:xfrm>
              <a:off x="6540952" y="4165739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11</a:t>
              </a:r>
              <a:endParaRPr/>
            </a:p>
          </p:txBody>
        </p:sp>
        <p:sp>
          <p:nvSpPr>
            <p:cNvPr id="386" name="Google Shape;386;p18"/>
            <p:cNvSpPr txBox="1"/>
            <p:nvPr/>
          </p:nvSpPr>
          <p:spPr>
            <a:xfrm>
              <a:off x="8227248" y="4220564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7" name="Google Shape;387;p18"/>
            <p:cNvSpPr txBox="1"/>
            <p:nvPr/>
          </p:nvSpPr>
          <p:spPr>
            <a:xfrm>
              <a:off x="8360598" y="4220564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8"/>
            <p:cNvSpPr txBox="1"/>
            <p:nvPr/>
          </p:nvSpPr>
          <p:spPr>
            <a:xfrm>
              <a:off x="8093898" y="4220564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6549621" y="5470324"/>
            <a:ext cx="2077677" cy="461665"/>
            <a:chOff x="6549621" y="5609095"/>
            <a:chExt cx="2077677" cy="461665"/>
          </a:xfrm>
        </p:grpSpPr>
        <p:sp>
          <p:nvSpPr>
            <p:cNvPr id="390" name="Google Shape;390;p18"/>
            <p:cNvSpPr txBox="1"/>
            <p:nvPr/>
          </p:nvSpPr>
          <p:spPr>
            <a:xfrm>
              <a:off x="6549621" y="5609095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11</a:t>
              </a: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>
              <a:off x="8227248" y="5687526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8360598" y="5687526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8093898" y="5687526"/>
              <a:ext cx="266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∙</a:t>
              </a:r>
              <a:endPara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4" name="Google Shape;394;p18"/>
          <p:cNvSpPr txBox="1"/>
          <p:nvPr/>
        </p:nvSpPr>
        <p:spPr>
          <a:xfrm>
            <a:off x="3818631" y="4292879"/>
            <a:ext cx="370614" cy="461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7</a:t>
            </a:r>
            <a:endParaRPr/>
          </a:p>
        </p:txBody>
      </p:sp>
      <p:sp>
        <p:nvSpPr>
          <p:cNvPr id="395" name="Google Shape;395;p18"/>
          <p:cNvSpPr txBox="1"/>
          <p:nvPr/>
        </p:nvSpPr>
        <p:spPr>
          <a:xfrm>
            <a:off x="6549621" y="5470324"/>
            <a:ext cx="556563" cy="461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348456" y="590301"/>
            <a:ext cx="84470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idea can be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directly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translated into a program that generates the infinite list of primes!</a:t>
            </a:r>
            <a:endParaRPr/>
          </a:p>
        </p:txBody>
      </p:sp>
      <p:sp>
        <p:nvSpPr>
          <p:cNvPr id="402" name="Google Shape;402;p19"/>
          <p:cNvSpPr txBox="1"/>
          <p:nvPr/>
        </p:nvSpPr>
        <p:spPr>
          <a:xfrm>
            <a:off x="730839" y="2288151"/>
            <a:ext cx="3903633" cy="1064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primes :: [Int]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primes = sieve [2..]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764472" y="4249888"/>
            <a:ext cx="7740000" cy="1596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sieve :: [Int]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[Int]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sieve (p:xs) =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p : sieve [x | x ← xs, mod x p /= 0]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96970" y="2943231"/>
            <a:ext cx="7950060" cy="3380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Avoids doing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unnecessary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evaluation;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Ensures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termination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whenever possible;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Supports programming with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infinite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lists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Allows programs to be more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modular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81000" y="1474173"/>
            <a:ext cx="8515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Expressions in Haskell are evaluated using a simple technique called lazy evaluation, which: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265835" y="522929"/>
            <a:ext cx="2346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760700" y="1588122"/>
            <a:ext cx="7622600" cy="907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&gt; primes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[2,3,5,7,11,13,17,19,23,29,31,37,41,43,…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759400" y="3323981"/>
            <a:ext cx="5205271" cy="907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&gt; take 10 primes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[2,3,5,7,11,13,17,19,23,29]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759400" y="5059840"/>
            <a:ext cx="4833374" cy="907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&gt; takeWhile (&lt; 10) primes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[2,3,5,7]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22"/>
          <p:cNvSpPr txBox="1"/>
          <p:nvPr>
            <p:ph type="title"/>
          </p:nvPr>
        </p:nvSpPr>
        <p:spPr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Exercise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381000" y="1441237"/>
            <a:ext cx="4935979" cy="523875"/>
            <a:chOff x="275" y="1928"/>
            <a:chExt cx="3213" cy="330"/>
          </a:xfrm>
        </p:grpSpPr>
        <p:sp>
          <p:nvSpPr>
            <p:cNvPr id="420" name="Google Shape;420;p22"/>
            <p:cNvSpPr txBox="1"/>
            <p:nvPr/>
          </p:nvSpPr>
          <p:spPr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(1)</a:t>
              </a:r>
              <a:endParaRPr/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702" y="1928"/>
              <a:ext cx="278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The Fibonacci sequence</a:t>
              </a:r>
              <a:endParaRPr/>
            </a:p>
          </p:txBody>
        </p:sp>
      </p:grpSp>
      <p:sp>
        <p:nvSpPr>
          <p:cNvPr id="422" name="Google Shape;422;p22"/>
          <p:cNvSpPr txBox="1"/>
          <p:nvPr/>
        </p:nvSpPr>
        <p:spPr>
          <a:xfrm>
            <a:off x="1753614" y="2267536"/>
            <a:ext cx="52289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0, 1, 1, 2, 3, 5, 8, 13, 21, 34, …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1062039" y="3166850"/>
            <a:ext cx="75901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starts with 0 and 1, with each further number being the sum of the previous two.  Using a list comprehension, define an expression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1899611" y="4955098"/>
            <a:ext cx="3345788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fibs :: [Integer]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062039" y="5784117"/>
            <a:ext cx="78369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that generates this infinite sequence.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453446" y="3339163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(1+2)</a:t>
            </a: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918458" y="3688937"/>
            <a:ext cx="2206630" cy="944563"/>
            <a:chOff x="665" y="1841"/>
            <a:chExt cx="1390" cy="595"/>
          </a:xfrm>
        </p:grpSpPr>
        <p:sp>
          <p:nvSpPr>
            <p:cNvPr id="83" name="Google Shape;83;p3"/>
            <p:cNvSpPr txBox="1"/>
            <p:nvPr/>
          </p:nvSpPr>
          <p:spPr>
            <a:xfrm>
              <a:off x="1002" y="2168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square 3</a:t>
              </a:r>
              <a:endParaRPr/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916072" y="4552984"/>
            <a:ext cx="1652590" cy="944563"/>
            <a:chOff x="665" y="2407"/>
            <a:chExt cx="1041" cy="595"/>
          </a:xfrm>
        </p:grpSpPr>
        <p:sp>
          <p:nvSpPr>
            <p:cNvPr id="86" name="Google Shape;86;p3"/>
            <p:cNvSpPr txBox="1"/>
            <p:nvPr/>
          </p:nvSpPr>
          <p:spPr>
            <a:xfrm>
              <a:off x="1004" y="2734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3</a:t>
              </a:r>
              <a:endParaRPr/>
            </a:p>
          </p:txBody>
        </p:sp>
        <p:sp>
          <p:nvSpPr>
            <p:cNvPr id="87" name="Google Shape;87;p3"/>
            <p:cNvSpPr txBox="1"/>
            <p:nvPr/>
          </p:nvSpPr>
          <p:spPr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916071" y="5384489"/>
            <a:ext cx="908051" cy="982664"/>
            <a:chOff x="665" y="2924"/>
            <a:chExt cx="572" cy="619"/>
          </a:xfrm>
        </p:grpSpPr>
        <p:sp>
          <p:nvSpPr>
            <p:cNvPr id="89" name="Google Shape;89;p3"/>
            <p:cNvSpPr txBox="1"/>
            <p:nvPr/>
          </p:nvSpPr>
          <p:spPr>
            <a:xfrm>
              <a:off x="1004" y="327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665" y="2924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91" name="Google Shape;91;p3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Evaluating Expressions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454235" y="1552812"/>
            <a:ext cx="3159839" cy="49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n = n * n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4306203" y="4115421"/>
            <a:ext cx="2416046" cy="578882"/>
          </a:xfrm>
          <a:prstGeom prst="wedgeRoundRectCallout">
            <a:avLst>
              <a:gd fmla="val -50136" name="adj1"/>
              <a:gd fmla="val -101346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+ first.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Another evaluation order is also possible: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1442053" y="1500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(1+2)</a:t>
            </a:r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901958" y="1784389"/>
            <a:ext cx="3141669" cy="865188"/>
            <a:chOff x="665" y="1891"/>
            <a:chExt cx="1979" cy="545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1005" y="2168"/>
              <a:ext cx="163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(1+2) * (1+2)</a:t>
              </a:r>
              <a:endParaRPr/>
            </a:p>
          </p:txBody>
        </p:sp>
        <p:sp>
          <p:nvSpPr>
            <p:cNvPr id="104" name="Google Shape;104;p4"/>
            <p:cNvSpPr txBox="1"/>
            <p:nvPr/>
          </p:nvSpPr>
          <p:spPr>
            <a:xfrm>
              <a:off x="665" y="1891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901453" y="2510099"/>
            <a:ext cx="2400304" cy="873125"/>
            <a:chOff x="663" y="2314"/>
            <a:chExt cx="1512" cy="550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1004" y="2596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(1+2)</a:t>
              </a:r>
              <a:endParaRPr/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663" y="2314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901958" y="3234809"/>
            <a:ext cx="1654178" cy="895351"/>
            <a:chOff x="665" y="2960"/>
            <a:chExt cx="1042" cy="564"/>
          </a:xfrm>
        </p:grpSpPr>
        <p:sp>
          <p:nvSpPr>
            <p:cNvPr id="109" name="Google Shape;109;p4"/>
            <p:cNvSpPr txBox="1"/>
            <p:nvPr/>
          </p:nvSpPr>
          <p:spPr>
            <a:xfrm>
              <a:off x="1005" y="3256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3</a:t>
              </a: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11" name="Google Shape;111;p4"/>
          <p:cNvSpPr txBox="1"/>
          <p:nvPr/>
        </p:nvSpPr>
        <p:spPr>
          <a:xfrm>
            <a:off x="323850" y="5322167"/>
            <a:ext cx="84963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Any way of evaluating the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expression will give the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result, provided it terminates.</a:t>
            </a:r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901958" y="3977760"/>
            <a:ext cx="909639" cy="895351"/>
            <a:chOff x="665" y="2960"/>
            <a:chExt cx="573" cy="564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1005" y="3256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15" name="Google Shape;115;p4"/>
          <p:cNvSpPr/>
          <p:nvPr/>
        </p:nvSpPr>
        <p:spPr>
          <a:xfrm>
            <a:off x="4652751" y="2147411"/>
            <a:ext cx="3140908" cy="578882"/>
          </a:xfrm>
          <a:prstGeom prst="wedgeRoundRectCallout">
            <a:avLst>
              <a:gd fmla="val -48766" name="adj1"/>
              <a:gd fmla="val -93603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square first.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Evaluation Strategies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381000" y="1583136"/>
            <a:ext cx="8515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two main strategies for deciding which reducible expression (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redex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to consider next: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510061" y="3187546"/>
            <a:ext cx="7950060" cy="297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Choose a redex that is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innermost,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the sense that does not contain another redex;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Choose a redex that is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outermost,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the sense that is not contained in another redex.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453446" y="3339163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fst (0, infinity)</a:t>
            </a: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918458" y="3688937"/>
            <a:ext cx="4624398" cy="944563"/>
            <a:chOff x="665" y="1841"/>
            <a:chExt cx="2913" cy="595"/>
          </a:xfrm>
        </p:grpSpPr>
        <p:sp>
          <p:nvSpPr>
            <p:cNvPr id="131" name="Google Shape;131;p6"/>
            <p:cNvSpPr txBox="1"/>
            <p:nvPr/>
          </p:nvSpPr>
          <p:spPr>
            <a:xfrm>
              <a:off x="1002" y="2168"/>
              <a:ext cx="257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fst (0, 1 + infinity)</a:t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33" name="Google Shape;133;p6"/>
          <p:cNvGrpSpPr/>
          <p:nvPr/>
        </p:nvGrpSpPr>
        <p:grpSpPr>
          <a:xfrm>
            <a:off x="916072" y="4552984"/>
            <a:ext cx="5743587" cy="944563"/>
            <a:chOff x="665" y="2407"/>
            <a:chExt cx="3618" cy="595"/>
          </a:xfrm>
        </p:grpSpPr>
        <p:sp>
          <p:nvSpPr>
            <p:cNvPr id="134" name="Google Shape;134;p6"/>
            <p:cNvSpPr txBox="1"/>
            <p:nvPr/>
          </p:nvSpPr>
          <p:spPr>
            <a:xfrm>
              <a:off x="1004" y="2734"/>
              <a:ext cx="327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fst (0, 1 + (1 + infinity))</a:t>
              </a: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36" name="Google Shape;136;p6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Termination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1454235" y="1552812"/>
            <a:ext cx="4461478" cy="49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infinity = 1 + infinity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6107437" y="2678192"/>
            <a:ext cx="2118105" cy="1055608"/>
          </a:xfrm>
          <a:prstGeom prst="wedgeRoundRectCallout">
            <a:avLst>
              <a:gd fmla="val -81675" name="adj1"/>
              <a:gd fmla="val 22644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Innermost evaluation.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916071" y="5384489"/>
            <a:ext cx="709613" cy="971218"/>
            <a:chOff x="916071" y="5384489"/>
            <a:chExt cx="709613" cy="971218"/>
          </a:xfrm>
        </p:grpSpPr>
        <p:sp>
          <p:nvSpPr>
            <p:cNvPr id="141" name="Google Shape;141;p6"/>
            <p:cNvSpPr txBox="1"/>
            <p:nvPr/>
          </p:nvSpPr>
          <p:spPr>
            <a:xfrm>
              <a:off x="916071" y="5384489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  <p:grpSp>
          <p:nvGrpSpPr>
            <p:cNvPr id="142" name="Google Shape;142;p6"/>
            <p:cNvGrpSpPr/>
            <p:nvPr/>
          </p:nvGrpSpPr>
          <p:grpSpPr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143" name="Google Shape;143;p6"/>
              <p:cNvSpPr txBox="1"/>
              <p:nvPr/>
            </p:nvSpPr>
            <p:spPr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1062" y="3772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6"/>
              <p:cNvSpPr txBox="1"/>
              <p:nvPr/>
            </p:nvSpPr>
            <p:spPr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∙</a:t>
                </a:r>
                <a:endParaRPr b="0" i="0" sz="14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1464477" y="746386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fst (0, infinity)</a:t>
            </a:r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929489" y="1171118"/>
            <a:ext cx="904877" cy="944563"/>
            <a:chOff x="665" y="1841"/>
            <a:chExt cx="570" cy="595"/>
          </a:xfrm>
        </p:grpSpPr>
        <p:sp>
          <p:nvSpPr>
            <p:cNvPr id="153" name="Google Shape;153;p7"/>
            <p:cNvSpPr txBox="1"/>
            <p:nvPr/>
          </p:nvSpPr>
          <p:spPr>
            <a:xfrm>
              <a:off x="1002" y="2168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0</a:t>
              </a: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55" name="Google Shape;155;p7"/>
          <p:cNvSpPr/>
          <p:nvPr/>
        </p:nvSpPr>
        <p:spPr>
          <a:xfrm>
            <a:off x="5952843" y="744241"/>
            <a:ext cx="2118105" cy="1055608"/>
          </a:xfrm>
          <a:prstGeom prst="wedgeRoundRectCallout">
            <a:avLst>
              <a:gd fmla="val -79982" name="adj1"/>
              <a:gd fmla="val -24065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Outermost evaluation.</a:t>
            </a:r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325572" y="2905780"/>
            <a:ext cx="8056428" cy="3656385"/>
            <a:chOff x="325572" y="2905780"/>
            <a:chExt cx="8056428" cy="3656385"/>
          </a:xfrm>
        </p:grpSpPr>
        <p:sp>
          <p:nvSpPr>
            <p:cNvPr id="157" name="Google Shape;157;p7"/>
            <p:cNvSpPr/>
            <p:nvPr/>
          </p:nvSpPr>
          <p:spPr>
            <a:xfrm>
              <a:off x="431940" y="3879524"/>
              <a:ext cx="7950060" cy="2682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Char char="●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Outermost evaluation may give a result when innermost evaluation </a:t>
              </a:r>
              <a:r>
                <a:rPr b="0" i="0" lang="en-US" sz="2800" u="sng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fails to terminate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;</a:t>
              </a:r>
              <a:endParaRPr/>
            </a:p>
            <a:p>
              <a:pPr indent="-1651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-342900" lvl="0" marL="342900" marR="0" rtl="0" algn="l">
                <a:spcBef>
                  <a:spcPts val="56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Char char="●"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If </a:t>
              </a:r>
              <a:r>
                <a:rPr b="0" i="0" lang="en-US" sz="2800" u="sng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any</a:t>
              </a: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evaluation sequence terminates, then so does outermost, with the same result.</a:t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325572" y="2905780"/>
              <a:ext cx="11087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Note: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81000" y="381000"/>
            <a:ext cx="8515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Number of Reductions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030480" y="258118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(1+2)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493105" y="2872055"/>
            <a:ext cx="2209016" cy="918394"/>
            <a:chOff x="493105" y="2872055"/>
            <a:chExt cx="2209016" cy="918394"/>
          </a:xfrm>
        </p:grpSpPr>
        <p:sp>
          <p:nvSpPr>
            <p:cNvPr id="167" name="Google Shape;167;p8"/>
            <p:cNvSpPr txBox="1"/>
            <p:nvPr/>
          </p:nvSpPr>
          <p:spPr>
            <a:xfrm>
              <a:off x="1030480" y="3364999"/>
              <a:ext cx="1671641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square 3</a:t>
              </a:r>
              <a:endParaRPr/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493105" y="2872055"/>
              <a:ext cx="442914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>
            <a:off x="503473" y="3708372"/>
            <a:ext cx="1641434" cy="890132"/>
            <a:chOff x="503473" y="3708372"/>
            <a:chExt cx="1641434" cy="890132"/>
          </a:xfrm>
        </p:grpSpPr>
        <p:sp>
          <p:nvSpPr>
            <p:cNvPr id="170" name="Google Shape;170;p8"/>
            <p:cNvSpPr txBox="1"/>
            <p:nvPr/>
          </p:nvSpPr>
          <p:spPr>
            <a:xfrm>
              <a:off x="1030480" y="4173054"/>
              <a:ext cx="1114427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3</a:t>
              </a:r>
              <a:endParaRPr/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503473" y="3708372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72" name="Google Shape;172;p8"/>
          <p:cNvGrpSpPr/>
          <p:nvPr/>
        </p:nvGrpSpPr>
        <p:grpSpPr>
          <a:xfrm>
            <a:off x="493105" y="4485791"/>
            <a:ext cx="907263" cy="902760"/>
            <a:chOff x="493105" y="4485791"/>
            <a:chExt cx="907263" cy="902760"/>
          </a:xfrm>
        </p:grpSpPr>
        <p:sp>
          <p:nvSpPr>
            <p:cNvPr id="173" name="Google Shape;173;p8"/>
            <p:cNvSpPr txBox="1"/>
            <p:nvPr/>
          </p:nvSpPr>
          <p:spPr>
            <a:xfrm>
              <a:off x="1030480" y="4963100"/>
              <a:ext cx="369888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493105" y="4485791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75" name="Google Shape;175;p8"/>
          <p:cNvSpPr txBox="1"/>
          <p:nvPr/>
        </p:nvSpPr>
        <p:spPr>
          <a:xfrm>
            <a:off x="5553177" y="2581195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square (1+2)</a:t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5012577" y="2895739"/>
            <a:ext cx="3141669" cy="894725"/>
            <a:chOff x="5012577" y="2895739"/>
            <a:chExt cx="3141669" cy="894725"/>
          </a:xfrm>
        </p:grpSpPr>
        <p:sp>
          <p:nvSpPr>
            <p:cNvPr id="177" name="Google Shape;177;p8"/>
            <p:cNvSpPr txBox="1"/>
            <p:nvPr/>
          </p:nvSpPr>
          <p:spPr>
            <a:xfrm>
              <a:off x="5552328" y="3365014"/>
              <a:ext cx="260191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(1+2) * (1+2)</a:t>
              </a: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5012577" y="2895739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5012577" y="3711106"/>
            <a:ext cx="2398716" cy="887413"/>
            <a:chOff x="5012577" y="3711106"/>
            <a:chExt cx="2398716" cy="887413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5552328" y="4173069"/>
              <a:ext cx="1858965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(1+2)</a:t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2577" y="3711106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82" name="Google Shape;182;p8"/>
          <p:cNvGrpSpPr/>
          <p:nvPr/>
        </p:nvGrpSpPr>
        <p:grpSpPr>
          <a:xfrm>
            <a:off x="5012577" y="4485806"/>
            <a:ext cx="1654178" cy="896939"/>
            <a:chOff x="5012577" y="4485806"/>
            <a:chExt cx="1654178" cy="896939"/>
          </a:xfrm>
        </p:grpSpPr>
        <p:sp>
          <p:nvSpPr>
            <p:cNvPr id="183" name="Google Shape;183;p8"/>
            <p:cNvSpPr txBox="1"/>
            <p:nvPr/>
          </p:nvSpPr>
          <p:spPr>
            <a:xfrm>
              <a:off x="5552328" y="4957294"/>
              <a:ext cx="1114427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3 * 3</a:t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5012577" y="4485806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5012577" y="5241470"/>
            <a:ext cx="909639" cy="944563"/>
            <a:chOff x="5012577" y="5241470"/>
            <a:chExt cx="909639" cy="944563"/>
          </a:xfrm>
        </p:grpSpPr>
        <p:sp>
          <p:nvSpPr>
            <p:cNvPr id="186" name="Google Shape;186;p8"/>
            <p:cNvSpPr txBox="1"/>
            <p:nvPr/>
          </p:nvSpPr>
          <p:spPr>
            <a:xfrm>
              <a:off x="5552328" y="5760583"/>
              <a:ext cx="36988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9</a:t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5012577" y="5241470"/>
              <a:ext cx="442913" cy="519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=</a:t>
              </a:r>
              <a:endParaRPr/>
            </a:p>
          </p:txBody>
        </p:sp>
      </p:grpSp>
      <p:sp>
        <p:nvSpPr>
          <p:cNvPr id="188" name="Google Shape;188;p8"/>
          <p:cNvSpPr txBox="1"/>
          <p:nvPr/>
        </p:nvSpPr>
        <p:spPr>
          <a:xfrm>
            <a:off x="493105" y="1505397"/>
            <a:ext cx="36249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Innermost: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5012577" y="1505397"/>
            <a:ext cx="36249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Outermost: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1715385" y="5760583"/>
            <a:ext cx="1491088" cy="578882"/>
          </a:xfrm>
          <a:prstGeom prst="wedgeRoundRectCallout">
            <a:avLst>
              <a:gd fmla="val -35543" name="adj1"/>
              <a:gd fmla="val -86231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steps.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6932336" y="5760583"/>
            <a:ext cx="1491088" cy="578882"/>
          </a:xfrm>
          <a:prstGeom prst="wedgeRoundRectCallout">
            <a:avLst>
              <a:gd fmla="val -35697" name="adj1"/>
              <a:gd fmla="val -83709" name="adj2"/>
              <a:gd fmla="val 16667" name="adj3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 steps.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65836" y="522929"/>
            <a:ext cx="85153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Note: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431940" y="1545724"/>
            <a:ext cx="7950060" cy="462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outmost version is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inefficient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because the argument 1+2 is duplicated when square is applied and is hence evaluated twice.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Due to such duplication, outermost evaluation may require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steps than innermost.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problem can easily be avoided by using </a:t>
            </a:r>
            <a:r>
              <a:rPr b="0" i="0" lang="en-US" sz="28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pointers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indicate sharing of arguments.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2000-11-20T11:40:19Z</dcterms:created>
  <dc:creator>Dr. Graham Hutton</dc:creator>
</cp:coreProperties>
</file>