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0" r:id="rId4"/>
    <p:sldId id="257" r:id="rId5"/>
    <p:sldId id="265" r:id="rId6"/>
    <p:sldId id="258" r:id="rId7"/>
    <p:sldId id="259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9B706-FCB5-49FE-9362-FF5FDB660C53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02988-1CC1-47CE-9930-4A6290D5C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7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02988-1CC1-47CE-9930-4A6290D5CF5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03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CEC4-1506-18C2-E6FF-D74306A8D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9968-3191-C0D5-A582-065001E69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141F-AE5C-4559-7DA5-CBE2CC7D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93B8-4DC8-4005-84A8-0CC4CC8BA85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BC28D-82BA-8D25-5F88-382DB31A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6BA2F-6F53-9BBA-78FE-F79A8D00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B8DB-8481-4244-911F-181F9C27E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44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4E8D-28EB-6086-4D72-6A95E3E1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EB0F4-7018-0F51-A400-F2F5729E1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CB515-D952-338C-06D0-7C43CF5E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93B8-4DC8-4005-84A8-0CC4CC8BA85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8E804-CFB4-1B72-D2F0-80419D92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0BF55-47A7-306B-CAE9-3C096EF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B8DB-8481-4244-911F-181F9C27E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20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44C72-B855-2E6A-2338-9C1687F6B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12BEC-E53A-62CC-0F7F-2C31BB737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87561-50B5-2AF4-4B9F-ABCE600E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93B8-4DC8-4005-84A8-0CC4CC8BA85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2A11E-A149-C728-3CB9-17DFAAB8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D2C88-D1E3-D5B6-2E88-44FE24F5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B8DB-8481-4244-911F-181F9C27E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05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5287-0615-5844-A7FF-2DDE791B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CE56-40D7-78D0-F79F-82D12DCF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F78A-05A9-D370-ABF3-2F19E182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93B8-4DC8-4005-84A8-0CC4CC8BA85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5E82-AD3E-2870-DD8B-2965CF04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31144-99B0-F5F6-DB96-268E515B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B8DB-8481-4244-911F-181F9C27E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4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8565-2F5B-EC19-5048-C3906D5D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AAAB5-D5AF-1C63-87FE-2247E6E31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C7EA-49DF-3A6F-8B01-485B7E99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93B8-4DC8-4005-84A8-0CC4CC8BA85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F5B87-BED5-12ED-A773-26A2C70C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0139-BB18-E908-0FA4-53D2A842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B8DB-8481-4244-911F-181F9C27E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9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6B40-1545-B9E0-8C0D-A7CA5BCD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C0C7-AF32-C0A1-9D92-2CE580505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27BBB-E972-D1F4-CB3D-6A1707BF0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B8308-3F9B-9774-B418-6EF6A1E1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93B8-4DC8-4005-84A8-0CC4CC8BA85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41CD1-264B-268F-A1F4-3DD70999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4E4CE-2E56-B7AA-297A-E17FC0B8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B8DB-8481-4244-911F-181F9C27E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9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EBE6-D604-2AE0-3938-F29CC53C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6D13A-3035-B891-5A80-F282D8F6B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7B8DD-2D3F-CD5E-583F-AC6F39B01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5C78F-BF8D-C741-DFF7-8396B9141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398A2-0599-D137-78A4-8F6D268CB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BF098-9430-0EA5-0695-03944E22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93B8-4DC8-4005-84A8-0CC4CC8BA85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6B9F7-D143-9FB5-78D5-9222828B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25775-BA3B-37EE-1C38-CF98DDE4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B8DB-8481-4244-911F-181F9C27E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87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747E-A8F1-91DB-96D4-878BADB6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ADA9E-C899-8DA6-9E95-0446CA65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93B8-4DC8-4005-84A8-0CC4CC8BA85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C3D60-1D5F-B6C2-7E9A-1A7094D5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9DFB6-8FD1-3FDC-768F-A1F71F91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B8DB-8481-4244-911F-181F9C27E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89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F7D9E-8918-16DC-DD47-DD2D4C6F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93B8-4DC8-4005-84A8-0CC4CC8BA85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77B12-94C0-E391-2943-5D450D74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8AEAD-1651-48F8-C88C-3BF5BDB8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B8DB-8481-4244-911F-181F9C27E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9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9333-6CF6-B4E3-9EBF-560C3D50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72CA-7D70-0A79-B8EE-898D1D415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775A0-5FCA-E824-426C-1E8A21E1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4CF43-A50D-0567-AA04-73020E5E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93B8-4DC8-4005-84A8-0CC4CC8BA85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5BF56-C815-7772-0142-345C3472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C9FAB-415A-FE19-0AE0-283C7B2E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B8DB-8481-4244-911F-181F9C27E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82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55B6-610A-E468-03D8-A3E8025D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A831D-5D38-B07E-E835-36D4235C0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9EB1B-9E28-5E9C-60AA-4603374A0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D4352-0BFA-B426-0307-CC8B27C7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93B8-4DC8-4005-84A8-0CC4CC8BA85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093FE-84E0-182C-4E62-4918A35D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5186F-B243-36F6-AD39-40ED9547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B8DB-8481-4244-911F-181F9C27E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56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FA040-D7A5-22AE-84C8-AF9F0511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45A75-D02C-062E-BDE6-7C9B1D0F5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EB607-F1A4-D8D1-DD82-868214123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393B8-4DC8-4005-84A8-0CC4CC8BA85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099FC-715B-9BA6-0A50-A3856C3FB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BBFB3-8E9F-6693-5F57-86E6169CC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5B8DB-8481-4244-911F-181F9C27E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13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11" Type="http://schemas.openxmlformats.org/officeDocument/2006/relationships/image" Target="../media/image33.jpg"/><Relationship Id="rId5" Type="http://schemas.openxmlformats.org/officeDocument/2006/relationships/image" Target="../media/image27.jpg"/><Relationship Id="rId10" Type="http://schemas.openxmlformats.org/officeDocument/2006/relationships/image" Target="../media/image32.jpg"/><Relationship Id="rId4" Type="http://schemas.openxmlformats.org/officeDocument/2006/relationships/image" Target="../media/image26.jpg"/><Relationship Id="rId9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6638-DE57-80D0-78ED-A056503E3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TVS CREDIT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20E5E-E146-DA1C-C2CD-62260D970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LOAN DEFAULT STATUS PREDICTION</a:t>
            </a:r>
          </a:p>
        </p:txBody>
      </p:sp>
    </p:spTree>
    <p:extLst>
      <p:ext uri="{BB962C8B-B14F-4D97-AF65-F5344CB8AC3E}">
        <p14:creationId xmlns:p14="http://schemas.microsoft.com/office/powerpoint/2010/main" val="269732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FF30FD-59E0-250E-6B54-1A243C993052}"/>
              </a:ext>
            </a:extLst>
          </p:cNvPr>
          <p:cNvSpPr txBox="1"/>
          <p:nvPr/>
        </p:nvSpPr>
        <p:spPr>
          <a:xfrm>
            <a:off x="5161935" y="2930014"/>
            <a:ext cx="381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834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675257-6FE8-7D32-53F4-E75AEA69D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5" y="1207237"/>
            <a:ext cx="6028750" cy="2221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090970-C755-B7C9-0E01-5CAD547B2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9" y="4114085"/>
            <a:ext cx="5280660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B8D779-2667-ED0A-7C6E-10B2C9B9F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84" y="1165008"/>
            <a:ext cx="4707541" cy="22066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355712-7338-D555-8F40-2CE9A3A123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55" y="3996098"/>
            <a:ext cx="5280660" cy="236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6A72CA-0609-A05C-EE9C-6A550DEE7077}"/>
              </a:ext>
            </a:extLst>
          </p:cNvPr>
          <p:cNvSpPr txBox="1"/>
          <p:nvPr/>
        </p:nvSpPr>
        <p:spPr>
          <a:xfrm>
            <a:off x="2440857" y="347302"/>
            <a:ext cx="73102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In MANY FEATURES WE CAN SEE THAT THE DISTRIBUTION OF DATA WITH RESPECT TO LOAN DEFAULT STATUS IS ALMOST SYMMETRICAL.  </a:t>
            </a:r>
            <a:endParaRPr lang="en-IN" sz="1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776C2-28B1-A0DC-97FA-C4B2770FCDA7}"/>
              </a:ext>
            </a:extLst>
          </p:cNvPr>
          <p:cNvSpPr txBox="1"/>
          <p:nvPr/>
        </p:nvSpPr>
        <p:spPr>
          <a:xfrm>
            <a:off x="1037302" y="3471408"/>
            <a:ext cx="505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Defaulted                                     </a:t>
            </a:r>
            <a:r>
              <a:rPr lang="en-US" dirty="0" err="1"/>
              <a:t>Defaulted</a:t>
            </a:r>
            <a:r>
              <a:rPr lang="en-US" dirty="0"/>
              <a:t> 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98CFD-3241-28B7-9A03-CE4E6261D8E4}"/>
              </a:ext>
            </a:extLst>
          </p:cNvPr>
          <p:cNvSpPr txBox="1"/>
          <p:nvPr/>
        </p:nvSpPr>
        <p:spPr>
          <a:xfrm>
            <a:off x="6872747" y="3429000"/>
            <a:ext cx="505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Defaulted                                     </a:t>
            </a:r>
            <a:r>
              <a:rPr lang="en-US" dirty="0" err="1"/>
              <a:t>Defaulted</a:t>
            </a:r>
            <a:r>
              <a:rPr lang="en-US" dirty="0"/>
              <a:t> 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EBE6F-6536-71CD-A88F-B79A20B2FB5F}"/>
              </a:ext>
            </a:extLst>
          </p:cNvPr>
          <p:cNvSpPr txBox="1"/>
          <p:nvPr/>
        </p:nvSpPr>
        <p:spPr>
          <a:xfrm>
            <a:off x="668593" y="95428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Uniform distribution can be observed in the density feature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3405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7C3C69-7F4A-4F57-6DD9-17C8B06FD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01" y="3864592"/>
            <a:ext cx="2987999" cy="1965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26B49F-2296-DA9C-E17C-D0A6C42D8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0" y="3864592"/>
            <a:ext cx="3033641" cy="1965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C75F3A-857B-DFC2-891A-F5448FB64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70" y="495338"/>
            <a:ext cx="5372100" cy="2491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ED8E10-1337-CB33-C0A3-D65616D80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15" y="815587"/>
            <a:ext cx="4053840" cy="27965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67E2F0-895E-1DDC-AFFA-E913579D09A0}"/>
              </a:ext>
            </a:extLst>
          </p:cNvPr>
          <p:cNvSpPr txBox="1"/>
          <p:nvPr/>
        </p:nvSpPr>
        <p:spPr>
          <a:xfrm>
            <a:off x="7644579" y="3924229"/>
            <a:ext cx="3210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AGE quartiles are almost similar for both Defaulters and non – defaulters.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A1578-DE78-0C5C-5BC4-97D9D70DE83F}"/>
              </a:ext>
            </a:extLst>
          </p:cNvPr>
          <p:cNvSpPr txBox="1"/>
          <p:nvPr/>
        </p:nvSpPr>
        <p:spPr>
          <a:xfrm>
            <a:off x="1037301" y="3271124"/>
            <a:ext cx="505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Defaulted                                     </a:t>
            </a:r>
            <a:r>
              <a:rPr lang="en-US" dirty="0" err="1"/>
              <a:t>Defaulted</a:t>
            </a:r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84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4212F967-D665-8E39-0CA6-7310C07B1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80" y="7640850"/>
            <a:ext cx="1386840" cy="8763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C3D316-98BB-08D0-84FC-3A3921F0E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4" y="99544"/>
            <a:ext cx="3273398" cy="304432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99708AD-3399-83D1-D193-46D942DC9E89}"/>
              </a:ext>
            </a:extLst>
          </p:cNvPr>
          <p:cNvSpPr txBox="1"/>
          <p:nvPr/>
        </p:nvSpPr>
        <p:spPr>
          <a:xfrm>
            <a:off x="4100051" y="350777"/>
            <a:ext cx="2792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ANOMALY</a:t>
            </a:r>
            <a:endParaRPr lang="en-IN" sz="22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891BF0-76A0-B317-3640-F7F73085FEA5}"/>
              </a:ext>
            </a:extLst>
          </p:cNvPr>
          <p:cNvSpPr txBox="1"/>
          <p:nvPr/>
        </p:nvSpPr>
        <p:spPr>
          <a:xfrm>
            <a:off x="4070554" y="898099"/>
            <a:ext cx="5058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a person’s experience be higher than his/her age?</a:t>
            </a:r>
          </a:p>
          <a:p>
            <a:r>
              <a:rPr lang="en-US" dirty="0"/>
              <a:t>We can observe a few records that their experience is higher than their age.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1E10EC9-6F98-F762-FAEC-EF78FC58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4307"/>
            <a:ext cx="4884420" cy="23622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B8DCE276-722E-E815-ECBF-3E41D0CAA6E4}"/>
              </a:ext>
            </a:extLst>
          </p:cNvPr>
          <p:cNvSpPr txBox="1"/>
          <p:nvPr/>
        </p:nvSpPr>
        <p:spPr>
          <a:xfrm>
            <a:off x="155763" y="59599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credit score feature has a bi modal distribution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distribution with two peaks.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849AE0-4350-51A2-CB5F-EA0777DA1D90}"/>
              </a:ext>
            </a:extLst>
          </p:cNvPr>
          <p:cNvSpPr txBox="1"/>
          <p:nvPr/>
        </p:nvSpPr>
        <p:spPr>
          <a:xfrm>
            <a:off x="437533" y="5466507"/>
            <a:ext cx="505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Defaulted                                  </a:t>
            </a:r>
            <a:r>
              <a:rPr lang="en-US" dirty="0" err="1"/>
              <a:t>Defaulted</a:t>
            </a:r>
            <a:r>
              <a:rPr lang="en-US" dirty="0"/>
              <a:t>  </a:t>
            </a:r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1BECC4-9EEA-F836-9A33-E2A26AB98861}"/>
              </a:ext>
            </a:extLst>
          </p:cNvPr>
          <p:cNvSpPr txBox="1"/>
          <p:nvPr/>
        </p:nvSpPr>
        <p:spPr>
          <a:xfrm>
            <a:off x="5614219" y="266621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u="sng" dirty="0"/>
              <a:t>som</a:t>
            </a:r>
            <a:r>
              <a:rPr lang="en-US" u="sng" dirty="0"/>
              <a:t>e new features were created </a:t>
            </a:r>
          </a:p>
          <a:p>
            <a:r>
              <a:rPr lang="en-US" sz="1800" u="sng" dirty="0"/>
              <a:t>Tenure</a:t>
            </a:r>
            <a:r>
              <a:rPr lang="en-US" sz="1800" dirty="0"/>
              <a:t> – number of years </a:t>
            </a:r>
            <a:r>
              <a:rPr lang="en-US" dirty="0"/>
              <a:t>created from dividing the loan amount by the annuity amount.</a:t>
            </a:r>
          </a:p>
          <a:p>
            <a:endParaRPr lang="en-US" dirty="0"/>
          </a:p>
          <a:p>
            <a:r>
              <a:rPr lang="en-US" sz="1800" u="sng" dirty="0"/>
              <a:t>Pain</a:t>
            </a:r>
            <a:r>
              <a:rPr lang="en-US" sz="1800" dirty="0"/>
              <a:t> – compensation amount was divided by annuity amount to create pain feature.</a:t>
            </a:r>
          </a:p>
          <a:p>
            <a:endParaRPr lang="en-US" sz="1800" dirty="0"/>
          </a:p>
          <a:p>
            <a:r>
              <a:rPr lang="en-US" sz="1800" dirty="0"/>
              <a:t>One </a:t>
            </a:r>
            <a:r>
              <a:rPr lang="en-US" dirty="0"/>
              <a:t>of the credit score column was dropped after using it to fill the other credit score column.</a:t>
            </a:r>
          </a:p>
        </p:txBody>
      </p:sp>
    </p:spTree>
    <p:extLst>
      <p:ext uri="{BB962C8B-B14F-4D97-AF65-F5344CB8AC3E}">
        <p14:creationId xmlns:p14="http://schemas.microsoft.com/office/powerpoint/2010/main" val="113284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E37710-4BB8-EFD0-8E3C-A74769A07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8" y="303647"/>
            <a:ext cx="3811816" cy="29958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A330EA-AD41-1CC9-C101-B4F22471B929}"/>
              </a:ext>
            </a:extLst>
          </p:cNvPr>
          <p:cNvSpPr txBox="1"/>
          <p:nvPr/>
        </p:nvSpPr>
        <p:spPr>
          <a:xfrm>
            <a:off x="5318592" y="871298"/>
            <a:ext cx="50586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could say from the pivot table that Clients from the </a:t>
            </a:r>
            <a:r>
              <a:rPr lang="en-US" u="sng" dirty="0"/>
              <a:t>south metro </a:t>
            </a:r>
            <a:r>
              <a:rPr lang="en-US" dirty="0"/>
              <a:t>and </a:t>
            </a:r>
            <a:r>
              <a:rPr lang="en-US" u="sng" dirty="0"/>
              <a:t>south rural </a:t>
            </a:r>
            <a:r>
              <a:rPr lang="en-US" dirty="0"/>
              <a:t>region have a higher probability of defaulting their loan payments.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In contrast clients from </a:t>
            </a:r>
            <a:r>
              <a:rPr lang="en-US" u="sng" dirty="0"/>
              <a:t>Central other </a:t>
            </a:r>
            <a:r>
              <a:rPr lang="en-US" dirty="0"/>
              <a:t>region and </a:t>
            </a:r>
            <a:r>
              <a:rPr lang="en-US" u="sng" dirty="0"/>
              <a:t>East other </a:t>
            </a:r>
            <a:r>
              <a:rPr lang="en-US" dirty="0"/>
              <a:t>regions have the least probability on defaulting their loan payments.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F56CD-C4E3-7A0E-6F9B-A303D708B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4" y="3537723"/>
            <a:ext cx="3895172" cy="2805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D3D135-E330-8073-05AE-D33DF91EA35F}"/>
              </a:ext>
            </a:extLst>
          </p:cNvPr>
          <p:cNvSpPr txBox="1"/>
          <p:nvPr/>
        </p:nvSpPr>
        <p:spPr>
          <a:xfrm>
            <a:off x="5220929" y="378608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clients are falling in the 1- 4 dependents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With these 4 categories we do not observe many variations in the proportion of clients falling under the loan defaulters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contrast clients falling under </a:t>
            </a:r>
            <a:r>
              <a:rPr lang="en-US" u="sng" dirty="0"/>
              <a:t>5 dependents category </a:t>
            </a:r>
            <a:r>
              <a:rPr lang="en-US" dirty="0"/>
              <a:t>have the least probability for defaulting their loan payments.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D1101-55E2-8469-1A16-9B8169844BCD}"/>
              </a:ext>
            </a:extLst>
          </p:cNvPr>
          <p:cNvSpPr txBox="1"/>
          <p:nvPr/>
        </p:nvSpPr>
        <p:spPr>
          <a:xfrm>
            <a:off x="4414684" y="244899"/>
            <a:ext cx="7855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NOTE : All the probability mentions are relative probability (one vs another ) 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76037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2268999-A2B5-E1B4-20F3-534E3F4BA861}"/>
              </a:ext>
            </a:extLst>
          </p:cNvPr>
          <p:cNvSpPr txBox="1"/>
          <p:nvPr/>
        </p:nvSpPr>
        <p:spPr>
          <a:xfrm>
            <a:off x="4768645" y="872979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Permanent address plays a key role as you can see the proportion of clients who have not provided their permanent address or do not have a permanent address are more likely to default on their loan payments compared to those who have given their permanent address.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actually makes a lot of sense. Clients with permanent addresses cannot leave their residence or their place of living.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951015-0ED9-5D96-9F89-E1BBD329C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3" y="645245"/>
            <a:ext cx="2164783" cy="13703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45A1D6-3510-41F4-15C7-56770F936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42" y="2763502"/>
            <a:ext cx="2106444" cy="13309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37339E-0013-B67F-999D-E68B106CD2E1}"/>
              </a:ext>
            </a:extLst>
          </p:cNvPr>
          <p:cNvSpPr txBox="1"/>
          <p:nvPr/>
        </p:nvSpPr>
        <p:spPr>
          <a:xfrm>
            <a:off x="4768645" y="2763502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proportion of females defaulting on their loan payments is higher compared to the proportion of males defaulting on their loan payments.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Due to gender inequality in most jobs females are usually paid less than their male peers.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Also average number of years a females work in a job is less compared to males.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F7E6CC-43F6-E3CF-AD90-6DC82FDFDBCA}"/>
              </a:ext>
            </a:extLst>
          </p:cNvPr>
          <p:cNvSpPr txBox="1"/>
          <p:nvPr/>
        </p:nvSpPr>
        <p:spPr>
          <a:xfrm>
            <a:off x="1159312" y="2744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Permanent address 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479E4-8255-945C-F4C2-30C3712A0148}"/>
              </a:ext>
            </a:extLst>
          </p:cNvPr>
          <p:cNvSpPr txBox="1"/>
          <p:nvPr/>
        </p:nvSpPr>
        <p:spPr>
          <a:xfrm>
            <a:off x="4288551" y="226648"/>
            <a:ext cx="779529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u="sng" dirty="0"/>
              <a:t>NOTE: All the probability mentions are relative probabilities within each features subcategories </a:t>
            </a:r>
            <a:endParaRPr lang="en-IN" sz="1500" u="sn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615600-53FC-62E1-0492-32A463C9A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44" y="4733905"/>
            <a:ext cx="1767840" cy="1219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3AC1E2-0CD7-4EC8-0255-B37E4873E501}"/>
              </a:ext>
            </a:extLst>
          </p:cNvPr>
          <p:cNvSpPr txBox="1"/>
          <p:nvPr/>
        </p:nvSpPr>
        <p:spPr>
          <a:xfrm>
            <a:off x="4768645" y="4866452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Compared to graduates and postgraduates the proportion of clients in other education categories are more likely to default on their loan payments.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is could be due to their salary range difference, pay scale, and years hike that is more guaranteed and higher for Postgraduates followed by graduates.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F14BCD-98D9-2BEF-DC5E-F0BCF6A38AAA}"/>
              </a:ext>
            </a:extLst>
          </p:cNvPr>
          <p:cNvSpPr txBox="1"/>
          <p:nvPr/>
        </p:nvSpPr>
        <p:spPr>
          <a:xfrm>
            <a:off x="1858297" y="24322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SEX </a:t>
            </a:r>
            <a:endParaRPr lang="en-IN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9786F3-ACB6-BE91-489B-28DC4FB37E67}"/>
              </a:ext>
            </a:extLst>
          </p:cNvPr>
          <p:cNvSpPr txBox="1"/>
          <p:nvPr/>
        </p:nvSpPr>
        <p:spPr>
          <a:xfrm>
            <a:off x="1276544" y="42688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Education details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922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F102B1-4178-1A7B-687D-2B5E4A882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21" y="3765410"/>
            <a:ext cx="2082155" cy="1245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B8FA5F-5C99-F42F-A69C-3AB626877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87" y="432198"/>
            <a:ext cx="1594424" cy="1016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E14EB4-195F-7376-34B4-542C9F942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063" y="5454592"/>
            <a:ext cx="1362070" cy="10838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A48D64-BF78-D596-EC2D-5A70CF8295EF}"/>
              </a:ext>
            </a:extLst>
          </p:cNvPr>
          <p:cNvSpPr txBox="1"/>
          <p:nvPr/>
        </p:nvSpPr>
        <p:spPr>
          <a:xfrm>
            <a:off x="4030734" y="43219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give their phone numbers are less likely to default on their loan payments compared to clients who do not give their phone numbers</a:t>
            </a:r>
            <a:endParaRPr lang="en-IN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B57407-F1A5-FE7F-317E-4333D124A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67" y="2117266"/>
            <a:ext cx="1504264" cy="12043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DC4B2DA-C076-A162-2981-793097FF48E3}"/>
              </a:ext>
            </a:extLst>
          </p:cNvPr>
          <p:cNvSpPr txBox="1"/>
          <p:nvPr/>
        </p:nvSpPr>
        <p:spPr>
          <a:xfrm>
            <a:off x="4030734" y="2224858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are in companies with the highest rating are more likely to default on their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could be due to their lifestyle, overestimation of their financial preferences and high risk-taking ability of high achievers who are generally preferred by top rated organizations.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A1B8FE-DD7E-235F-E15B-4126B895A312}"/>
              </a:ext>
            </a:extLst>
          </p:cNvPr>
          <p:cNvSpPr txBox="1"/>
          <p:nvPr/>
        </p:nvSpPr>
        <p:spPr>
          <a:xfrm>
            <a:off x="1591156" y="15466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Company Rating </a:t>
            </a:r>
            <a:endParaRPr lang="en-IN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CF592B-750A-379A-3361-B4C922CE7584}"/>
              </a:ext>
            </a:extLst>
          </p:cNvPr>
          <p:cNvSpPr txBox="1"/>
          <p:nvPr/>
        </p:nvSpPr>
        <p:spPr>
          <a:xfrm>
            <a:off x="4030734" y="414062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Interestingly we can observe that clients with more than one property in their name are more likely to default on loan payments.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E9B3-281A-B262-3ADA-87C820848663}"/>
              </a:ext>
            </a:extLst>
          </p:cNvPr>
          <p:cNvSpPr txBox="1"/>
          <p:nvPr/>
        </p:nvSpPr>
        <p:spPr>
          <a:xfrm>
            <a:off x="1591156" y="1348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Phone number 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73C32-58C8-1779-6921-816E5926CD67}"/>
              </a:ext>
            </a:extLst>
          </p:cNvPr>
          <p:cNvSpPr txBox="1"/>
          <p:nvPr/>
        </p:nvSpPr>
        <p:spPr>
          <a:xfrm>
            <a:off x="1426021" y="34458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Number of properties </a:t>
            </a:r>
            <a:endParaRPr lang="en-IN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F625C4-9BCD-B066-FAD6-121CB7142FB3}"/>
              </a:ext>
            </a:extLst>
          </p:cNvPr>
          <p:cNvSpPr txBox="1"/>
          <p:nvPr/>
        </p:nvSpPr>
        <p:spPr>
          <a:xfrm>
            <a:off x="1994278" y="50995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Job type </a:t>
            </a:r>
            <a:endParaRPr lang="en-IN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55F86E-BF74-D0C6-947A-56343C5347FC}"/>
              </a:ext>
            </a:extLst>
          </p:cNvPr>
          <p:cNvSpPr txBox="1"/>
          <p:nvPr/>
        </p:nvSpPr>
        <p:spPr>
          <a:xfrm>
            <a:off x="4149213" y="581338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from three job types are more equally likely to default on their loan. </a:t>
            </a:r>
          </a:p>
        </p:txBody>
      </p:sp>
    </p:spTree>
    <p:extLst>
      <p:ext uri="{BB962C8B-B14F-4D97-AF65-F5344CB8AC3E}">
        <p14:creationId xmlns:p14="http://schemas.microsoft.com/office/powerpoint/2010/main" val="408025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A45649-66E7-CE15-6422-25FCC595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" y="390294"/>
            <a:ext cx="1653540" cy="6077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050012-7E7C-E371-4187-3363E7236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87" y="432404"/>
            <a:ext cx="1839493" cy="5993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FD643-ECAA-69CE-301B-12F67E73FC92}"/>
              </a:ext>
            </a:extLst>
          </p:cNvPr>
          <p:cNvSpPr txBox="1"/>
          <p:nvPr/>
        </p:nvSpPr>
        <p:spPr>
          <a:xfrm>
            <a:off x="3957422" y="390294"/>
            <a:ext cx="3539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FEATURE IMPORTANCE IS CALCULATED USING CHI2, INFORMATION GAIN, and RANDOM FOREST CLASSIFIER METHODS</a:t>
            </a:r>
            <a:endParaRPr lang="en-IN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C56B8-3702-E6A6-744C-FCB74201A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117" y="1277420"/>
            <a:ext cx="4383590" cy="3772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C1315D-ECB9-820D-F34A-9A1935F82795}"/>
              </a:ext>
            </a:extLst>
          </p:cNvPr>
          <p:cNvSpPr txBox="1"/>
          <p:nvPr/>
        </p:nvSpPr>
        <p:spPr>
          <a:xfrm>
            <a:off x="8278699" y="63072"/>
            <a:ext cx="353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CHI2 method</a:t>
            </a:r>
            <a:endParaRPr lang="en-IN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AA634-9548-91F4-E1F0-22368CDB560C}"/>
              </a:ext>
            </a:extLst>
          </p:cNvPr>
          <p:cNvSpPr txBox="1"/>
          <p:nvPr/>
        </p:nvSpPr>
        <p:spPr>
          <a:xfrm>
            <a:off x="-1356852" y="6307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INFORMATION GAIN method</a:t>
            </a:r>
            <a:endParaRPr lang="en-I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B10E5D-67A1-0735-5B4B-B7FFC1BAFC09}"/>
              </a:ext>
            </a:extLst>
          </p:cNvPr>
          <p:cNvSpPr txBox="1"/>
          <p:nvPr/>
        </p:nvSpPr>
        <p:spPr>
          <a:xfrm>
            <a:off x="4144235" y="5305479"/>
            <a:ext cx="3539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By comparing the feature importance by building many models we can finalize on top 10 features that are more important in determining the loan default status.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5716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CD001F-6794-6377-E5B2-B7D7B3A20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5" y="463654"/>
            <a:ext cx="1963738" cy="1546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62EB6D-26C4-00AE-4210-195231C41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5" y="1987677"/>
            <a:ext cx="1661160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1E7B2F-B30C-A153-6A4B-2172398C1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27" y="486537"/>
            <a:ext cx="1577340" cy="1501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F08473-8BC4-DD88-ECA8-DA7009685A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756" y="581331"/>
            <a:ext cx="2256206" cy="1078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EFAD5-7296-CEAF-280E-DB506A31EB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83" y="581331"/>
            <a:ext cx="1724019" cy="10786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D5B1DE-3C0D-6DEF-0606-BC2C62E403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05" y="5120963"/>
            <a:ext cx="1666697" cy="15839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FB9B1-CDE0-7BD1-C4CC-8AEA346864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709" y="5155407"/>
            <a:ext cx="1615440" cy="990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C6D771-D1B4-78D8-5DEF-8FA09C58FB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3" y="4527446"/>
            <a:ext cx="2331720" cy="1866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D1D372-ADC5-6DFD-2E5F-23BC4720ED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143" y="1995882"/>
            <a:ext cx="1539240" cy="29794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78BDB9-117B-F262-4C93-A2BCA6F9F6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756" y="4884897"/>
            <a:ext cx="1623060" cy="15316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E335DC-2551-5E92-A1F7-89EFD809A37D}"/>
              </a:ext>
            </a:extLst>
          </p:cNvPr>
          <p:cNvSpPr txBox="1"/>
          <p:nvPr/>
        </p:nvSpPr>
        <p:spPr>
          <a:xfrm>
            <a:off x="3152227" y="2591440"/>
            <a:ext cx="52774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very interesting to observe how almost all subcategories are having a defaulter proportion number of around 0.26.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Tempted to Question the 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authenticity</a:t>
            </a:r>
            <a:r>
              <a:rPr lang="en-US" dirty="0"/>
              <a:t>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pivot tables and analyzing the combination of multiple features will give more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been carried out in the EDA notebook.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3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695</Words>
  <Application>Microsoft Office PowerPoint</Application>
  <PresentationFormat>Widescreen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TVS CREDIT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TVS CREDIT</dc:title>
  <dc:creator>Aditya Ram</dc:creator>
  <cp:lastModifiedBy>Aditya Ram</cp:lastModifiedBy>
  <cp:revision>4</cp:revision>
  <dcterms:created xsi:type="dcterms:W3CDTF">2022-08-02T06:09:31Z</dcterms:created>
  <dcterms:modified xsi:type="dcterms:W3CDTF">2022-08-03T03:11:17Z</dcterms:modified>
</cp:coreProperties>
</file>