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3152" y="6283807"/>
            <a:ext cx="2949321" cy="4465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7475" y="1847850"/>
            <a:ext cx="4467225" cy="2838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3152" y="6283807"/>
            <a:ext cx="2949321" cy="4465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6960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52" y="6283807"/>
            <a:ext cx="2949321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3847" y="2961513"/>
            <a:ext cx="9544304" cy="137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152" y="1331213"/>
            <a:ext cx="11537695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733800"/>
            <a:ext cx="8991600" cy="2105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275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10" dirty="0">
                <a:latin typeface="Calibri"/>
                <a:cs typeface="Calibri"/>
              </a:rPr>
              <a:t>Exploratory </a:t>
            </a:r>
            <a:r>
              <a:rPr sz="2400" b="1" spc="-15" dirty="0">
                <a:latin typeface="Calibri"/>
                <a:cs typeface="Calibri"/>
              </a:rPr>
              <a:t>Data </a:t>
            </a:r>
            <a:r>
              <a:rPr sz="2400" b="1" spc="-5" dirty="0">
                <a:latin typeface="Calibri"/>
                <a:cs typeface="Calibri"/>
              </a:rPr>
              <a:t>Analysis </a:t>
            </a:r>
            <a:r>
              <a:rPr sz="2400" b="1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the Aspiring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Mind Employment </a:t>
            </a:r>
            <a:r>
              <a:rPr sz="2400" b="1" spc="-10" dirty="0">
                <a:latin typeface="Calibri"/>
                <a:cs typeface="Calibri"/>
              </a:rPr>
              <a:t>Outcome (AMEO) </a:t>
            </a:r>
            <a:r>
              <a:rPr sz="2400" b="1" spc="-5" dirty="0">
                <a:latin typeface="Calibri"/>
                <a:cs typeface="Calibri"/>
              </a:rPr>
              <a:t>2015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study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from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AMCAT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5933440" marR="5080" indent="497840">
              <a:lnSpc>
                <a:spcPct val="106100"/>
              </a:lnSpc>
              <a:spcBef>
                <a:spcPts val="1570"/>
              </a:spcBef>
            </a:pPr>
            <a:r>
              <a:rPr lang="en-US" sz="1800" b="1" spc="-40" dirty="0">
                <a:latin typeface="Calibri"/>
                <a:cs typeface="Calibri"/>
              </a:rPr>
              <a:t>            </a:t>
            </a:r>
            <a:r>
              <a:rPr sz="1800" b="1" spc="-40" dirty="0">
                <a:latin typeface="Calibri"/>
                <a:cs typeface="Calibri"/>
              </a:rPr>
              <a:t>By</a:t>
            </a:r>
            <a:endParaRPr lang="en-US" b="1" spc="-35" dirty="0">
              <a:latin typeface="Calibri"/>
              <a:cs typeface="Calibri"/>
            </a:endParaRPr>
          </a:p>
          <a:p>
            <a:pPr marL="5933440" marR="5080" indent="497840">
              <a:lnSpc>
                <a:spcPct val="106100"/>
              </a:lnSpc>
              <a:spcBef>
                <a:spcPts val="1570"/>
              </a:spcBef>
            </a:pPr>
            <a:r>
              <a:rPr lang="en-US" sz="1800" b="1" spc="-35" dirty="0">
                <a:latin typeface="Calibri"/>
                <a:cs typeface="Calibri"/>
              </a:rPr>
              <a:t>Shreya </a:t>
            </a:r>
            <a:r>
              <a:rPr lang="en-IN" sz="1800" b="1" spc="-35" dirty="0">
                <a:latin typeface="Calibri"/>
                <a:cs typeface="Calibri"/>
              </a:rPr>
              <a:t>R</a:t>
            </a:r>
            <a:r>
              <a:rPr lang="en-IN" b="1" spc="-35" dirty="0">
                <a:latin typeface="Calibri"/>
                <a:cs typeface="Calibri"/>
              </a:rPr>
              <a:t>anjankar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82956"/>
            <a:ext cx="5010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Bivariate</a:t>
            </a:r>
            <a:r>
              <a:rPr spc="-70" dirty="0"/>
              <a:t> </a:t>
            </a:r>
            <a:r>
              <a:rPr spc="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5232653"/>
            <a:ext cx="58166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From </a:t>
            </a:r>
            <a:r>
              <a:rPr sz="1600" b="1" spc="-5" dirty="0">
                <a:latin typeface="Calibri"/>
                <a:cs typeface="Calibri"/>
              </a:rPr>
              <a:t>the plot, it </a:t>
            </a:r>
            <a:r>
              <a:rPr sz="1600" b="1" spc="-10" dirty="0">
                <a:latin typeface="Calibri"/>
                <a:cs typeface="Calibri"/>
              </a:rPr>
              <a:t>is </a:t>
            </a:r>
            <a:r>
              <a:rPr sz="1600" b="1" spc="-5" dirty="0">
                <a:latin typeface="Calibri"/>
                <a:cs typeface="Calibri"/>
              </a:rPr>
              <a:t>seen </a:t>
            </a:r>
            <a:r>
              <a:rPr sz="1600" b="1" spc="-10" dirty="0">
                <a:latin typeface="Calibri"/>
                <a:cs typeface="Calibri"/>
              </a:rPr>
              <a:t>that the </a:t>
            </a:r>
            <a:r>
              <a:rPr sz="1600" b="1" spc="-5" dirty="0">
                <a:latin typeface="Calibri"/>
                <a:cs typeface="Calibri"/>
              </a:rPr>
              <a:t>distribution </a:t>
            </a:r>
            <a:r>
              <a:rPr sz="1600" b="1" spc="5" dirty="0">
                <a:latin typeface="Calibri"/>
                <a:cs typeface="Calibri"/>
              </a:rPr>
              <a:t>of </a:t>
            </a:r>
            <a:r>
              <a:rPr sz="1600" b="1" dirty="0">
                <a:latin typeface="Calibri"/>
                <a:cs typeface="Calibri"/>
              </a:rPr>
              <a:t>salary </a:t>
            </a:r>
            <a:r>
              <a:rPr sz="1600" b="1" spc="-5" dirty="0">
                <a:latin typeface="Calibri"/>
                <a:cs typeface="Calibri"/>
              </a:rPr>
              <a:t>for males is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higher, </a:t>
            </a:r>
            <a:r>
              <a:rPr sz="1600" b="1" spc="-5" dirty="0">
                <a:latin typeface="Calibri"/>
                <a:cs typeface="Calibri"/>
              </a:rPr>
              <a:t>which also </a:t>
            </a:r>
            <a:r>
              <a:rPr sz="1600" b="1" spc="-10" dirty="0">
                <a:latin typeface="Calibri"/>
                <a:cs typeface="Calibri"/>
              </a:rPr>
              <a:t>means they </a:t>
            </a:r>
            <a:r>
              <a:rPr sz="1600" b="1" spc="-5" dirty="0">
                <a:latin typeface="Calibri"/>
                <a:cs typeface="Calibri"/>
              </a:rPr>
              <a:t>earn </a:t>
            </a:r>
            <a:r>
              <a:rPr sz="1600" b="1" spc="-10" dirty="0">
                <a:latin typeface="Calibri"/>
                <a:cs typeface="Calibri"/>
              </a:rPr>
              <a:t>more. </a:t>
            </a:r>
            <a:r>
              <a:rPr sz="1600" b="1" spc="-5" dirty="0">
                <a:latin typeface="Calibri"/>
                <a:cs typeface="Calibri"/>
              </a:rPr>
              <a:t>But as </a:t>
            </a:r>
            <a:r>
              <a:rPr sz="1600" b="1" spc="-10" dirty="0">
                <a:latin typeface="Calibri"/>
                <a:cs typeface="Calibri"/>
              </a:rPr>
              <a:t>we saw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earlier </a:t>
            </a:r>
            <a:r>
              <a:rPr sz="1600" b="1" spc="-5" dirty="0">
                <a:latin typeface="Calibri"/>
                <a:cs typeface="Calibri"/>
              </a:rPr>
              <a:t> analysis,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number </a:t>
            </a:r>
            <a:r>
              <a:rPr sz="1600" b="1" dirty="0">
                <a:latin typeface="Calibri"/>
                <a:cs typeface="Calibri"/>
              </a:rPr>
              <a:t>of </a:t>
            </a:r>
            <a:r>
              <a:rPr sz="1600" b="1" spc="-5" dirty="0">
                <a:latin typeface="Calibri"/>
                <a:cs typeface="Calibri"/>
              </a:rPr>
              <a:t>males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females </a:t>
            </a:r>
            <a:r>
              <a:rPr sz="1600" b="1" spc="-5" dirty="0">
                <a:latin typeface="Calibri"/>
                <a:cs typeface="Calibri"/>
              </a:rPr>
              <a:t>in this </a:t>
            </a:r>
            <a:r>
              <a:rPr sz="1600" b="1" spc="-10" dirty="0">
                <a:latin typeface="Calibri"/>
                <a:cs typeface="Calibri"/>
              </a:rPr>
              <a:t>study </a:t>
            </a:r>
            <a:r>
              <a:rPr sz="1600" b="1" spc="-5" dirty="0">
                <a:latin typeface="Calibri"/>
                <a:cs typeface="Calibri"/>
              </a:rPr>
              <a:t>is unequal.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Also,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-5" dirty="0">
                <a:latin typeface="Calibri"/>
                <a:cs typeface="Calibri"/>
              </a:rPr>
              <a:t> plot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shows</a:t>
            </a:r>
            <a:r>
              <a:rPr sz="1600" b="1" spc="-5" dirty="0">
                <a:latin typeface="Calibri"/>
                <a:cs typeface="Calibri"/>
              </a:rPr>
              <a:t> 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relationship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between</a:t>
            </a:r>
            <a:r>
              <a:rPr sz="1600" b="1" spc="-5" dirty="0">
                <a:latin typeface="Calibri"/>
                <a:cs typeface="Calibri"/>
              </a:rPr>
              <a:t> the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age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10" dirty="0">
                <a:latin typeface="Calibri"/>
                <a:cs typeface="Calibri"/>
              </a:rPr>
              <a:t>of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duration(length)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work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participants.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5181600" cy="35696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438150"/>
            <a:ext cx="532447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413"/>
            <a:ext cx="81565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</a:t>
            </a:r>
            <a:r>
              <a:rPr sz="4000" spc="10" dirty="0"/>
              <a:t> </a:t>
            </a:r>
            <a:r>
              <a:rPr sz="4000" spc="-5" dirty="0"/>
              <a:t>there</a:t>
            </a:r>
            <a:r>
              <a:rPr sz="4000" spc="10" dirty="0"/>
              <a:t> </a:t>
            </a:r>
            <a:r>
              <a:rPr sz="4000" spc="-5" dirty="0"/>
              <a:t>a </a:t>
            </a:r>
            <a:r>
              <a:rPr sz="4000" spc="-10" dirty="0"/>
              <a:t>correlation</a:t>
            </a:r>
            <a:r>
              <a:rPr sz="4000" spc="50" dirty="0"/>
              <a:t> </a:t>
            </a:r>
            <a:r>
              <a:rPr sz="4000" spc="-5" dirty="0"/>
              <a:t>between </a:t>
            </a:r>
            <a:r>
              <a:rPr sz="4000" dirty="0"/>
              <a:t> </a:t>
            </a:r>
            <a:r>
              <a:rPr sz="4000" spc="-5" dirty="0"/>
              <a:t>college</a:t>
            </a:r>
            <a:r>
              <a:rPr sz="4000" spc="20" dirty="0"/>
              <a:t> </a:t>
            </a:r>
            <a:r>
              <a:rPr sz="4000" spc="-10" dirty="0"/>
              <a:t>GPA</a:t>
            </a:r>
            <a:r>
              <a:rPr sz="4000" spc="-20" dirty="0"/>
              <a:t> </a:t>
            </a:r>
            <a:r>
              <a:rPr sz="4000" spc="-10" dirty="0"/>
              <a:t>and</a:t>
            </a:r>
            <a:r>
              <a:rPr sz="4000" dirty="0"/>
              <a:t> </a:t>
            </a:r>
            <a:r>
              <a:rPr sz="4000" spc="-5" dirty="0"/>
              <a:t>AMCAT</a:t>
            </a:r>
            <a:r>
              <a:rPr sz="4000" spc="5" dirty="0"/>
              <a:t> </a:t>
            </a:r>
            <a:r>
              <a:rPr sz="4000" spc="-5" dirty="0"/>
              <a:t>scores?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05981" y="1998345"/>
            <a:ext cx="4073525" cy="2528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2000"/>
              </a:lnSpc>
              <a:spcBef>
                <a:spcPts val="105"/>
              </a:spcBef>
            </a:pP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correlation </a:t>
            </a:r>
            <a:r>
              <a:rPr sz="1800" b="1" spc="-5" dirty="0">
                <a:latin typeface="Calibri"/>
                <a:cs typeface="Calibri"/>
              </a:rPr>
              <a:t>between </a:t>
            </a:r>
            <a:r>
              <a:rPr sz="1800" b="1" spc="-20" dirty="0">
                <a:latin typeface="Calibri"/>
                <a:cs typeface="Calibri"/>
              </a:rPr>
              <a:t>collegeGPA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AMCAT </a:t>
            </a:r>
            <a:r>
              <a:rPr sz="1800" b="1" spc="-10" dirty="0">
                <a:latin typeface="Calibri"/>
                <a:cs typeface="Calibri"/>
              </a:rPr>
              <a:t>scores (avg_amcat_percent) </a:t>
            </a:r>
            <a:r>
              <a:rPr sz="1800" b="1" dirty="0">
                <a:latin typeface="Calibri"/>
                <a:cs typeface="Calibri"/>
              </a:rPr>
              <a:t>is 0.22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 is </a:t>
            </a:r>
            <a:r>
              <a:rPr sz="1800" b="1" spc="-10" dirty="0">
                <a:latin typeface="Calibri"/>
                <a:cs typeface="Calibri"/>
              </a:rPr>
              <a:t>relatively </a:t>
            </a:r>
            <a:r>
              <a:rPr sz="1800" b="1" dirty="0">
                <a:latin typeface="Calibri"/>
                <a:cs typeface="Calibri"/>
              </a:rPr>
              <a:t>small and shows </a:t>
            </a:r>
            <a:r>
              <a:rPr sz="1800" b="1" spc="-5" dirty="0">
                <a:latin typeface="Calibri"/>
                <a:cs typeface="Calibri"/>
              </a:rPr>
              <a:t>very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little association between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college </a:t>
            </a:r>
            <a:r>
              <a:rPr sz="1800" b="1" spc="-40" dirty="0">
                <a:latin typeface="Calibri"/>
                <a:cs typeface="Calibri"/>
              </a:rPr>
              <a:t>GPA 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 </a:t>
            </a:r>
            <a:r>
              <a:rPr sz="1800" b="1" spc="-10" dirty="0">
                <a:latin typeface="Calibri"/>
                <a:cs typeface="Calibri"/>
              </a:rPr>
              <a:t>candidate </a:t>
            </a:r>
            <a:r>
              <a:rPr sz="1800" b="1" dirty="0">
                <a:latin typeface="Calibri"/>
                <a:cs typeface="Calibri"/>
              </a:rPr>
              <a:t>and his/her </a:t>
            </a:r>
            <a:r>
              <a:rPr sz="1800" b="1" spc="-30" dirty="0">
                <a:latin typeface="Calibri"/>
                <a:cs typeface="Calibri"/>
              </a:rPr>
              <a:t>AMCAT 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scores.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55626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" y="264413"/>
            <a:ext cx="10036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What</a:t>
            </a:r>
            <a:r>
              <a:rPr sz="4000" spc="5" dirty="0"/>
              <a:t> </a:t>
            </a:r>
            <a:r>
              <a:rPr sz="4000" spc="-5" dirty="0"/>
              <a:t>specialization</a:t>
            </a:r>
            <a:r>
              <a:rPr sz="4000" spc="55" dirty="0"/>
              <a:t> </a:t>
            </a:r>
            <a:r>
              <a:rPr sz="4000" spc="-5" dirty="0"/>
              <a:t>earns</a:t>
            </a:r>
            <a:r>
              <a:rPr sz="4000" spc="5" dirty="0"/>
              <a:t> </a:t>
            </a:r>
            <a:r>
              <a:rPr sz="4000" spc="-5" dirty="0"/>
              <a:t>more</a:t>
            </a:r>
            <a:r>
              <a:rPr sz="4000" spc="10" dirty="0"/>
              <a:t> </a:t>
            </a:r>
            <a:r>
              <a:rPr sz="4000" spc="-5" dirty="0"/>
              <a:t>salary?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67981" y="1236344"/>
            <a:ext cx="3999229" cy="465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22605" indent="-285115">
              <a:lnSpc>
                <a:spcPct val="152200"/>
              </a:lnSpc>
              <a:spcBef>
                <a:spcPts val="100"/>
              </a:spcBef>
              <a:buSzPct val="52777"/>
              <a:buFont typeface="Wingdings"/>
              <a:buChar char=""/>
              <a:tabLst>
                <a:tab pos="297180" algn="l"/>
                <a:tab pos="297815" algn="l"/>
              </a:tabLst>
            </a:pPr>
            <a:r>
              <a:rPr sz="1800" b="1" spc="-5" dirty="0">
                <a:latin typeface="Calibri"/>
                <a:cs typeface="Calibri"/>
              </a:rPr>
              <a:t>Chemical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engineering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wider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spread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salary</a:t>
            </a:r>
            <a:r>
              <a:rPr sz="1800" b="1" spc="-15" dirty="0">
                <a:latin typeface="Calibri"/>
                <a:cs typeface="Calibri"/>
              </a:rPr>
              <a:t> range.</a:t>
            </a:r>
            <a:endParaRPr sz="1800">
              <a:latin typeface="Calibri"/>
              <a:cs typeface="Calibri"/>
            </a:endParaRPr>
          </a:p>
          <a:p>
            <a:pPr marL="297180" marR="182245" indent="-285115">
              <a:lnSpc>
                <a:spcPct val="152000"/>
              </a:lnSpc>
              <a:spcBef>
                <a:spcPts val="100"/>
              </a:spcBef>
              <a:buSzPct val="52777"/>
              <a:buFont typeface="Wingdings"/>
              <a:buChar char=""/>
              <a:tabLst>
                <a:tab pos="297180" algn="l"/>
                <a:tab pos="297815" algn="l"/>
              </a:tabLst>
            </a:pPr>
            <a:r>
              <a:rPr sz="1800" b="1" spc="-5" dirty="0">
                <a:latin typeface="Calibri"/>
                <a:cs typeface="Calibri"/>
              </a:rPr>
              <a:t>Computer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Science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(CSE)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most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outlier </a:t>
            </a:r>
            <a:r>
              <a:rPr sz="1800" b="1" spc="-5" dirty="0">
                <a:latin typeface="Calibri"/>
                <a:cs typeface="Calibri"/>
              </a:rPr>
              <a:t>cases </a:t>
            </a:r>
            <a:r>
              <a:rPr sz="1800" b="1" dirty="0">
                <a:latin typeface="Calibri"/>
                <a:cs typeface="Calibri"/>
              </a:rPr>
              <a:t>- </a:t>
            </a:r>
            <a:r>
              <a:rPr sz="1800" b="1" spc="-10" dirty="0">
                <a:latin typeface="Calibri"/>
                <a:cs typeface="Calibri"/>
              </a:rPr>
              <a:t>larger </a:t>
            </a:r>
            <a:r>
              <a:rPr sz="1800" b="1" dirty="0">
                <a:latin typeface="Calibri"/>
                <a:cs typeface="Calibri"/>
              </a:rPr>
              <a:t>salary </a:t>
            </a:r>
            <a:r>
              <a:rPr sz="1800" b="1" spc="-5" dirty="0">
                <a:latin typeface="Calibri"/>
                <a:cs typeface="Calibri"/>
              </a:rPr>
              <a:t>cases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compared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other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fields.</a:t>
            </a:r>
            <a:endParaRPr sz="1800">
              <a:latin typeface="Calibri"/>
              <a:cs typeface="Calibri"/>
            </a:endParaRPr>
          </a:p>
          <a:p>
            <a:pPr marL="297180" marR="5080" indent="-285115">
              <a:lnSpc>
                <a:spcPct val="152000"/>
              </a:lnSpc>
              <a:spcBef>
                <a:spcPts val="100"/>
              </a:spcBef>
              <a:buSzPct val="52777"/>
              <a:buFont typeface="Wingdings"/>
              <a:buChar char=""/>
              <a:tabLst>
                <a:tab pos="297180" algn="l"/>
                <a:tab pos="297815" algn="l"/>
              </a:tabLst>
            </a:pPr>
            <a:r>
              <a:rPr sz="1800" b="1" spc="-5" dirty="0">
                <a:latin typeface="Calibri"/>
                <a:cs typeface="Calibri"/>
              </a:rPr>
              <a:t>Aeronautical engineering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Metallurgical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Engineering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least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spread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salary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ranges</a:t>
            </a:r>
            <a:endParaRPr sz="1800">
              <a:latin typeface="Calibri"/>
              <a:cs typeface="Calibri"/>
            </a:endParaRPr>
          </a:p>
          <a:p>
            <a:pPr marL="297180" marR="201930" indent="-285115">
              <a:lnSpc>
                <a:spcPct val="151900"/>
              </a:lnSpc>
              <a:spcBef>
                <a:spcPts val="105"/>
              </a:spcBef>
              <a:buSzPct val="52777"/>
              <a:buFont typeface="Wingdings"/>
              <a:buChar char=""/>
              <a:tabLst>
                <a:tab pos="297180" algn="l"/>
                <a:tab pos="297815" algn="l"/>
              </a:tabLst>
            </a:pPr>
            <a:r>
              <a:rPr sz="1800" b="1" spc="-5" dirty="0">
                <a:latin typeface="Calibri"/>
                <a:cs typeface="Calibri"/>
              </a:rPr>
              <a:t>Production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Chemical </a:t>
            </a:r>
            <a:r>
              <a:rPr sz="1800" b="1" spc="-10" dirty="0">
                <a:latin typeface="Calibri"/>
                <a:cs typeface="Calibri"/>
              </a:rPr>
              <a:t>Engineers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have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highest median </a:t>
            </a:r>
            <a:r>
              <a:rPr sz="1800" b="1" dirty="0">
                <a:latin typeface="Calibri"/>
                <a:cs typeface="Calibri"/>
              </a:rPr>
              <a:t>salary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amongst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different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specializations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41" y="1358487"/>
            <a:ext cx="6479112" cy="41801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" y="264413"/>
            <a:ext cx="99942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Is</a:t>
            </a:r>
            <a:r>
              <a:rPr sz="4000" spc="-10" dirty="0"/>
              <a:t> </a:t>
            </a:r>
            <a:r>
              <a:rPr sz="4000" spc="-5" dirty="0"/>
              <a:t>there</a:t>
            </a:r>
            <a:r>
              <a:rPr sz="4000" spc="5" dirty="0"/>
              <a:t> </a:t>
            </a:r>
            <a:r>
              <a:rPr sz="4000" spc="-5" dirty="0"/>
              <a:t>a</a:t>
            </a:r>
            <a:r>
              <a:rPr sz="4000" spc="-10" dirty="0"/>
              <a:t> </a:t>
            </a:r>
            <a:r>
              <a:rPr sz="4000" spc="-5" dirty="0"/>
              <a:t>relationship</a:t>
            </a:r>
            <a:r>
              <a:rPr sz="4000" spc="55" dirty="0"/>
              <a:t> </a:t>
            </a:r>
            <a:r>
              <a:rPr sz="4000" spc="-5" dirty="0"/>
              <a:t>between</a:t>
            </a:r>
            <a:r>
              <a:rPr sz="4000" spc="15" dirty="0"/>
              <a:t> </a:t>
            </a:r>
            <a:r>
              <a:rPr sz="4000" spc="-5" dirty="0"/>
              <a:t>gender </a:t>
            </a:r>
            <a:r>
              <a:rPr sz="4000" spc="-1155" dirty="0"/>
              <a:t> </a:t>
            </a:r>
            <a:r>
              <a:rPr sz="4000" spc="-5" dirty="0"/>
              <a:t>and</a:t>
            </a:r>
            <a:r>
              <a:rPr sz="4000" spc="5" dirty="0"/>
              <a:t> </a:t>
            </a:r>
            <a:r>
              <a:rPr sz="4000" spc="-5" dirty="0"/>
              <a:t>specialization?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4713" y="4987544"/>
            <a:ext cx="82035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Since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p-value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(4.21e-11)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much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smaller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than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typical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significance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level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0.05,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reject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null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hypothesis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-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H0: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Gender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specialization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independent.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Therefore,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 conclude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that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there</a:t>
            </a:r>
            <a:r>
              <a:rPr sz="1600" b="1" spc="-5" dirty="0">
                <a:latin typeface="Calibri"/>
                <a:cs typeface="Calibri"/>
              </a:rPr>
              <a:t> is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significant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relationship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between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gender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specialization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provided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451" y="1676400"/>
            <a:ext cx="9906000" cy="31766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2889"/>
            <a:ext cx="3098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35" dirty="0"/>
              <a:t>o</a:t>
            </a:r>
            <a:r>
              <a:rPr spc="30" dirty="0"/>
              <a:t>nc</a:t>
            </a:r>
            <a:r>
              <a:rPr spc="-45" dirty="0"/>
              <a:t>l</a:t>
            </a:r>
            <a:r>
              <a:rPr spc="25" dirty="0"/>
              <a:t>u</a:t>
            </a:r>
            <a:r>
              <a:rPr spc="35" dirty="0"/>
              <a:t>s</a:t>
            </a:r>
            <a:r>
              <a:rPr spc="-45" dirty="0"/>
              <a:t>i</a:t>
            </a:r>
            <a:r>
              <a:rPr spc="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152" y="1331213"/>
            <a:ext cx="11429365" cy="398057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latin typeface="Arial"/>
                <a:cs typeface="Arial"/>
              </a:rPr>
              <a:t>Following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insights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generated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from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my analysis,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make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following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conclusions:</a:t>
            </a:r>
            <a:endParaRPr sz="1800" dirty="0">
              <a:latin typeface="Arial"/>
              <a:cs typeface="Arial"/>
            </a:endParaRPr>
          </a:p>
          <a:p>
            <a:pPr marL="299085" marR="1466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2015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study,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were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candidates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compared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female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candidates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who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took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part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tests.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maximum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scores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each</a:t>
            </a:r>
            <a:r>
              <a:rPr sz="1800" b="1" spc="-20" dirty="0">
                <a:latin typeface="Arial"/>
                <a:cs typeface="Arial"/>
              </a:rPr>
              <a:t> AMCAT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test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section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was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900.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perfect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score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was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achieved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Quant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section </a:t>
            </a:r>
            <a:r>
              <a:rPr sz="1800" b="1" dirty="0">
                <a:latin typeface="Arial"/>
                <a:cs typeface="Arial"/>
              </a:rPr>
              <a:t>alone with </a:t>
            </a:r>
            <a:r>
              <a:rPr sz="1800" b="1" spc="-5" dirty="0">
                <a:latin typeface="Arial"/>
                <a:cs typeface="Arial"/>
              </a:rPr>
              <a:t>the highest scores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English and </a:t>
            </a:r>
            <a:r>
              <a:rPr sz="1800" b="1" spc="-5" dirty="0">
                <a:latin typeface="Arial"/>
                <a:cs typeface="Arial"/>
              </a:rPr>
              <a:t>Logical section </a:t>
            </a:r>
            <a:r>
              <a:rPr sz="1800" b="1" dirty="0">
                <a:latin typeface="Arial"/>
                <a:cs typeface="Arial"/>
              </a:rPr>
              <a:t>being </a:t>
            </a:r>
            <a:r>
              <a:rPr sz="1800" b="1" spc="-5" dirty="0">
                <a:latin typeface="Arial"/>
                <a:cs typeface="Arial"/>
              </a:rPr>
              <a:t>875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795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respectively.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There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little</a:t>
            </a:r>
            <a:r>
              <a:rPr sz="1800" b="1" spc="-5" dirty="0">
                <a:latin typeface="Arial"/>
                <a:cs typeface="Arial"/>
              </a:rPr>
              <a:t> correlation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association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between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candidates</a:t>
            </a:r>
            <a:r>
              <a:rPr sz="1800" b="1" dirty="0">
                <a:latin typeface="Arial"/>
                <a:cs typeface="Arial"/>
              </a:rPr>
              <a:t> college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GPA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AMCAT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scores.</a:t>
            </a:r>
            <a:endParaRPr sz="1800" dirty="0">
              <a:latin typeface="Arial"/>
              <a:cs typeface="Arial"/>
            </a:endParaRPr>
          </a:p>
          <a:p>
            <a:pPr marL="299085" marR="1346200" indent="-287020">
              <a:lnSpc>
                <a:spcPts val="2110"/>
              </a:lnSpc>
              <a:spcBef>
                <a:spcPts val="13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Production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Chemical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Engineers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highest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median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salary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amongst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different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specializations.</a:t>
            </a:r>
            <a:endParaRPr sz="1800" dirty="0">
              <a:latin typeface="Arial"/>
              <a:cs typeface="Arial"/>
            </a:endParaRPr>
          </a:p>
          <a:p>
            <a:pPr marL="299085" marR="591185" indent="-287020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5" dirty="0">
                <a:latin typeface="Arial"/>
                <a:cs typeface="Arial"/>
              </a:rPr>
              <a:t>Most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candidates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attended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Colleges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in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Uttar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Pradesh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state.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Following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that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Karnataka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Tamil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Nadu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states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next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state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where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most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candidates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attended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college.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847" y="2961513"/>
            <a:ext cx="2204720" cy="1370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5"/>
              </a:spcBef>
            </a:pPr>
            <a:r>
              <a:rPr dirty="0"/>
              <a:t>T</a:t>
            </a:r>
            <a:r>
              <a:rPr spc="-459" dirty="0"/>
              <a:t> </a:t>
            </a:r>
            <a:r>
              <a:rPr spc="450" dirty="0"/>
              <a:t>H</a:t>
            </a:r>
            <a:r>
              <a:rPr spc="20" dirty="0"/>
              <a:t>A</a:t>
            </a:r>
            <a:r>
              <a:rPr spc="310" dirty="0"/>
              <a:t>N</a:t>
            </a:r>
            <a:r>
              <a:rPr dirty="0"/>
              <a:t>K  </a:t>
            </a:r>
            <a:r>
              <a:rPr spc="31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307035"/>
            <a:ext cx="3495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About</a:t>
            </a:r>
            <a:r>
              <a:rPr sz="4000" spc="-40" dirty="0"/>
              <a:t> </a:t>
            </a:r>
            <a:r>
              <a:rPr sz="4000" spc="-5" dirty="0"/>
              <a:t>AMCAT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5291" y="1378813"/>
            <a:ext cx="10530205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2000" b="1" spc="-60" dirty="0">
                <a:latin typeface="Calibri"/>
                <a:cs typeface="Calibri"/>
              </a:rPr>
              <a:t>AMCAT,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known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Aspiring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Minds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Computer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Adaptive </a:t>
            </a:r>
            <a:r>
              <a:rPr sz="2000" b="1" spc="-50" dirty="0">
                <a:latin typeface="Calibri"/>
                <a:cs typeface="Calibri"/>
              </a:rPr>
              <a:t>Test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AI-based</a:t>
            </a:r>
            <a:r>
              <a:rPr sz="2000" b="1" spc="-5" dirty="0">
                <a:latin typeface="Calibri"/>
                <a:cs typeface="Calibri"/>
              </a:rPr>
              <a:t> computer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adaptive </a:t>
            </a:r>
            <a:r>
              <a:rPr sz="2000" b="1" spc="-15" dirty="0">
                <a:latin typeface="Calibri"/>
                <a:cs typeface="Calibri"/>
              </a:rPr>
              <a:t>test 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spc="-15" dirty="0">
                <a:latin typeface="Calibri"/>
                <a:cs typeface="Calibri"/>
              </a:rPr>
              <a:t>evaluates </a:t>
            </a:r>
            <a:r>
              <a:rPr sz="2000" b="1" spc="-5" dirty="0">
                <a:latin typeface="Calibri"/>
                <a:cs typeface="Calibri"/>
              </a:rPr>
              <a:t>job applicants </a:t>
            </a:r>
            <a:r>
              <a:rPr sz="2000" b="1" dirty="0">
                <a:latin typeface="Calibri"/>
                <a:cs typeface="Calibri"/>
              </a:rPr>
              <a:t>on </a:t>
            </a:r>
            <a:r>
              <a:rPr sz="2000" b="1" spc="-5" dirty="0">
                <a:latin typeface="Calibri"/>
                <a:cs typeface="Calibri"/>
              </a:rPr>
              <a:t>critical </a:t>
            </a:r>
            <a:r>
              <a:rPr sz="2000" b="1" spc="-10" dirty="0">
                <a:latin typeface="Calibri"/>
                <a:cs typeface="Calibri"/>
              </a:rPr>
              <a:t>areas </a:t>
            </a:r>
            <a:r>
              <a:rPr sz="2000" b="1" spc="-15" dirty="0">
                <a:latin typeface="Calibri"/>
                <a:cs typeface="Calibri"/>
              </a:rPr>
              <a:t>like </a:t>
            </a:r>
            <a:r>
              <a:rPr sz="2000" b="1" spc="-5" dirty="0">
                <a:latin typeface="Calibri"/>
                <a:cs typeface="Calibri"/>
              </a:rPr>
              <a:t>communication </a:t>
            </a:r>
            <a:r>
              <a:rPr sz="2000" b="1" dirty="0">
                <a:latin typeface="Calibri"/>
                <a:cs typeface="Calibri"/>
              </a:rPr>
              <a:t>skills, </a:t>
            </a:r>
            <a:r>
              <a:rPr sz="2000" b="1" spc="-5" dirty="0">
                <a:latin typeface="Calibri"/>
                <a:cs typeface="Calibri"/>
              </a:rPr>
              <a:t>logical reasoning,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quantitative </a:t>
            </a:r>
            <a:r>
              <a:rPr sz="2000" b="1" dirty="0">
                <a:latin typeface="Calibri"/>
                <a:cs typeface="Calibri"/>
              </a:rPr>
              <a:t>skills, and job-specific domain skills </a:t>
            </a:r>
            <a:r>
              <a:rPr sz="2000" b="1" spc="-5" dirty="0">
                <a:latin typeface="Calibri"/>
                <a:cs typeface="Calibri"/>
              </a:rPr>
              <a:t>thereby </a:t>
            </a:r>
            <a:r>
              <a:rPr sz="2000" b="1" dirty="0">
                <a:latin typeface="Calibri"/>
                <a:cs typeface="Calibri"/>
              </a:rPr>
              <a:t>helping </a:t>
            </a:r>
            <a:r>
              <a:rPr sz="2000" b="1" spc="-10" dirty="0">
                <a:latin typeface="Calibri"/>
                <a:cs typeface="Calibri"/>
              </a:rPr>
              <a:t>recruiters </a:t>
            </a:r>
            <a:r>
              <a:rPr sz="2000" b="1" spc="-5" dirty="0">
                <a:latin typeface="Calibri"/>
                <a:cs typeface="Calibri"/>
              </a:rPr>
              <a:t>identify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suitability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candidate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dirty="0">
                <a:latin typeface="Calibri"/>
                <a:cs typeface="Calibri"/>
              </a:rPr>
              <a:t> job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roles.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591" y="307035"/>
            <a:ext cx="4890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Analysis</a:t>
            </a:r>
            <a:r>
              <a:rPr sz="4000" spc="35" dirty="0"/>
              <a:t> </a:t>
            </a:r>
            <a:r>
              <a:rPr sz="4000" spc="-10" dirty="0"/>
              <a:t>objectives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9591" y="1122654"/>
            <a:ext cx="10599420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00"/>
              </a:spcBef>
            </a:pPr>
            <a:r>
              <a:rPr sz="2000" b="1" spc="5" dirty="0">
                <a:latin typeface="Calibri"/>
                <a:cs typeface="Calibri"/>
              </a:rPr>
              <a:t>Following </a:t>
            </a:r>
            <a:r>
              <a:rPr sz="2000" b="1" spc="10" dirty="0">
                <a:latin typeface="Calibri"/>
                <a:cs typeface="Calibri"/>
              </a:rPr>
              <a:t>the </a:t>
            </a:r>
            <a:r>
              <a:rPr sz="2000" b="1" spc="5" dirty="0">
                <a:latin typeface="Calibri"/>
                <a:cs typeface="Calibri"/>
              </a:rPr>
              <a:t>study </a:t>
            </a:r>
            <a:r>
              <a:rPr sz="2000" b="1" spc="10" dirty="0">
                <a:latin typeface="Calibri"/>
                <a:cs typeface="Calibri"/>
              </a:rPr>
              <a:t>conducted </a:t>
            </a:r>
            <a:r>
              <a:rPr sz="2000" b="1" spc="5" dirty="0">
                <a:latin typeface="Calibri"/>
                <a:cs typeface="Calibri"/>
              </a:rPr>
              <a:t>in </a:t>
            </a:r>
            <a:r>
              <a:rPr sz="2000" b="1" spc="10" dirty="0">
                <a:latin typeface="Calibri"/>
                <a:cs typeface="Calibri"/>
              </a:rPr>
              <a:t>2015 the </a:t>
            </a:r>
            <a:r>
              <a:rPr sz="2000" b="1" spc="-20" dirty="0">
                <a:latin typeface="Calibri"/>
                <a:cs typeface="Calibri"/>
              </a:rPr>
              <a:t>AMCAT </a:t>
            </a:r>
            <a:r>
              <a:rPr sz="2000" b="1" spc="5" dirty="0">
                <a:latin typeface="Calibri"/>
                <a:cs typeface="Calibri"/>
              </a:rPr>
              <a:t>team were able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spc="5" dirty="0">
                <a:latin typeface="Calibri"/>
                <a:cs typeface="Calibri"/>
              </a:rPr>
              <a:t>gather concrete </a:t>
            </a:r>
            <a:r>
              <a:rPr sz="2000" b="1" dirty="0">
                <a:latin typeface="Calibri"/>
                <a:cs typeface="Calibri"/>
              </a:rPr>
              <a:t>data </a:t>
            </a:r>
            <a:r>
              <a:rPr sz="2000" b="1" spc="5" dirty="0">
                <a:latin typeface="Calibri"/>
                <a:cs typeface="Calibri"/>
              </a:rPr>
              <a:t>with </a:t>
            </a:r>
            <a:r>
              <a:rPr sz="2000" b="1" spc="10" dirty="0">
                <a:latin typeface="Calibri"/>
                <a:cs typeface="Calibri"/>
              </a:rPr>
              <a:t> which </a:t>
            </a:r>
            <a:r>
              <a:rPr sz="2000" b="1" spc="5" dirty="0">
                <a:latin typeface="Calibri"/>
                <a:cs typeface="Calibri"/>
              </a:rPr>
              <a:t>they </a:t>
            </a:r>
            <a:r>
              <a:rPr sz="2000" b="1" spc="15" dirty="0">
                <a:latin typeface="Calibri"/>
                <a:cs typeface="Calibri"/>
              </a:rPr>
              <a:t>hoped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spc="5" dirty="0">
                <a:latin typeface="Calibri"/>
                <a:cs typeface="Calibri"/>
              </a:rPr>
              <a:t>understand what </a:t>
            </a:r>
            <a:r>
              <a:rPr sz="2000" b="1" spc="10" dirty="0">
                <a:latin typeface="Calibri"/>
                <a:cs typeface="Calibri"/>
              </a:rPr>
              <a:t>has become of </a:t>
            </a:r>
            <a:r>
              <a:rPr sz="2000" b="1" spc="5" dirty="0">
                <a:latin typeface="Calibri"/>
                <a:cs typeface="Calibri"/>
              </a:rPr>
              <a:t>candidates </a:t>
            </a:r>
            <a:r>
              <a:rPr sz="2000" b="1" spc="10" dirty="0">
                <a:latin typeface="Calibri"/>
                <a:cs typeface="Calibri"/>
              </a:rPr>
              <a:t>since </a:t>
            </a:r>
            <a:r>
              <a:rPr sz="2000" b="1" spc="5" dirty="0">
                <a:latin typeface="Calibri"/>
                <a:cs typeface="Calibri"/>
              </a:rPr>
              <a:t>they took </a:t>
            </a:r>
            <a:r>
              <a:rPr sz="2000" b="1" spc="10" dirty="0">
                <a:latin typeface="Calibri"/>
                <a:cs typeface="Calibri"/>
              </a:rPr>
              <a:t>part </a:t>
            </a:r>
            <a:r>
              <a:rPr sz="2000" b="1" spc="5" dirty="0">
                <a:latin typeface="Calibri"/>
                <a:cs typeface="Calibri"/>
              </a:rPr>
              <a:t>in </a:t>
            </a:r>
            <a:r>
              <a:rPr sz="2000" b="1" spc="1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tests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and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find </a:t>
            </a:r>
            <a:r>
              <a:rPr sz="2000" b="1" spc="10" dirty="0">
                <a:latin typeface="Calibri"/>
                <a:cs typeface="Calibri"/>
              </a:rPr>
              <a:t>interesting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patterns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from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the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study.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15" dirty="0">
                <a:latin typeface="Calibri"/>
                <a:cs typeface="Calibri"/>
              </a:rPr>
              <a:t>This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analysis</a:t>
            </a:r>
            <a:r>
              <a:rPr sz="2000" b="1" spc="10" dirty="0">
                <a:latin typeface="Calibri"/>
                <a:cs typeface="Calibri"/>
              </a:rPr>
              <a:t> breaks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down 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objectives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into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two: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Calibri"/>
              <a:buChar char="-"/>
              <a:tabLst>
                <a:tab pos="354965" algn="l"/>
                <a:tab pos="355600" algn="l"/>
              </a:tabLst>
            </a:pPr>
            <a:r>
              <a:rPr sz="2000" b="1" spc="10" dirty="0">
                <a:latin typeface="Calibri"/>
                <a:cs typeface="Calibri"/>
              </a:rPr>
              <a:t>Univariate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and </a:t>
            </a:r>
            <a:r>
              <a:rPr sz="2000" b="1" spc="10" dirty="0">
                <a:latin typeface="Calibri"/>
                <a:cs typeface="Calibri"/>
              </a:rPr>
              <a:t>Bivariate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analysis </a:t>
            </a:r>
            <a:r>
              <a:rPr sz="2000" b="1" spc="10" dirty="0">
                <a:latin typeface="Calibri"/>
                <a:cs typeface="Calibri"/>
              </a:rPr>
              <a:t>of</a:t>
            </a:r>
            <a:r>
              <a:rPr sz="2000" b="1" spc="15" dirty="0">
                <a:latin typeface="Calibri"/>
                <a:cs typeface="Calibri"/>
              </a:rPr>
              <a:t> variables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Font typeface="Calibri"/>
              <a:buChar char="-"/>
              <a:tabLst>
                <a:tab pos="354965" algn="l"/>
                <a:tab pos="355600" algn="l"/>
              </a:tabLst>
            </a:pPr>
            <a:r>
              <a:rPr sz="2000" b="1" spc="10" dirty="0">
                <a:latin typeface="Calibri"/>
                <a:cs typeface="Calibri"/>
              </a:rPr>
              <a:t>Answers </a:t>
            </a:r>
            <a:r>
              <a:rPr sz="2000" b="1" spc="15" dirty="0">
                <a:latin typeface="Calibri"/>
                <a:cs typeface="Calibri"/>
              </a:rPr>
              <a:t>and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conclusions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relevant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hypothesis </a:t>
            </a:r>
            <a:r>
              <a:rPr sz="2000" b="1" spc="10" dirty="0">
                <a:latin typeface="Calibri"/>
                <a:cs typeface="Calibri"/>
              </a:rPr>
              <a:t>or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questions.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307035"/>
            <a:ext cx="475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Analysis</a:t>
            </a:r>
            <a:r>
              <a:rPr sz="4000" spc="25" dirty="0"/>
              <a:t> </a:t>
            </a:r>
            <a:r>
              <a:rPr sz="4000" spc="-5" dirty="0"/>
              <a:t>Workflow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9591" y="1110462"/>
            <a:ext cx="6540500" cy="291846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0" dirty="0">
                <a:latin typeface="Calibri"/>
                <a:cs typeface="Calibri"/>
              </a:rPr>
              <a:t>Understanding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the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data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initial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exploratory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data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5" dirty="0">
                <a:latin typeface="Calibri"/>
                <a:cs typeface="Calibri"/>
              </a:rPr>
              <a:t>Data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cleaning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and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transformation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0" dirty="0">
                <a:latin typeface="Calibri"/>
                <a:cs typeface="Calibri"/>
              </a:rPr>
              <a:t>Univariate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analysis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Visual</a:t>
            </a:r>
            <a:r>
              <a:rPr sz="2000" b="1" spc="15" dirty="0">
                <a:latin typeface="Calibri"/>
                <a:cs typeface="Calibri"/>
              </a:rPr>
              <a:t> and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non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visual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0" dirty="0">
                <a:latin typeface="Calibri"/>
                <a:cs typeface="Calibri"/>
              </a:rPr>
              <a:t>Bivariate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5" dirty="0">
                <a:latin typeface="Calibri"/>
                <a:cs typeface="Calibri"/>
              </a:rPr>
              <a:t>Solutions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hypothesis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or</a:t>
            </a:r>
            <a:r>
              <a:rPr sz="2000" b="1" spc="15" dirty="0">
                <a:latin typeface="Calibri"/>
                <a:cs typeface="Calibri"/>
              </a:rPr>
              <a:t> questions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5" dirty="0"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2889"/>
            <a:ext cx="6687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Understanding</a:t>
            </a:r>
            <a:r>
              <a:rPr spc="-30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349883"/>
            <a:ext cx="10219173" cy="3429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5482" y="5124069"/>
            <a:ext cx="524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This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shows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view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first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five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2889"/>
            <a:ext cx="6687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Understanding</a:t>
            </a:r>
            <a:r>
              <a:rPr spc="-30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7114" y="5135626"/>
            <a:ext cx="3002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Snapshots </a:t>
            </a:r>
            <a:r>
              <a:rPr sz="1800" b="1" dirty="0">
                <a:latin typeface="Calibri"/>
                <a:cs typeface="Calibri"/>
              </a:rPr>
              <a:t>of initial </a:t>
            </a:r>
            <a:r>
              <a:rPr sz="1800" b="1" spc="-15" dirty="0">
                <a:latin typeface="Calibri"/>
                <a:cs typeface="Calibri"/>
              </a:rPr>
              <a:t>exploratory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understand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07" y="1143000"/>
            <a:ext cx="5424043" cy="2819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7173" y="1133094"/>
            <a:ext cx="4581525" cy="39836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4191000"/>
            <a:ext cx="6340902" cy="213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2889"/>
            <a:ext cx="5863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75" dirty="0"/>
              <a:t> </a:t>
            </a:r>
            <a:r>
              <a:rPr spc="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3980" y="5726988"/>
            <a:ext cx="372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cleaning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transformation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023874"/>
            <a:ext cx="5457825" cy="42767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1261999"/>
            <a:ext cx="5391150" cy="4946015"/>
            <a:chOff x="304800" y="1261999"/>
            <a:chExt cx="5391150" cy="49460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2643124"/>
              <a:ext cx="4584700" cy="10953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3759974"/>
              <a:ext cx="5391150" cy="2447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1261999"/>
              <a:ext cx="329565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667"/>
            <a:ext cx="10257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/>
              <a:t>Univariate</a:t>
            </a:r>
            <a:r>
              <a:rPr sz="4000" spc="55" dirty="0"/>
              <a:t> </a:t>
            </a:r>
            <a:r>
              <a:rPr sz="4000" spc="10" dirty="0"/>
              <a:t>analysis</a:t>
            </a:r>
            <a:r>
              <a:rPr sz="4000" spc="135" dirty="0"/>
              <a:t> </a:t>
            </a:r>
            <a:r>
              <a:rPr sz="4000" spc="10" dirty="0"/>
              <a:t>–non</a:t>
            </a:r>
            <a:r>
              <a:rPr sz="4000" spc="45" dirty="0"/>
              <a:t> </a:t>
            </a:r>
            <a:r>
              <a:rPr sz="4000" spc="10" dirty="0"/>
              <a:t>visual</a:t>
            </a:r>
            <a:r>
              <a:rPr sz="4000" spc="40" dirty="0"/>
              <a:t> </a:t>
            </a:r>
            <a:r>
              <a:rPr sz="4000" spc="10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2891" y="4326788"/>
            <a:ext cx="7567930" cy="151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52100"/>
              </a:lnSpc>
              <a:spcBef>
                <a:spcPts val="110"/>
              </a:spcBef>
            </a:pPr>
            <a:r>
              <a:rPr sz="1600" b="1" spc="5" dirty="0">
                <a:latin typeface="Calibri"/>
                <a:cs typeface="Calibri"/>
              </a:rPr>
              <a:t>In the study conducted, there </a:t>
            </a:r>
            <a:r>
              <a:rPr sz="1600" b="1" dirty="0">
                <a:latin typeface="Calibri"/>
                <a:cs typeface="Calibri"/>
              </a:rPr>
              <a:t>were more </a:t>
            </a:r>
            <a:r>
              <a:rPr sz="1600" b="1" spc="5" dirty="0">
                <a:latin typeface="Calibri"/>
                <a:cs typeface="Calibri"/>
              </a:rPr>
              <a:t>candidates </a:t>
            </a:r>
            <a:r>
              <a:rPr sz="1600" b="1" dirty="0">
                <a:latin typeface="Calibri"/>
                <a:cs typeface="Calibri"/>
              </a:rPr>
              <a:t>with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B.Tech/B.E</a:t>
            </a:r>
            <a:r>
              <a:rPr sz="1600" b="1" spc="67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and very </a:t>
            </a:r>
            <a:r>
              <a:rPr sz="1600" b="1" spc="-15" dirty="0">
                <a:latin typeface="Calibri"/>
                <a:cs typeface="Calibri"/>
              </a:rPr>
              <a:t>few 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with </a:t>
            </a:r>
            <a:r>
              <a:rPr sz="1600" b="1" spc="10" dirty="0">
                <a:latin typeface="Calibri"/>
                <a:cs typeface="Calibri"/>
              </a:rPr>
              <a:t>an </a:t>
            </a:r>
            <a:r>
              <a:rPr sz="1600" b="1" spc="5" dirty="0">
                <a:latin typeface="Calibri"/>
                <a:cs typeface="Calibri"/>
              </a:rPr>
              <a:t>M.Sc. </a:t>
            </a:r>
            <a:r>
              <a:rPr sz="1600" b="1" spc="10" dirty="0">
                <a:latin typeface="Calibri"/>
                <a:cs typeface="Calibri"/>
              </a:rPr>
              <a:t>Analysis </a:t>
            </a:r>
            <a:r>
              <a:rPr sz="1600" b="1" spc="5" dirty="0">
                <a:latin typeface="Calibri"/>
                <a:cs typeface="Calibri"/>
              </a:rPr>
              <a:t>showed that the males </a:t>
            </a:r>
            <a:r>
              <a:rPr sz="1600" b="1" dirty="0">
                <a:latin typeface="Calibri"/>
                <a:cs typeface="Calibri"/>
              </a:rPr>
              <a:t>were </a:t>
            </a:r>
            <a:r>
              <a:rPr sz="1600" b="1" spc="10" dirty="0">
                <a:latin typeface="Calibri"/>
                <a:cs typeface="Calibri"/>
              </a:rPr>
              <a:t>in </a:t>
            </a:r>
            <a:r>
              <a:rPr sz="1600" b="1" dirty="0">
                <a:latin typeface="Calibri"/>
                <a:cs typeface="Calibri"/>
              </a:rPr>
              <a:t>greater </a:t>
            </a:r>
            <a:r>
              <a:rPr sz="1600" b="1" spc="10" dirty="0">
                <a:latin typeface="Calibri"/>
                <a:cs typeface="Calibri"/>
              </a:rPr>
              <a:t>number </a:t>
            </a:r>
            <a:r>
              <a:rPr sz="1600" b="1" dirty="0">
                <a:latin typeface="Calibri"/>
                <a:cs typeface="Calibri"/>
              </a:rPr>
              <a:t>that </a:t>
            </a:r>
            <a:r>
              <a:rPr sz="1600" b="1" spc="-25" dirty="0">
                <a:latin typeface="Calibri"/>
                <a:cs typeface="Calibri"/>
              </a:rPr>
              <a:t>year. </a:t>
            </a:r>
            <a:r>
              <a:rPr sz="1600" b="1" spc="5" dirty="0">
                <a:latin typeface="Calibri"/>
                <a:cs typeface="Calibri"/>
              </a:rPr>
              <a:t>Also, </a:t>
            </a:r>
            <a:r>
              <a:rPr sz="1600" b="1" spc="10" dirty="0">
                <a:latin typeface="Calibri"/>
                <a:cs typeface="Calibri"/>
              </a:rPr>
              <a:t>it 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shows relevant statistics </a:t>
            </a:r>
            <a:r>
              <a:rPr sz="1600" b="1" spc="5" dirty="0">
                <a:latin typeface="Calibri"/>
                <a:cs typeface="Calibri"/>
              </a:rPr>
              <a:t>of the </a:t>
            </a:r>
            <a:r>
              <a:rPr sz="1600" b="1" spc="-5" dirty="0">
                <a:latin typeface="Calibri"/>
                <a:cs typeface="Calibri"/>
              </a:rPr>
              <a:t>test </a:t>
            </a:r>
            <a:r>
              <a:rPr sz="1600" b="1" spc="5" dirty="0">
                <a:latin typeface="Calibri"/>
                <a:cs typeface="Calibri"/>
              </a:rPr>
              <a:t>scores </a:t>
            </a:r>
            <a:r>
              <a:rPr sz="1600" b="1" dirty="0">
                <a:latin typeface="Calibri"/>
                <a:cs typeface="Calibri"/>
              </a:rPr>
              <a:t>for </a:t>
            </a:r>
            <a:r>
              <a:rPr sz="1600" b="1" spc="5" dirty="0">
                <a:latin typeface="Calibri"/>
                <a:cs typeface="Calibri"/>
              </a:rPr>
              <a:t>candidates </a:t>
            </a:r>
            <a:r>
              <a:rPr sz="1600" b="1" spc="10" dirty="0">
                <a:latin typeface="Calibri"/>
                <a:cs typeface="Calibri"/>
              </a:rPr>
              <a:t>in </a:t>
            </a:r>
            <a:r>
              <a:rPr sz="1600" b="1" spc="5" dirty="0">
                <a:latin typeface="Calibri"/>
                <a:cs typeface="Calibri"/>
              </a:rPr>
              <a:t>the English, </a:t>
            </a:r>
            <a:r>
              <a:rPr sz="1600" b="1" dirty="0">
                <a:latin typeface="Calibri"/>
                <a:cs typeface="Calibri"/>
              </a:rPr>
              <a:t>Quant </a:t>
            </a:r>
            <a:r>
              <a:rPr sz="1600" b="1" spc="10" dirty="0">
                <a:latin typeface="Calibri"/>
                <a:cs typeface="Calibri"/>
              </a:rPr>
              <a:t>and 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Logical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sections.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326" y="1066800"/>
            <a:ext cx="8611235" cy="3237865"/>
            <a:chOff x="326326" y="1066800"/>
            <a:chExt cx="8611235" cy="3237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199" y="1066800"/>
              <a:ext cx="3146014" cy="32378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326" y="1662048"/>
              <a:ext cx="5605653" cy="2209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48800" y="1066800"/>
            <a:ext cx="1838325" cy="25149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82956"/>
            <a:ext cx="10197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Univariate</a:t>
            </a:r>
            <a:r>
              <a:rPr spc="-5" dirty="0"/>
              <a:t> </a:t>
            </a:r>
            <a:r>
              <a:rPr spc="10" dirty="0"/>
              <a:t>analysis</a:t>
            </a:r>
            <a:r>
              <a:rPr spc="65" dirty="0"/>
              <a:t> </a:t>
            </a:r>
            <a:r>
              <a:rPr dirty="0"/>
              <a:t>–</a:t>
            </a:r>
            <a:r>
              <a:rPr spc="25" dirty="0"/>
              <a:t> </a:t>
            </a:r>
            <a:r>
              <a:rPr spc="10" dirty="0"/>
              <a:t>visual</a:t>
            </a:r>
            <a:r>
              <a:rPr spc="30" dirty="0"/>
              <a:t> </a:t>
            </a:r>
            <a:r>
              <a:rPr spc="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6981" y="4622038"/>
            <a:ext cx="35274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Most</a:t>
            </a:r>
            <a:r>
              <a:rPr sz="1600" b="1" spc="5" dirty="0">
                <a:latin typeface="Calibri"/>
                <a:cs typeface="Calibri"/>
              </a:rPr>
              <a:t> candidates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attended </a:t>
            </a:r>
            <a:r>
              <a:rPr sz="1600" b="1" spc="5" dirty="0">
                <a:latin typeface="Calibri"/>
                <a:cs typeface="Calibri"/>
              </a:rPr>
              <a:t>the  Colleges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in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Uttar</a:t>
            </a:r>
            <a:r>
              <a:rPr sz="1600" b="1" spc="5" dirty="0">
                <a:latin typeface="Calibri"/>
                <a:cs typeface="Calibri"/>
              </a:rPr>
              <a:t> Pradesh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state.</a:t>
            </a:r>
            <a:r>
              <a:rPr sz="1600" b="1" spc="350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Following  </a:t>
            </a:r>
            <a:r>
              <a:rPr sz="1600" b="1" dirty="0">
                <a:latin typeface="Calibri"/>
                <a:cs typeface="Calibri"/>
              </a:rPr>
              <a:t>that 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are Karnataka </a:t>
            </a:r>
            <a:r>
              <a:rPr sz="1600" b="1" spc="10" dirty="0">
                <a:latin typeface="Calibri"/>
                <a:cs typeface="Calibri"/>
              </a:rPr>
              <a:t>and </a:t>
            </a:r>
            <a:r>
              <a:rPr sz="1600" b="1" spc="-15" dirty="0">
                <a:latin typeface="Calibri"/>
                <a:cs typeface="Calibri"/>
              </a:rPr>
              <a:t>Tamil </a:t>
            </a:r>
            <a:r>
              <a:rPr sz="1600" b="1" spc="5" dirty="0">
                <a:latin typeface="Calibri"/>
                <a:cs typeface="Calibri"/>
              </a:rPr>
              <a:t>Nadu </a:t>
            </a:r>
            <a:r>
              <a:rPr sz="1600" b="1" spc="-5" dirty="0">
                <a:latin typeface="Calibri"/>
                <a:cs typeface="Calibri"/>
              </a:rPr>
              <a:t>states </a:t>
            </a:r>
            <a:r>
              <a:rPr sz="1600" b="1" spc="10" dirty="0">
                <a:latin typeface="Calibri"/>
                <a:cs typeface="Calibri"/>
              </a:rPr>
              <a:t>as 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next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state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where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most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candidates 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attended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college.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911225"/>
            <a:ext cx="11228705" cy="3711575"/>
            <a:chOff x="609600" y="911225"/>
            <a:chExt cx="11228705" cy="37115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0" y="949325"/>
              <a:ext cx="5056251" cy="3673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911225"/>
              <a:ext cx="6248400" cy="33559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3041" y="4580382"/>
            <a:ext cx="42557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College City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refers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city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which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college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</a:t>
            </a:r>
            <a:r>
              <a:rPr sz="1600" b="1" spc="-10" dirty="0">
                <a:latin typeface="Calibri"/>
                <a:cs typeface="Calibri"/>
              </a:rPr>
              <a:t> located.</a:t>
            </a:r>
            <a:r>
              <a:rPr sz="1600" b="1" spc="-5" dirty="0">
                <a:latin typeface="Calibri"/>
                <a:cs typeface="Calibri"/>
              </a:rPr>
              <a:t> I</a:t>
            </a:r>
            <a:r>
              <a:rPr sz="1600" b="1" spc="-10" dirty="0">
                <a:latin typeface="Calibri"/>
                <a:cs typeface="Calibri"/>
              </a:rPr>
              <a:t> found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that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most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candidates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are </a:t>
            </a:r>
            <a:r>
              <a:rPr sz="1600" b="1" spc="-15" dirty="0">
                <a:latin typeface="Calibri"/>
                <a:cs typeface="Calibri"/>
              </a:rPr>
              <a:t>from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College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city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Tier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tagged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while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few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0" dirty="0">
                <a:latin typeface="Calibri"/>
                <a:cs typeface="Calibri"/>
              </a:rPr>
              <a:t>them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from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-5" dirty="0">
                <a:latin typeface="Calibri"/>
                <a:cs typeface="Calibri"/>
              </a:rPr>
              <a:t> tier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713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Tahoma</vt:lpstr>
      <vt:lpstr>Wingdings</vt:lpstr>
      <vt:lpstr>Office Theme</vt:lpstr>
      <vt:lpstr>PowerPoint Presentation</vt:lpstr>
      <vt:lpstr>About AMCAT</vt:lpstr>
      <vt:lpstr>Analysis objectives</vt:lpstr>
      <vt:lpstr>Analysis Workflow</vt:lpstr>
      <vt:lpstr>Understanding the data</vt:lpstr>
      <vt:lpstr>Understanding the data</vt:lpstr>
      <vt:lpstr>Data Transformation</vt:lpstr>
      <vt:lpstr>Univariate analysis –non visual analysis</vt:lpstr>
      <vt:lpstr>Univariate analysis – visual analysis</vt:lpstr>
      <vt:lpstr>Bivariate analysis</vt:lpstr>
      <vt:lpstr>Is there a correlation between  college GPA and AMCAT scores?</vt:lpstr>
      <vt:lpstr>What specialization earns more salary?</vt:lpstr>
      <vt:lpstr>Is there a relationship between gender  and specialization?</vt:lpstr>
      <vt:lpstr>Conclusion</vt:lpstr>
      <vt:lpstr>T 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Igboke</dc:creator>
  <cp:lastModifiedBy>shreya ranjankar</cp:lastModifiedBy>
  <cp:revision>1</cp:revision>
  <dcterms:created xsi:type="dcterms:W3CDTF">2024-03-07T06:58:25Z</dcterms:created>
  <dcterms:modified xsi:type="dcterms:W3CDTF">2024-03-07T07:02:19Z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2024-03-07T00:00:00Z</vt:filetime>
  </property>
</Properties>
</file>