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257" autoAdjust="0"/>
    <p:restoredTop sz="94660"/>
  </p:normalViewPr>
  <p:slideViewPr>
    <p:cSldViewPr>
      <p:cViewPr varScale="1">
        <p:scale>
          <a:sx n="73" d="100"/>
          <a:sy n="73" d="100"/>
        </p:scale>
        <p:origin x="-98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1A5A43-EC7B-4B04-B75B-E6E9447CEA84}" type="datetimeFigureOut">
              <a:rPr lang="en-US" smtClean="0"/>
              <a:pPr/>
              <a:t>10/14/2023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CB66259-CB6B-4E59-ADAD-5C3C51F6945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1A5A43-EC7B-4B04-B75B-E6E9447CEA84}"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66259-CB6B-4E59-ADAD-5C3C51F694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CB66259-CB6B-4E59-ADAD-5C3C51F6945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1A5A43-EC7B-4B04-B75B-E6E9447CEA84}"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1A5A43-EC7B-4B04-B75B-E6E9447CEA84}"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CB66259-CB6B-4E59-ADAD-5C3C51F6945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1A5A43-EC7B-4B04-B75B-E6E9447CEA84}" type="datetimeFigureOut">
              <a:rPr lang="en-US" smtClean="0"/>
              <a:pPr/>
              <a:t>10/14/2023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CB66259-CB6B-4E59-ADAD-5C3C51F6945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1A5A43-EC7B-4B04-B75B-E6E9447CEA84}"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66259-CB6B-4E59-ADAD-5C3C51F6945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1A5A43-EC7B-4B04-B75B-E6E9447CEA84}" type="datetimeFigureOut">
              <a:rPr lang="en-US" smtClean="0"/>
              <a:pPr/>
              <a:t>10/14/2023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CB66259-CB6B-4E59-ADAD-5C3C51F6945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1A5A43-EC7B-4B04-B75B-E6E9447CEA84}" type="datetimeFigureOut">
              <a:rPr lang="en-US" smtClean="0"/>
              <a:pPr/>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CB66259-CB6B-4E59-ADAD-5C3C51F694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1A5A43-EC7B-4B04-B75B-E6E9447CEA84}" type="datetimeFigureOut">
              <a:rPr lang="en-US" smtClean="0"/>
              <a:pPr/>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CB66259-CB6B-4E59-ADAD-5C3C51F694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CB66259-CB6B-4E59-ADAD-5C3C51F6945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1A5A43-EC7B-4B04-B75B-E6E9447CEA84}" type="datetimeFigureOut">
              <a:rPr lang="en-US" smtClean="0"/>
              <a:pPr/>
              <a:t>10/14/2023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CB66259-CB6B-4E59-ADAD-5C3C51F6945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1A5A43-EC7B-4B04-B75B-E6E9447CEA84}" type="datetimeFigureOut">
              <a:rPr lang="en-US" smtClean="0"/>
              <a:pPr/>
              <a:t>10/14/2023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1A5A43-EC7B-4B04-B75B-E6E9447CEA84}" type="datetimeFigureOut">
              <a:rPr lang="en-US" smtClean="0"/>
              <a:pPr/>
              <a:t>10/14/2023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CB66259-CB6B-4E59-ADAD-5C3C51F6945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pt.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ppt.ppt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962400"/>
            <a:ext cx="6400800" cy="1752600"/>
          </a:xfrm>
        </p:spPr>
        <p:txBody>
          <a:bodyPr/>
          <a:lstStyle/>
          <a:p>
            <a:r>
              <a:rPr lang="en-US" dirty="0" smtClean="0">
                <a:solidFill>
                  <a:schemeClr val="accent6">
                    <a:lumMod val="75000"/>
                  </a:schemeClr>
                </a:solidFill>
              </a:rPr>
              <a:t>TEAMMATES:</a:t>
            </a:r>
          </a:p>
          <a:p>
            <a:r>
              <a:rPr lang="en-US" dirty="0" smtClean="0">
                <a:solidFill>
                  <a:schemeClr val="accent6">
                    <a:lumMod val="75000"/>
                  </a:schemeClr>
                </a:solidFill>
              </a:rPr>
              <a:t> SHREE GAAYATHRI.V</a:t>
            </a:r>
          </a:p>
          <a:p>
            <a:r>
              <a:rPr lang="en-US" dirty="0" smtClean="0">
                <a:solidFill>
                  <a:schemeClr val="accent6">
                    <a:lumMod val="75000"/>
                  </a:schemeClr>
                </a:solidFill>
              </a:rPr>
              <a:t>SUVATHY.B</a:t>
            </a:r>
          </a:p>
          <a:p>
            <a:r>
              <a:rPr lang="en-US" dirty="0" smtClean="0">
                <a:solidFill>
                  <a:schemeClr val="accent6">
                    <a:lumMod val="75000"/>
                  </a:schemeClr>
                </a:solidFill>
              </a:rPr>
              <a:t>SRUTHI.M</a:t>
            </a:r>
            <a:endParaRPr lang="en-US" dirty="0">
              <a:solidFill>
                <a:schemeClr val="accent6">
                  <a:lumMod val="75000"/>
                </a:schemeClr>
              </a:solidFill>
            </a:endParaRPr>
          </a:p>
        </p:txBody>
      </p:sp>
      <p:sp>
        <p:nvSpPr>
          <p:cNvPr id="2" name="Title 1"/>
          <p:cNvSpPr>
            <a:spLocks noGrp="1"/>
          </p:cNvSpPr>
          <p:nvPr>
            <p:ph type="ctrTitle"/>
          </p:nvPr>
        </p:nvSpPr>
        <p:spPr/>
        <p:txBody>
          <a:bodyPr>
            <a:normAutofit fontScale="90000"/>
          </a:bodyPr>
          <a:lstStyle/>
          <a:p>
            <a:r>
              <a:rPr lang="en-US" b="1" dirty="0" smtClean="0"/>
              <a:t>Real-time driver drowsiness detection and sound alert system using computer vision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000" dirty="0" smtClean="0"/>
              <a:t>[4] Y. </a:t>
            </a:r>
            <a:r>
              <a:rPr lang="en-US" sz="2000" dirty="0" err="1" smtClean="0"/>
              <a:t>Hu</a:t>
            </a:r>
            <a:r>
              <a:rPr lang="en-US" sz="2000" dirty="0" smtClean="0"/>
              <a:t>, M. Lu, C. </a:t>
            </a:r>
            <a:r>
              <a:rPr lang="en-US" sz="2000" dirty="0" err="1" smtClean="0"/>
              <a:t>Xie</a:t>
            </a:r>
            <a:r>
              <a:rPr lang="en-US" sz="2000" dirty="0" smtClean="0"/>
              <a:t>, and X. Lu, ‘‘Driver drowsiness recognition via 3D conditional GAN and two-level attention Bi-LSTM,’’ IEEE Trans. Circuits Syst. Video Technol., vol. 30, no. 12, pp. 4755–4768, Dec. 2020, </a:t>
            </a:r>
            <a:r>
              <a:rPr lang="en-US" sz="2000" dirty="0" err="1" smtClean="0"/>
              <a:t>doi</a:t>
            </a:r>
            <a:r>
              <a:rPr lang="en-US" sz="2000" dirty="0" smtClean="0"/>
              <a:t>: </a:t>
            </a:r>
            <a:r>
              <a:rPr lang="en-US" sz="2000" dirty="0" smtClean="0">
                <a:hlinkClick r:id="rId2" action="ppaction://hlinkpres?slideindex=1&amp;slidetitle="/>
              </a:rPr>
              <a:t>10.1109/TCSVT.2019.2958188.</a:t>
            </a:r>
            <a:endParaRPr lang="en-US" sz="2000" dirty="0" smtClean="0"/>
          </a:p>
          <a:p>
            <a:r>
              <a:rPr lang="en-US" sz="2000" dirty="0" smtClean="0"/>
              <a:t>[5] G. Li and W.-Y. Chung, ‘‘Combined EEG-gyroscope-</a:t>
            </a:r>
            <a:r>
              <a:rPr lang="en-US" sz="2000" dirty="0" err="1" smtClean="0"/>
              <a:t>tDCS</a:t>
            </a:r>
            <a:r>
              <a:rPr lang="en-US" sz="2000" dirty="0" smtClean="0"/>
              <a:t> brain machine interface system for early management of driver drowsiness,’’ IEEE Trans. Human-Mach. Syst., vol. 48, no. 1, pp. 50–62, Feb. 2018, </a:t>
            </a:r>
            <a:r>
              <a:rPr lang="en-US" sz="2000" dirty="0" err="1" smtClean="0"/>
              <a:t>doi</a:t>
            </a:r>
            <a:r>
              <a:rPr lang="en-US" sz="2000" dirty="0" smtClean="0"/>
              <a:t>: </a:t>
            </a:r>
            <a:r>
              <a:rPr lang="en-US" sz="2000" dirty="0" smtClean="0">
                <a:hlinkClick r:id="rId2" action="ppaction://hlinkpres?slideindex=1&amp;slidetitle="/>
              </a:rPr>
              <a:t>10.1109/THMS.2017.2759808. </a:t>
            </a:r>
            <a:endParaRPr lang="en-US" sz="2000" dirty="0" smtClean="0"/>
          </a:p>
          <a:p>
            <a:r>
              <a:rPr lang="en-US" sz="2000" dirty="0" smtClean="0"/>
              <a:t>[6] G. Li, B.-L. Lee, and W.-Y. Chung, ‘‘</a:t>
            </a:r>
            <a:r>
              <a:rPr lang="en-US" sz="2000" dirty="0" err="1" smtClean="0"/>
              <a:t>Smartwatch</a:t>
            </a:r>
            <a:r>
              <a:rPr lang="en-US" sz="2000" dirty="0" smtClean="0"/>
              <a:t>-based wearable EEG system for driver drowsiness detection,’’ IEEE Sensors J., vol. 15, no. 12, pp. 7169–7180, Dec. 2015, </a:t>
            </a:r>
            <a:r>
              <a:rPr lang="en-US" sz="2000" dirty="0" err="1" smtClean="0"/>
              <a:t>doi</a:t>
            </a:r>
            <a:r>
              <a:rPr lang="en-US" sz="2000" dirty="0" smtClean="0"/>
              <a:t>: </a:t>
            </a:r>
            <a:r>
              <a:rPr lang="en-US" sz="2000" dirty="0" smtClean="0">
                <a:hlinkClick r:id="rId2" action="ppaction://hlinkpres?slideindex=1&amp;slidetitle="/>
              </a:rPr>
              <a:t>10.1109/JSEN.2015.2473679.</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77500" lnSpcReduction="20000"/>
          </a:bodyPr>
          <a:lstStyle/>
          <a:p>
            <a:pPr algn="just">
              <a:buNone/>
            </a:pPr>
            <a:r>
              <a:rPr lang="en-US" sz="2800" dirty="0" smtClean="0"/>
              <a:t>The increasing number of road accidents attributed to driver drowsiness poses a significant threat to road safety worldwide. To mitigate this issue, we propose a novel real-time driver drowsiness detection and sound alert system that leverages computer vision techniques. This system is designed to monitor a driver's facial and eye movements to accurately assess their level of drowsiness and promptly alert them to potential danger, thereby enhancing road safety and reducing accidents. Our system employs a combination of facial recognition, eye-tracking, and machine learning algorithms to continuously analyze the driver's state while behind the wheel. A camera placed within the vehicle captures real-time images of the driver's face and eyes, which are then processed and analyzed by our computer vision algorithms. The system tracks critical facial features such as eye closure, head movement, and yawning frequency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SURVEY</a:t>
            </a:r>
            <a:endParaRPr lang="en-US" b="1" dirty="0"/>
          </a:p>
        </p:txBody>
      </p:sp>
      <p:sp>
        <p:nvSpPr>
          <p:cNvPr id="3" name="Content Placeholder 2"/>
          <p:cNvSpPr>
            <a:spLocks noGrp="1"/>
          </p:cNvSpPr>
          <p:nvPr>
            <p:ph sz="quarter" idx="1"/>
          </p:nvPr>
        </p:nvSpPr>
        <p:spPr/>
        <p:txBody>
          <a:bodyPr>
            <a:normAutofit/>
          </a:bodyPr>
          <a:lstStyle/>
          <a:p>
            <a:pPr algn="just"/>
            <a:r>
              <a:rPr lang="en-US" sz="2000" b="1" dirty="0" smtClean="0"/>
              <a:t>Title : [1] Driver Drowsiness Detection Based on Respiratory Signal Analysis</a:t>
            </a:r>
          </a:p>
          <a:p>
            <a:pPr algn="just"/>
            <a:r>
              <a:rPr lang="en-US" sz="2000" dirty="0" smtClean="0"/>
              <a:t>Description:</a:t>
            </a:r>
          </a:p>
          <a:p>
            <a:pPr algn="just">
              <a:buNone/>
            </a:pPr>
            <a:r>
              <a:rPr lang="en-US" sz="2400" dirty="0" smtClean="0"/>
              <a:t>          Drowsy driving is a prevalent and serious public health issue that deserves attention. Recent studies estimate that around 20% of car crashes have been caused by drowsy drivers. Nowadays, one of the main goals in the development of new advanced driver assistance systems is trustworthy drowsiness detection. In this paper, a drowsiness detection method based on changes in the respiratory signal is proposed. </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a:buNone/>
            </a:pPr>
            <a:endParaRPr lang="en-US" dirty="0" smtClean="0"/>
          </a:p>
          <a:p>
            <a:pPr algn="just"/>
            <a:r>
              <a:rPr lang="en-US" b="1" dirty="0" smtClean="0"/>
              <a:t>Merits:</a:t>
            </a:r>
            <a:endParaRPr lang="en-US" dirty="0" smtClean="0"/>
          </a:p>
          <a:p>
            <a:pPr algn="just"/>
            <a:r>
              <a:rPr lang="en-US" b="1" dirty="0" smtClean="0"/>
              <a:t>High Sensitivity</a:t>
            </a:r>
            <a:r>
              <a:rPr lang="en-US" dirty="0" smtClean="0"/>
              <a:t>: Respiratory signal analysis can provide a sensitive indicator of a driver's state of alertness. </a:t>
            </a:r>
          </a:p>
          <a:p>
            <a:pPr algn="just"/>
            <a:endParaRPr lang="en-US" dirty="0" smtClean="0"/>
          </a:p>
          <a:p>
            <a:pPr algn="just"/>
            <a:r>
              <a:rPr lang="en-US" b="1" dirty="0" smtClean="0"/>
              <a:t>Non-Intrusive and Unobtrusive</a:t>
            </a:r>
            <a:r>
              <a:rPr lang="en-US" dirty="0" smtClean="0"/>
              <a:t>: It doesn't require the driver to wear any special devices or make specific movements, which can improve user acceptance and comfort.</a:t>
            </a:r>
          </a:p>
          <a:p>
            <a:pPr algn="just"/>
            <a:endParaRPr lang="en-US" dirty="0" smtClean="0"/>
          </a:p>
          <a:p>
            <a:pPr algn="just"/>
            <a:r>
              <a:rPr lang="en-US" b="1" dirty="0" smtClean="0"/>
              <a:t>Demerits:</a:t>
            </a:r>
            <a:endParaRPr lang="en-US" dirty="0" smtClean="0"/>
          </a:p>
          <a:p>
            <a:pPr algn="just"/>
            <a:r>
              <a:rPr lang="en-US" b="1" dirty="0" smtClean="0"/>
              <a:t>False Positives</a:t>
            </a:r>
            <a:r>
              <a:rPr lang="en-US" dirty="0" smtClean="0"/>
              <a:t>: One of the challenges of respiratory signal analysis for drowsiness detection is the potential for false positives. </a:t>
            </a:r>
          </a:p>
          <a:p>
            <a:pPr algn="just"/>
            <a:endParaRPr lang="en-US" dirty="0" smtClean="0"/>
          </a:p>
          <a:p>
            <a:pPr algn="just"/>
            <a:r>
              <a:rPr lang="en-US" b="1" dirty="0" smtClean="0"/>
              <a:t>Limited Context</a:t>
            </a:r>
            <a:r>
              <a:rPr lang="en-US" dirty="0" smtClean="0"/>
              <a:t>: While respiratory signal analysis can detect changes in breathing patterns, it may not capture all aspects of a driver's alertness or impairment.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lgn="just"/>
            <a:r>
              <a:rPr lang="en-US" b="1" dirty="0" smtClean="0"/>
              <a:t>Title : </a:t>
            </a:r>
            <a:r>
              <a:rPr lang="en-US" sz="2200" b="1" dirty="0" smtClean="0"/>
              <a:t>[2]Driver </a:t>
            </a:r>
            <a:r>
              <a:rPr lang="en-US" sz="2000" b="1" dirty="0" smtClean="0"/>
              <a:t>Assistance System With a Dual Control Scheme: Effectiveness of Identifying Driver Drowsiness and Preventing Lane Departure Accidents</a:t>
            </a:r>
          </a:p>
          <a:p>
            <a:pPr algn="just">
              <a:buNone/>
            </a:pPr>
            <a:endParaRPr lang="en-US" sz="2000" b="1" dirty="0" smtClean="0"/>
          </a:p>
          <a:p>
            <a:pPr algn="just"/>
            <a:r>
              <a:rPr lang="en-US" sz="2400" b="1" dirty="0" smtClean="0"/>
              <a:t>Description:</a:t>
            </a:r>
          </a:p>
          <a:p>
            <a:pPr algn="just">
              <a:buNone/>
            </a:pPr>
            <a:r>
              <a:rPr lang="en-US" sz="2400" b="1" dirty="0" smtClean="0"/>
              <a:t>         </a:t>
            </a:r>
            <a:r>
              <a:rPr lang="en-US" sz="2400" dirty="0" smtClean="0"/>
              <a:t>Driver drowsiness is a common cause of fatal traffic accidents. In this study, a driver assistance system with a dual control scheme is developed; it attempts to perform simultaneously the safety control of the vehicle and identification of the driver's state. The assistance system implements partial control in the event of lane departure and gives the driver the chance to voluntarily take the action needed. If the driver fails to implement the steering action needed within a limited time, the assistance system judges that “the driver's understanding of the given situation is incorrect” and executes the remaining control.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t>Merits:</a:t>
            </a:r>
          </a:p>
          <a:p>
            <a:pPr algn="just"/>
            <a:r>
              <a:rPr lang="en-US" sz="2000" b="1" dirty="0" smtClean="0"/>
              <a:t>Enhanced Safety</a:t>
            </a:r>
            <a:r>
              <a:rPr lang="en-US" sz="2000" dirty="0" smtClean="0"/>
              <a:t>: A dual control scheme that combines drowsiness detection and lane departure prevention can significantly enhance road safety.</a:t>
            </a:r>
          </a:p>
          <a:p>
            <a:pPr algn="just"/>
            <a:r>
              <a:rPr lang="en-US" sz="2000" b="1" dirty="0" smtClean="0"/>
              <a:t>Adaptability</a:t>
            </a:r>
            <a:r>
              <a:rPr lang="en-US" sz="2000" dirty="0" smtClean="0"/>
              <a:t>: Dual control systems can be designed to adapt to different driving conditions and driver preferences.</a:t>
            </a:r>
          </a:p>
          <a:p>
            <a:pPr algn="just"/>
            <a:r>
              <a:rPr lang="en-US" sz="2400" dirty="0" smtClean="0"/>
              <a:t>Demerits:</a:t>
            </a:r>
          </a:p>
          <a:p>
            <a:pPr algn="just"/>
            <a:r>
              <a:rPr lang="en-US" sz="2000" b="1" dirty="0" smtClean="0"/>
              <a:t>False Alarms</a:t>
            </a:r>
            <a:r>
              <a:rPr lang="en-US" sz="2000" dirty="0" smtClean="0"/>
              <a:t>: A major challenge with dual control systems is the potential for false alarms.</a:t>
            </a:r>
          </a:p>
          <a:p>
            <a:pPr algn="just"/>
            <a:r>
              <a:rPr lang="en-US" sz="2000" b="1" dirty="0" smtClean="0"/>
              <a:t>Driver Disengagement</a:t>
            </a:r>
            <a:r>
              <a:rPr lang="en-US" sz="2000" dirty="0" smtClean="0"/>
              <a:t>: There is a risk that drivers may become overly reliant on the dual control system, leading to reduced engagement and attentiveness.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r>
              <a:rPr lang="en-US" sz="2200" b="1" dirty="0" smtClean="0"/>
              <a:t>Title: </a:t>
            </a:r>
            <a:r>
              <a:rPr lang="en-US" sz="2000" b="1" dirty="0" smtClean="0"/>
              <a:t>[3] A Smartphone-Based Drowsiness Detection and Warning System for Automotive Drivers</a:t>
            </a:r>
          </a:p>
          <a:p>
            <a:pPr algn="just"/>
            <a:r>
              <a:rPr lang="en-US" sz="2000" b="1" dirty="0" smtClean="0"/>
              <a:t>Description:</a:t>
            </a:r>
          </a:p>
          <a:p>
            <a:pPr algn="just">
              <a:buNone/>
            </a:pPr>
            <a:r>
              <a:rPr lang="en-US" sz="2000" dirty="0" smtClean="0"/>
              <a:t>             This paper presents a </a:t>
            </a:r>
            <a:r>
              <a:rPr lang="en-US" sz="2000" dirty="0" err="1" smtClean="0"/>
              <a:t>smartphone</a:t>
            </a:r>
            <a:r>
              <a:rPr lang="en-US" sz="2000" dirty="0" smtClean="0"/>
              <a:t>-based system for the detection of drowsiness in automotive drivers. The proposed framework uses three-stage drowsiness detection. The first stage uses the percentage of eyelid closure (PERCLOS) obtained through images captured by the front camera with a modified eye state classification method. </a:t>
            </a:r>
            <a:endParaRPr lang="en-US" sz="2000" b="1" dirty="0" smtClean="0"/>
          </a:p>
          <a:p>
            <a:pPr algn="just"/>
            <a:r>
              <a:rPr lang="en-US" sz="2200" b="1" dirty="0" smtClean="0"/>
              <a:t>Merits: </a:t>
            </a:r>
          </a:p>
          <a:p>
            <a:pPr algn="just"/>
            <a:r>
              <a:rPr lang="en-US" sz="2000" b="1" dirty="0" smtClean="0"/>
              <a:t>Cost-Effective Solution</a:t>
            </a:r>
            <a:r>
              <a:rPr lang="en-US" sz="2000" dirty="0" smtClean="0"/>
              <a:t>: One of the significant advantages of using </a:t>
            </a:r>
            <a:r>
              <a:rPr lang="en-US" sz="2000" dirty="0" err="1" smtClean="0"/>
              <a:t>smartphones</a:t>
            </a:r>
            <a:r>
              <a:rPr lang="en-US" sz="2000" dirty="0" smtClean="0"/>
              <a:t> for drowsiness detection is that it leverages existing hardware, reducing the need for additional costly sensors or equipment.</a:t>
            </a:r>
          </a:p>
          <a:p>
            <a:pPr algn="just"/>
            <a:r>
              <a:rPr lang="en-US" sz="2000" b="1" dirty="0" smtClean="0"/>
              <a:t>Wide Accessibility and Portability</a:t>
            </a:r>
            <a:r>
              <a:rPr lang="en-US" sz="2000" dirty="0" smtClean="0"/>
              <a:t>: </a:t>
            </a:r>
            <a:r>
              <a:rPr lang="en-US" sz="2000" dirty="0" err="1" smtClean="0"/>
              <a:t>Smartphones</a:t>
            </a:r>
            <a:r>
              <a:rPr lang="en-US" sz="2000" dirty="0" smtClean="0"/>
              <a:t> are ubiquitous and highly portable devices.</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sz="2000" b="1" dirty="0" smtClean="0"/>
              <a:t>Demerits:</a:t>
            </a:r>
            <a:endParaRPr lang="en-US" sz="2000" dirty="0" smtClean="0"/>
          </a:p>
          <a:p>
            <a:pPr algn="just"/>
            <a:r>
              <a:rPr lang="en-US" sz="2000" b="1" dirty="0" smtClean="0"/>
              <a:t>Dependence on Smartphone Positioning</a:t>
            </a:r>
            <a:r>
              <a:rPr lang="en-US" sz="2000" dirty="0" smtClean="0"/>
              <a:t>: The effectiveness of a </a:t>
            </a:r>
            <a:r>
              <a:rPr lang="en-US" sz="2000" dirty="0" err="1" smtClean="0"/>
              <a:t>smartphone</a:t>
            </a:r>
            <a:r>
              <a:rPr lang="en-US" sz="2000" dirty="0" smtClean="0"/>
              <a:t>-based drowsiness detection system can be influenced by the positioning and stability of the </a:t>
            </a:r>
            <a:r>
              <a:rPr lang="en-US" sz="2000" dirty="0" err="1" smtClean="0"/>
              <a:t>smartphone</a:t>
            </a:r>
            <a:r>
              <a:rPr lang="en-US" sz="2000" dirty="0" smtClean="0"/>
              <a:t> within the vehicle.</a:t>
            </a:r>
          </a:p>
          <a:p>
            <a:pPr algn="just"/>
            <a:r>
              <a:rPr lang="en-US" sz="2000" b="1" dirty="0" smtClean="0"/>
              <a:t>Limited Sensor Capabilities</a:t>
            </a:r>
            <a:r>
              <a:rPr lang="en-US" sz="2000" dirty="0" smtClean="0"/>
              <a:t>: While </a:t>
            </a:r>
            <a:r>
              <a:rPr lang="en-US" sz="2000" dirty="0" err="1" smtClean="0"/>
              <a:t>smartphones</a:t>
            </a:r>
            <a:r>
              <a:rPr lang="en-US" sz="2000" dirty="0" smtClean="0"/>
              <a:t> have various sensors, such as accelerometers and gyroscopes, that can be used for drowsiness detection, they may not be as accurate or specialized as dedicated sensors.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a:bodyPr>
          <a:lstStyle/>
          <a:p>
            <a:r>
              <a:rPr lang="en-US" sz="2000" dirty="0" smtClean="0"/>
              <a:t>[1] F. </a:t>
            </a:r>
            <a:r>
              <a:rPr lang="en-US" sz="2000" dirty="0" err="1" smtClean="0"/>
              <a:t>Guede-Fernández</a:t>
            </a:r>
            <a:r>
              <a:rPr lang="en-US" sz="2000" dirty="0" smtClean="0"/>
              <a:t>, M. </a:t>
            </a:r>
            <a:r>
              <a:rPr lang="en-US" sz="2000" dirty="0" err="1" smtClean="0"/>
              <a:t>Fernández-Chimeno</a:t>
            </a:r>
            <a:r>
              <a:rPr lang="en-US" sz="2000" dirty="0" smtClean="0"/>
              <a:t>, J. Ramos-Castro, and M. A. </a:t>
            </a:r>
            <a:r>
              <a:rPr lang="en-US" sz="2000" dirty="0" err="1" smtClean="0"/>
              <a:t>García-González</a:t>
            </a:r>
            <a:r>
              <a:rPr lang="en-US" sz="2000" dirty="0" smtClean="0"/>
              <a:t>, ‘‘Driver drowsiness detection based on </a:t>
            </a:r>
            <a:r>
              <a:rPr lang="en-US" sz="2000" dirty="0" err="1" smtClean="0"/>
              <a:t>respiratory</a:t>
            </a:r>
            <a:r>
              <a:rPr lang="en-US" sz="2000" dirty="0" smtClean="0"/>
              <a:t> signal analysis,’’ IEEE Access, vol. 7, pp. 81826–81838, 2019, </a:t>
            </a:r>
            <a:r>
              <a:rPr lang="en-US" sz="2000" dirty="0" err="1" smtClean="0"/>
              <a:t>doi</a:t>
            </a:r>
            <a:r>
              <a:rPr lang="en-US" sz="2000" dirty="0" smtClean="0"/>
              <a:t>: </a:t>
            </a:r>
            <a:r>
              <a:rPr lang="en-US" sz="2000" dirty="0" smtClean="0">
                <a:hlinkClick r:id="rId2" action="ppaction://hlinkpres?slideindex=1&amp;slidetitle="/>
              </a:rPr>
              <a:t>10.1109/ACCESS.2019.2924481.</a:t>
            </a:r>
            <a:endParaRPr lang="en-US" sz="2000" dirty="0" smtClean="0"/>
          </a:p>
          <a:p>
            <a:r>
              <a:rPr lang="en-US" sz="2000" dirty="0" smtClean="0"/>
              <a:t>[2] Y. Saito, M. </a:t>
            </a:r>
            <a:r>
              <a:rPr lang="en-US" sz="2000" dirty="0" err="1" smtClean="0"/>
              <a:t>Itoh</a:t>
            </a:r>
            <a:r>
              <a:rPr lang="en-US" sz="2000" dirty="0" smtClean="0"/>
              <a:t>, and T. Inagaki, ‘‘Driver assistance system with a dual control scheme: Effectiveness of identifying driver drowsiness and preventing lane departure accidents,’’ IEEE Trans. Human-Mach. Syst., vol. 46, no. 5, pp. 660–671, Oct. 2016, </a:t>
            </a:r>
            <a:r>
              <a:rPr lang="en-US" sz="2000" dirty="0" err="1" smtClean="0"/>
              <a:t>doi</a:t>
            </a:r>
            <a:r>
              <a:rPr lang="en-US" sz="2000" dirty="0" smtClean="0"/>
              <a:t>: </a:t>
            </a:r>
            <a:r>
              <a:rPr lang="en-US" sz="2000" dirty="0" smtClean="0">
                <a:hlinkClick r:id="rId2" action="ppaction://hlinkpres?slideindex=1&amp;slidetitle="/>
              </a:rPr>
              <a:t>10.1109/THMS.2016.2549032.</a:t>
            </a:r>
            <a:endParaRPr lang="en-US" sz="2000" dirty="0" smtClean="0"/>
          </a:p>
          <a:p>
            <a:r>
              <a:rPr lang="en-US" sz="2000" dirty="0" smtClean="0"/>
              <a:t>[</a:t>
            </a:r>
            <a:r>
              <a:rPr lang="en-US" sz="2000" smtClean="0"/>
              <a:t>3] </a:t>
            </a:r>
            <a:r>
              <a:rPr lang="en-US" sz="2000" dirty="0" smtClean="0"/>
              <a:t>A. </a:t>
            </a:r>
            <a:r>
              <a:rPr lang="en-US" sz="2000" dirty="0" err="1" smtClean="0"/>
              <a:t>Dasgupta</a:t>
            </a:r>
            <a:r>
              <a:rPr lang="en-US" sz="2000" dirty="0" smtClean="0"/>
              <a:t>, D. </a:t>
            </a:r>
            <a:r>
              <a:rPr lang="en-US" sz="2000" dirty="0" err="1" smtClean="0"/>
              <a:t>Rahman</a:t>
            </a:r>
            <a:r>
              <a:rPr lang="en-US" sz="2000" dirty="0" smtClean="0"/>
              <a:t>, and A. </a:t>
            </a:r>
            <a:r>
              <a:rPr lang="en-US" sz="2000" dirty="0" err="1" smtClean="0"/>
              <a:t>Routray</a:t>
            </a:r>
            <a:r>
              <a:rPr lang="en-US" sz="2000" dirty="0" smtClean="0"/>
              <a:t>, ‘‘A </a:t>
            </a:r>
            <a:r>
              <a:rPr lang="en-US" sz="2000" dirty="0" err="1" smtClean="0"/>
              <a:t>smartphone</a:t>
            </a:r>
            <a:r>
              <a:rPr lang="en-US" sz="2000" dirty="0" smtClean="0"/>
              <a:t>-based </a:t>
            </a:r>
            <a:r>
              <a:rPr lang="en-US" sz="2000" dirty="0" err="1" smtClean="0"/>
              <a:t>drowsiness</a:t>
            </a:r>
            <a:r>
              <a:rPr lang="en-US" sz="2000" dirty="0" smtClean="0"/>
              <a:t> detection and warning system for automotive drivers,’’ IEEE Trans. </a:t>
            </a:r>
            <a:r>
              <a:rPr lang="en-US" sz="2000" dirty="0" err="1" smtClean="0"/>
              <a:t>Intell</a:t>
            </a:r>
            <a:r>
              <a:rPr lang="en-US" sz="2000" dirty="0" smtClean="0"/>
              <a:t>. Transp. Syst., vol. 20, no. 11, pp. 4045–4054, Nov. 2019, </a:t>
            </a:r>
            <a:r>
              <a:rPr lang="en-US" sz="2000" dirty="0" err="1" smtClean="0"/>
              <a:t>doi</a:t>
            </a:r>
            <a:r>
              <a:rPr lang="en-US" sz="2000" dirty="0" smtClean="0"/>
              <a:t>: 10.1109/TITS.2018.2879609. </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88</TotalTime>
  <Words>1094</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Real-time driver drowsiness detection and sound alert system using computer vision </vt:lpstr>
      <vt:lpstr>ABSTRACT</vt:lpstr>
      <vt:lpstr>LITERATURE SURVEY</vt:lpstr>
      <vt:lpstr>Slide 4</vt:lpstr>
      <vt:lpstr>Slide 5</vt:lpstr>
      <vt:lpstr>Slide 6</vt:lpstr>
      <vt:lpstr>Slide 7</vt:lpstr>
      <vt:lpstr>Slide 8</vt:lpstr>
      <vt:lpstr>REFERENCES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driver drowsiness detection and sound alert system using computer vision</dc:title>
  <dc:creator>USER</dc:creator>
  <cp:lastModifiedBy>USER</cp:lastModifiedBy>
  <cp:revision>29</cp:revision>
  <dcterms:created xsi:type="dcterms:W3CDTF">2023-10-05T14:45:31Z</dcterms:created>
  <dcterms:modified xsi:type="dcterms:W3CDTF">2023-10-14T03:23:45Z</dcterms:modified>
</cp:coreProperties>
</file>