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Nunito" pitchFamily="2" charset="0"/>
      <p:regular r:id="rId3"/>
      <p:bold r:id="rId4"/>
      <p:italic r:id="rId5"/>
      <p:boldItalic r:id="rId6"/>
    </p:embeddedFont>
  </p:embeddedFontLst>
  <p:custDataLst>
    <p:tags r:id="rId7"/>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8" d="100"/>
          <a:sy n="18" d="100"/>
        </p:scale>
        <p:origin x="1781" y="1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font" Target="fonts/font1.fntdata"/><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ableStyles" Target="tableStyles.xml"/><Relationship Id="rId5" Type="http://schemas.openxmlformats.org/officeDocument/2006/relationships/font" Target="fonts/font3.fntdata"/><Relationship Id="rId10" Type="http://schemas.openxmlformats.org/officeDocument/2006/relationships/theme" Target="theme/theme1.xml"/><Relationship Id="rId4" Type="http://schemas.openxmlformats.org/officeDocument/2006/relationships/font" Target="fonts/font2.fntdata"/><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53250" y="33426400"/>
            <a:ext cx="29984700" cy="1460500"/>
          </a:xfrm>
          <a:prstGeom prst="rect">
            <a:avLst/>
          </a:prstGeom>
        </p:spPr>
      </p:pic>
      <p:sp>
        <p:nvSpPr>
          <p:cNvPr id="1034"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0"/>
            <a:ext cx="43891200" cy="6474084"/>
          </a:xfrm>
          <a:prstGeom prst="rect">
            <a:avLst/>
          </a:prstGeom>
          <a:solidFill>
            <a:srgbClr val="1482A5"/>
          </a:solidFill>
          <a:ln w="9525">
            <a:noFill/>
            <a:miter lim="800000"/>
          </a:ln>
          <a:effectLst/>
        </p:spPr>
        <p:txBody>
          <a:bodyPr lIns="137160" tIns="68580" rIns="137160" bIns="68580" anchor="ctr"/>
          <a:lstStyle>
            <a:defPPr>
              <a:defRPr kern="1200"/>
            </a:defPPr>
          </a:lstStyle>
          <a:p>
            <a:pPr algn="ctr" defTabSz="4703763"/>
            <a:endParaRPr lang="en-US" sz="4800" dirty="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15617"/>
            <a:ext cx="38862000" cy="1798983"/>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12000" b="1" dirty="0">
                <a:solidFill>
                  <a:schemeClr val="bg1"/>
                </a:solidFill>
                <a:latin typeface="+mj-lt"/>
              </a:rPr>
              <a:t>Analysis of Global Terrorism</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2543574"/>
            <a:ext cx="38862000" cy="2616101"/>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000" dirty="0">
                <a:solidFill>
                  <a:schemeClr val="bg1"/>
                </a:solidFill>
                <a:latin typeface="+mj-lt"/>
                <a:ea typeface="Open Sans" panose="020B0606030504020204" pitchFamily="34" charset="0"/>
                <a:cs typeface="Open Sans" panose="020B0606030504020204" pitchFamily="34" charset="0"/>
              </a:rPr>
              <a:t>Shreehar Joshi, Debbie </a:t>
            </a:r>
            <a:r>
              <a:rPr lang="en-US" sz="5000" dirty="0" err="1">
                <a:solidFill>
                  <a:schemeClr val="bg1"/>
                </a:solidFill>
                <a:latin typeface="+mj-lt"/>
                <a:ea typeface="Open Sans" panose="020B0606030504020204" pitchFamily="34" charset="0"/>
                <a:cs typeface="Open Sans" panose="020B0606030504020204" pitchFamily="34" charset="0"/>
              </a:rPr>
              <a:t>Yuster</a:t>
            </a:r>
            <a:r>
              <a:rPr lang="en-US" sz="5000" dirty="0">
                <a:solidFill>
                  <a:schemeClr val="bg1"/>
                </a:solidFill>
                <a:latin typeface="+mj-lt"/>
                <a:ea typeface="Open Sans" panose="020B0606030504020204" pitchFamily="34" charset="0"/>
                <a:cs typeface="Open Sans" panose="020B0606030504020204" pitchFamily="34" charset="0"/>
              </a:rPr>
              <a:t>, Ph. D.</a:t>
            </a:r>
          </a:p>
          <a:p>
            <a:pPr algn="ctr">
              <a:defRPr/>
            </a:pPr>
            <a:r>
              <a:rPr lang="en-US" sz="5000" dirty="0">
                <a:solidFill>
                  <a:schemeClr val="bg1"/>
                </a:solidFill>
                <a:latin typeface="+mj-lt"/>
                <a:ea typeface="Open Sans" panose="020B0606030504020204" pitchFamily="34" charset="0"/>
                <a:cs typeface="Open Sans" panose="020B0606030504020204" pitchFamily="34" charset="0"/>
              </a:rPr>
              <a:t>Computer Science and Data Science, School of Theoretical and Applied Sciences </a:t>
            </a:r>
          </a:p>
          <a:p>
            <a:pPr algn="ctr">
              <a:defRPr/>
            </a:pPr>
            <a:r>
              <a:rPr lang="en-US" sz="5000" dirty="0">
                <a:solidFill>
                  <a:schemeClr val="bg1"/>
                </a:solidFill>
                <a:latin typeface="+mj-lt"/>
                <a:ea typeface="Open Sans" panose="020B0606030504020204" pitchFamily="34" charset="0"/>
                <a:cs typeface="Open Sans" panose="020B0606030504020204" pitchFamily="34" charset="0"/>
              </a:rPr>
              <a:t>Ramapo College of New Jersey, Mahwah, NJ 07430</a:t>
            </a:r>
          </a:p>
        </p:txBody>
      </p:sp>
      <p:sp>
        <p:nvSpPr>
          <p:cNvPr id="18" name="TextBox 19">
            <a:extLst>
              <a:ext uri="{FF2B5EF4-FFF2-40B4-BE49-F238E27FC236}">
                <a16:creationId xmlns:a16="http://schemas.microsoft.com/office/drawing/2014/main" id="{660D2150-C4B6-4E14-B13B-A9330CA0275C}"/>
              </a:ext>
            </a:extLst>
          </p:cNvPr>
          <p:cNvSpPr txBox="1">
            <a:spLocks noChangeArrowheads="1"/>
          </p:cNvSpPr>
          <p:nvPr/>
        </p:nvSpPr>
        <p:spPr bwMode="auto">
          <a:xfrm>
            <a:off x="609600" y="8359828"/>
            <a:ext cx="9601200" cy="925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latin typeface="+mj-lt"/>
                <a:ea typeface="Open Sans" panose="020B0606030504020204" pitchFamily="34" charset="0"/>
                <a:cs typeface="Open Sans" panose="020B0606030504020204" pitchFamily="34" charset="0"/>
              </a:rPr>
              <a:t>Terrorist attacks have been a significant concern for countries worldwide for many years, causing physical harm, emotional trauma and long-term socio-economic consequences. Despite efforts to prevent and counteract terrorism, the threat remains persistent, with new organizations forming and established ones changing their strategies. This project examines the terrorist incidents that occurred globally from 1970 to 2017, analyzing various aspects of the attacks, including methods, targets, motives, and frequency, and their impact on socio-economic factors such as GDP, migration, and population. It also evaluates the effectiveness of different deep learning models in predicting the number of casualties from existing incident data. </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7134146"/>
            <a:ext cx="9601200" cy="873301"/>
          </a:xfrm>
          <a:prstGeom prst="rect">
            <a:avLst/>
          </a:prstGeom>
          <a:solidFill>
            <a:srgbClr val="A0BEC8"/>
          </a:solidFill>
          <a:ln w="12700">
            <a:noFill/>
            <a:miter lim="800000"/>
          </a:ln>
        </p:spPr>
        <p:txBody>
          <a:bodyPr wrap="none" lIns="274320" tIns="73152" rIns="274320" bIns="68563" anchor="ctr" anchorCtr="0"/>
          <a:lstStyle>
            <a:defPPr>
              <a:defRPr kern="1200"/>
            </a:defPPr>
          </a:lstStyle>
          <a:p>
            <a:pPr algn="ctr" defTabSz="4702588">
              <a:defRPr/>
            </a:pPr>
            <a:r>
              <a:rPr lang="en-US" sz="3600" b="1" dirty="0">
                <a:solidFill>
                  <a:schemeClr val="bg1"/>
                </a:solidFill>
                <a:latin typeface="Nunito" panose="00000500000000000000" pitchFamily="2" charset="0"/>
              </a:rPr>
              <a:t>Introduction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11633200" y="8359828"/>
            <a:ext cx="9601200" cy="62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latin typeface="+mj-lt"/>
                <a:ea typeface="Open Sans" panose="020B0606030504020204" pitchFamily="34" charset="0"/>
                <a:cs typeface="Open Sans" panose="020B0606030504020204" pitchFamily="34" charset="0"/>
              </a:rPr>
              <a:t>The key findings of the project are as follows:</a:t>
            </a: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11633200" y="7134146"/>
            <a:ext cx="31648400" cy="873301"/>
          </a:xfrm>
          <a:prstGeom prst="rect">
            <a:avLst/>
          </a:prstGeom>
          <a:solidFill>
            <a:srgbClr val="A0BEC8"/>
          </a:solidFill>
          <a:ln w="12700">
            <a:noFill/>
            <a:miter lim="800000"/>
          </a:ln>
        </p:spPr>
        <p:txBody>
          <a:bodyPr wrap="none" lIns="274320" tIns="73152" rIns="274320" bIns="68563" anchor="ctr" anchorCtr="0"/>
          <a:lstStyle>
            <a:defPPr>
              <a:defRPr kern="1200"/>
            </a:defPPr>
          </a:lstStyle>
          <a:p>
            <a:pPr algn="ctr" defTabSz="4702588">
              <a:defRPr/>
            </a:pPr>
            <a:r>
              <a:rPr lang="en-US" sz="3600" b="1" dirty="0">
                <a:solidFill>
                  <a:schemeClr val="bg1"/>
                </a:solidFill>
                <a:latin typeface="Nunito" panose="00000500000000000000" pitchFamily="2" charset="0"/>
              </a:rPr>
              <a:t>Results</a:t>
            </a:r>
          </a:p>
        </p:txBody>
      </p:sp>
      <p:sp>
        <p:nvSpPr>
          <p:cNvPr id="26" name="TextBox 19">
            <a:extLst>
              <a:ext uri="{FF2B5EF4-FFF2-40B4-BE49-F238E27FC236}">
                <a16:creationId xmlns:a16="http://schemas.microsoft.com/office/drawing/2014/main" id="{08B27C09-FD47-44CE-8AD0-B239C49C4F5D}"/>
              </a:ext>
            </a:extLst>
          </p:cNvPr>
          <p:cNvSpPr txBox="1">
            <a:spLocks noChangeArrowheads="1"/>
          </p:cNvSpPr>
          <p:nvPr/>
        </p:nvSpPr>
        <p:spPr bwMode="auto">
          <a:xfrm>
            <a:off x="620486" y="19252864"/>
            <a:ext cx="9601200" cy="1501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b="0" i="0" dirty="0">
                <a:effectLst/>
                <a:latin typeface="+mj-lt"/>
              </a:rPr>
              <a:t>Three open-source datasets were used in this project. The first dataset is the Global Terrorism Database, which contains information on over 180,000 global terrorist attacks from 1970 to 2017. The second dataset is the World GDP dataset, which includes the GDP per Capita data of different countries globally from 1960 to 2021. Lastly, the third dataset is the World Population dataset, which provides the </a:t>
            </a:r>
            <a:r>
              <a:rPr lang="en-US" sz="3400" dirty="0">
                <a:latin typeface="+mj-lt"/>
              </a:rPr>
              <a:t>data on</a:t>
            </a:r>
            <a:r>
              <a:rPr lang="en-US" sz="3400" b="0" i="0" dirty="0">
                <a:effectLst/>
                <a:latin typeface="+mj-lt"/>
              </a:rPr>
              <a:t> fertility rate and net migration of different countrie</a:t>
            </a:r>
            <a:r>
              <a:rPr lang="en-US" sz="3400" dirty="0">
                <a:latin typeface="+mj-lt"/>
              </a:rPr>
              <a:t>s </a:t>
            </a:r>
            <a:r>
              <a:rPr lang="en-US" sz="3400" b="0" i="0" dirty="0">
                <a:effectLst/>
                <a:latin typeface="+mj-lt"/>
              </a:rPr>
              <a:t>from 1955 to 2020.</a:t>
            </a:r>
          </a:p>
          <a:p>
            <a:pPr algn="just">
              <a:lnSpc>
                <a:spcPct val="110000"/>
              </a:lnSpc>
            </a:pPr>
            <a:endParaRPr lang="en-US" sz="3400" dirty="0">
              <a:latin typeface="+mj-lt"/>
            </a:endParaRPr>
          </a:p>
          <a:p>
            <a:pPr algn="just">
              <a:lnSpc>
                <a:spcPct val="110000"/>
              </a:lnSpc>
            </a:pPr>
            <a:r>
              <a:rPr lang="en-US" sz="3400" b="0" i="0" dirty="0">
                <a:effectLst/>
                <a:latin typeface="+mj-lt"/>
              </a:rPr>
              <a:t>To process the data, NumPy and Pandas libraries were used </a:t>
            </a:r>
            <a:r>
              <a:rPr lang="en-US" sz="3400" dirty="0">
                <a:latin typeface="+mj-lt"/>
              </a:rPr>
              <a:t>while to visualize the results, </a:t>
            </a:r>
            <a:r>
              <a:rPr lang="en-US" sz="3400" dirty="0" err="1">
                <a:latin typeface="+mj-lt"/>
              </a:rPr>
              <a:t>P</a:t>
            </a:r>
            <a:r>
              <a:rPr lang="en-US" sz="3400" b="0" i="0" dirty="0" err="1">
                <a:effectLst/>
                <a:latin typeface="+mj-lt"/>
              </a:rPr>
              <a:t>lotly</a:t>
            </a:r>
            <a:r>
              <a:rPr lang="en-US" sz="3400" b="0" i="0" dirty="0">
                <a:effectLst/>
                <a:latin typeface="+mj-lt"/>
              </a:rPr>
              <a:t>, Seaborn, and </a:t>
            </a:r>
            <a:r>
              <a:rPr lang="en-US" sz="3400" dirty="0">
                <a:latin typeface="+mj-lt"/>
              </a:rPr>
              <a:t>BCR</a:t>
            </a:r>
            <a:r>
              <a:rPr lang="en-US" sz="3400" b="0" i="0" dirty="0">
                <a:effectLst/>
                <a:latin typeface="+mj-lt"/>
              </a:rPr>
              <a:t> were primarily employed. For the modelling phase, the dataset was split into a train, validation and test sets in the ratio 70:15:15 to assess the efficiencies of different deep and machine learning models in predicting the number of casualties in any given attack. The models were built using the </a:t>
            </a:r>
            <a:r>
              <a:rPr lang="en-US" sz="3400" b="0" i="0" dirty="0" err="1">
                <a:effectLst/>
                <a:latin typeface="+mj-lt"/>
              </a:rPr>
              <a:t>Tensorflow</a:t>
            </a:r>
            <a:r>
              <a:rPr lang="en-US" sz="3400" dirty="0">
                <a:latin typeface="+mj-lt"/>
              </a:rPr>
              <a:t>,</a:t>
            </a:r>
            <a:r>
              <a:rPr lang="en-US" sz="3400" b="0" i="0" dirty="0">
                <a:effectLst/>
                <a:latin typeface="+mj-lt"/>
              </a:rPr>
              <a:t> </a:t>
            </a:r>
            <a:r>
              <a:rPr lang="en-US" sz="3400" b="0" i="0" dirty="0" err="1">
                <a:effectLst/>
                <a:latin typeface="+mj-lt"/>
              </a:rPr>
              <a:t>Keras</a:t>
            </a:r>
            <a:r>
              <a:rPr lang="en-US" sz="3400" b="0" i="0" dirty="0">
                <a:effectLst/>
                <a:latin typeface="+mj-lt"/>
              </a:rPr>
              <a:t>  and Scikit learn frameworks from python.     </a:t>
            </a:r>
            <a:endParaRPr lang="en-US" sz="3400" b="0" i="0" dirty="0">
              <a:effectLst/>
              <a:latin typeface="+mj-lt"/>
              <a:ea typeface="Open Sans" panose="020B0606030504020204" pitchFamily="34" charset="0"/>
              <a:cs typeface="Open Sans" panose="020B0606030504020204" pitchFamily="34" charset="0"/>
            </a:endParaRPr>
          </a:p>
          <a:p>
            <a:pPr algn="just">
              <a:lnSpc>
                <a:spcPct val="110000"/>
              </a:lnSpc>
            </a:pPr>
            <a:endParaRPr lang="en-US" sz="3400" dirty="0">
              <a:latin typeface="+mj-lt"/>
              <a:ea typeface="Open Sans" panose="020B0606030504020204" pitchFamily="34" charset="0"/>
              <a:cs typeface="Open Sans" panose="020B0606030504020204" pitchFamily="34" charset="0"/>
            </a:endParaRPr>
          </a:p>
          <a:p>
            <a:pPr algn="just">
              <a:lnSpc>
                <a:spcPct val="110000"/>
              </a:lnSpc>
            </a:pPr>
            <a:endParaRPr lang="en-US" sz="3400" dirty="0">
              <a:latin typeface="+mj-lt"/>
              <a:ea typeface="Open Sans" panose="020B0606030504020204" pitchFamily="34" charset="0"/>
              <a:cs typeface="Open Sans" panose="020B0606030504020204" pitchFamily="34" charset="0"/>
            </a:endParaRPr>
          </a:p>
          <a:p>
            <a:pPr algn="just">
              <a:lnSpc>
                <a:spcPct val="110000"/>
              </a:lnSpc>
            </a:pPr>
            <a:r>
              <a:rPr lang="en-US" sz="3400" b="0" i="0" dirty="0">
                <a:effectLst/>
                <a:latin typeface="+mj-lt"/>
                <a:ea typeface="Open Sans" panose="020B0606030504020204" pitchFamily="34" charset="0"/>
                <a:cs typeface="Open Sans" panose="020B0606030504020204" pitchFamily="34" charset="0"/>
              </a:rPr>
              <a:t>	</a:t>
            </a:r>
            <a:endParaRPr lang="en-US" sz="3400" b="0" i="0" dirty="0">
              <a:effectLst/>
              <a:latin typeface="+mj-lt"/>
            </a:endParaRPr>
          </a:p>
        </p:txBody>
      </p:sp>
      <p:sp>
        <p:nvSpPr>
          <p:cNvPr id="27" name="Rectangle 10">
            <a:extLst>
              <a:ext uri="{FF2B5EF4-FFF2-40B4-BE49-F238E27FC236}">
                <a16:creationId xmlns:a16="http://schemas.microsoft.com/office/drawing/2014/main" id="{98D14DB5-1AFE-4838-B666-0B2184BF559F}"/>
              </a:ext>
            </a:extLst>
          </p:cNvPr>
          <p:cNvSpPr>
            <a:spLocks noChangeArrowheads="1"/>
          </p:cNvSpPr>
          <p:nvPr/>
        </p:nvSpPr>
        <p:spPr bwMode="auto">
          <a:xfrm>
            <a:off x="609600" y="17968567"/>
            <a:ext cx="9601200" cy="873301"/>
          </a:xfrm>
          <a:prstGeom prst="rect">
            <a:avLst/>
          </a:prstGeom>
          <a:solidFill>
            <a:srgbClr val="A0BEC8"/>
          </a:solidFill>
          <a:ln w="12700">
            <a:noFill/>
            <a:miter lim="800000"/>
          </a:ln>
        </p:spPr>
        <p:txBody>
          <a:bodyPr wrap="none" lIns="274320" tIns="73152" rIns="274320" bIns="68563" anchor="ctr" anchorCtr="0"/>
          <a:lstStyle>
            <a:defPPr>
              <a:defRPr kern="1200"/>
            </a:defPPr>
          </a:lstStyle>
          <a:p>
            <a:pPr algn="ctr" defTabSz="4702588">
              <a:defRPr/>
            </a:pPr>
            <a:r>
              <a:rPr lang="en-US" sz="3600" b="1" dirty="0">
                <a:solidFill>
                  <a:schemeClr val="bg1"/>
                </a:solidFill>
                <a:latin typeface="Nunito" panose="00000500000000000000" pitchFamily="2" charset="0"/>
              </a:rPr>
              <a:t>Methodologies</a:t>
            </a:r>
          </a:p>
        </p:txBody>
      </p:sp>
      <p:pic>
        <p:nvPicPr>
          <p:cNvPr id="3" name="Picture 2" descr="Logo&#10;&#10;Description automatically generated">
            <a:extLst>
              <a:ext uri="{FF2B5EF4-FFF2-40B4-BE49-F238E27FC236}">
                <a16:creationId xmlns:a16="http://schemas.microsoft.com/office/drawing/2014/main" id="{91FB4A16-BB9A-1FB1-2C8D-06BAF2564B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00648" y="609600"/>
            <a:ext cx="5265904" cy="5254883"/>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8C96E263-4E5F-7F58-4F5F-B44B2BBD87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543097"/>
            <a:ext cx="8782721" cy="2930033"/>
          </a:xfrm>
          <a:prstGeom prst="rect">
            <a:avLst/>
          </a:prstGeom>
        </p:spPr>
      </p:pic>
      <p:pic>
        <p:nvPicPr>
          <p:cNvPr id="35" name="Picture 34" descr="Graphical user interface, chart, application, histogram&#10;&#10;Description automatically generated">
            <a:extLst>
              <a:ext uri="{FF2B5EF4-FFF2-40B4-BE49-F238E27FC236}">
                <a16:creationId xmlns:a16="http://schemas.microsoft.com/office/drawing/2014/main" id="{56B024C5-CF84-ECAA-86A2-3EAAA9D18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1271" y="8983053"/>
            <a:ext cx="9705647" cy="4740455"/>
          </a:xfrm>
          <a:prstGeom prst="rect">
            <a:avLst/>
          </a:prstGeom>
        </p:spPr>
      </p:pic>
      <p:pic>
        <p:nvPicPr>
          <p:cNvPr id="37" name="Picture 36">
            <a:extLst>
              <a:ext uri="{FF2B5EF4-FFF2-40B4-BE49-F238E27FC236}">
                <a16:creationId xmlns:a16="http://schemas.microsoft.com/office/drawing/2014/main" id="{EE7E2BB5-A0D1-ABD9-2C8C-DEF418FD96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12811" y="8359826"/>
            <a:ext cx="9849682" cy="5031359"/>
          </a:xfrm>
          <a:prstGeom prst="rect">
            <a:avLst/>
          </a:prstGeom>
        </p:spPr>
      </p:pic>
      <p:pic>
        <p:nvPicPr>
          <p:cNvPr id="39" name="Picture 38" descr="Chart, sunburst chart&#10;&#10;Description automatically generated">
            <a:extLst>
              <a:ext uri="{FF2B5EF4-FFF2-40B4-BE49-F238E27FC236}">
                <a16:creationId xmlns:a16="http://schemas.microsoft.com/office/drawing/2014/main" id="{B9FF2940-2BA7-1032-F326-EA5A183BD5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11271" y="16930445"/>
            <a:ext cx="9772849" cy="4664011"/>
          </a:xfrm>
          <a:prstGeom prst="rect">
            <a:avLst/>
          </a:prstGeom>
        </p:spPr>
      </p:pic>
      <p:pic>
        <p:nvPicPr>
          <p:cNvPr id="45" name="Picture 44" descr="Chart, line chart&#10;&#10;Description automatically generated">
            <a:extLst>
              <a:ext uri="{FF2B5EF4-FFF2-40B4-BE49-F238E27FC236}">
                <a16:creationId xmlns:a16="http://schemas.microsoft.com/office/drawing/2014/main" id="{38A8FAD4-334A-2BF7-89C6-F41B03673B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22833" y="15267703"/>
            <a:ext cx="9868731" cy="3096497"/>
          </a:xfrm>
          <a:prstGeom prst="rect">
            <a:avLst/>
          </a:prstGeom>
        </p:spPr>
      </p:pic>
      <p:pic>
        <p:nvPicPr>
          <p:cNvPr id="47" name="Picture 46" descr="Chart, line chart&#10;&#10;Description automatically generated">
            <a:extLst>
              <a:ext uri="{FF2B5EF4-FFF2-40B4-BE49-F238E27FC236}">
                <a16:creationId xmlns:a16="http://schemas.microsoft.com/office/drawing/2014/main" id="{7A76C416-95AD-954C-B782-CE4660750A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922832" y="18454955"/>
            <a:ext cx="9868731" cy="3198252"/>
          </a:xfrm>
          <a:prstGeom prst="rect">
            <a:avLst/>
          </a:prstGeom>
        </p:spPr>
      </p:pic>
      <p:pic>
        <p:nvPicPr>
          <p:cNvPr id="4" name="Picture 3" descr="A screenshot of a video game&#10;&#10;Description automatically generated with medium confidence">
            <a:extLst>
              <a:ext uri="{FF2B5EF4-FFF2-40B4-BE49-F238E27FC236}">
                <a16:creationId xmlns:a16="http://schemas.microsoft.com/office/drawing/2014/main" id="{7E2E19A5-6B1A-805C-03FC-71FA2F6597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83079" y="24334364"/>
            <a:ext cx="9693802" cy="4525969"/>
          </a:xfrm>
          <a:prstGeom prst="rect">
            <a:avLst/>
          </a:prstGeom>
        </p:spPr>
      </p:pic>
      <p:pic>
        <p:nvPicPr>
          <p:cNvPr id="7" name="Picture 6">
            <a:extLst>
              <a:ext uri="{FF2B5EF4-FFF2-40B4-BE49-F238E27FC236}">
                <a16:creationId xmlns:a16="http://schemas.microsoft.com/office/drawing/2014/main" id="{0C8E4F18-E1A6-749E-DA57-8BC977A89917}"/>
              </a:ext>
            </a:extLst>
          </p:cNvPr>
          <p:cNvPicPr>
            <a:picLocks noChangeAspect="1"/>
          </p:cNvPicPr>
          <p:nvPr/>
        </p:nvPicPr>
        <p:blipFill>
          <a:blip r:embed="rId10"/>
          <a:stretch>
            <a:fillRect/>
          </a:stretch>
        </p:blipFill>
        <p:spPr>
          <a:xfrm>
            <a:off x="32631878" y="10631987"/>
            <a:ext cx="10649721" cy="5216400"/>
          </a:xfrm>
          <a:prstGeom prst="rect">
            <a:avLst/>
          </a:prstGeom>
        </p:spPr>
      </p:pic>
      <p:pic>
        <p:nvPicPr>
          <p:cNvPr id="1026" name="Picture 2" descr="Designing Your Neural Networks - KDnuggets">
            <a:extLst>
              <a:ext uri="{FF2B5EF4-FFF2-40B4-BE49-F238E27FC236}">
                <a16:creationId xmlns:a16="http://schemas.microsoft.com/office/drawing/2014/main" id="{AE82111E-3FEF-D1E4-10A3-8B9464AEC6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22831" y="25207573"/>
            <a:ext cx="9868731" cy="46234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DA274B3-6773-3623-B34E-812E3E308AD2}"/>
              </a:ext>
            </a:extLst>
          </p:cNvPr>
          <p:cNvSpPr txBox="1">
            <a:spLocks noChangeArrowheads="1"/>
          </p:cNvSpPr>
          <p:nvPr/>
        </p:nvSpPr>
        <p:spPr bwMode="auto">
          <a:xfrm>
            <a:off x="11511271" y="13723508"/>
            <a:ext cx="9723129" cy="46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2400" dirty="0">
                <a:latin typeface="+mj-lt"/>
                <a:ea typeface="Open Sans" panose="020B0606030504020204" pitchFamily="34" charset="0"/>
                <a:cs typeface="Open Sans" panose="020B0606030504020204" pitchFamily="34" charset="0"/>
              </a:rPr>
              <a:t>Fig 1: Frequency of terrorist attacks</a:t>
            </a:r>
          </a:p>
        </p:txBody>
      </p:sp>
      <p:sp>
        <p:nvSpPr>
          <p:cNvPr id="9" name="TextBox 8">
            <a:extLst>
              <a:ext uri="{FF2B5EF4-FFF2-40B4-BE49-F238E27FC236}">
                <a16:creationId xmlns:a16="http://schemas.microsoft.com/office/drawing/2014/main" id="{4EA2F78C-29FA-106A-A525-3BA0951C69CD}"/>
              </a:ext>
            </a:extLst>
          </p:cNvPr>
          <p:cNvSpPr txBox="1">
            <a:spLocks noChangeArrowheads="1"/>
          </p:cNvSpPr>
          <p:nvPr/>
        </p:nvSpPr>
        <p:spPr bwMode="auto">
          <a:xfrm>
            <a:off x="11475681" y="14345032"/>
            <a:ext cx="9601200" cy="2349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latin typeface="+mj-lt"/>
                <a:ea typeface="Open Sans" panose="020B0606030504020204" pitchFamily="34" charset="0"/>
                <a:cs typeface="Open Sans" panose="020B0606030504020204" pitchFamily="34" charset="0"/>
              </a:rPr>
              <a:t>The frequency of terrorist attacks was at its minimum at around 1972 and 2003 and has greatly increased over the last five years of the period that was analyzed.</a:t>
            </a:r>
          </a:p>
        </p:txBody>
      </p:sp>
      <p:sp>
        <p:nvSpPr>
          <p:cNvPr id="10" name="TextBox 9">
            <a:extLst>
              <a:ext uri="{FF2B5EF4-FFF2-40B4-BE49-F238E27FC236}">
                <a16:creationId xmlns:a16="http://schemas.microsoft.com/office/drawing/2014/main" id="{BA88E7FE-9B8E-86B3-7812-3DCAAEFD1F63}"/>
              </a:ext>
            </a:extLst>
          </p:cNvPr>
          <p:cNvSpPr txBox="1">
            <a:spLocks noChangeArrowheads="1"/>
          </p:cNvSpPr>
          <p:nvPr/>
        </p:nvSpPr>
        <p:spPr bwMode="auto">
          <a:xfrm>
            <a:off x="11493789" y="21714321"/>
            <a:ext cx="9723129" cy="46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2400" dirty="0">
                <a:latin typeface="+mj-lt"/>
                <a:ea typeface="Open Sans" panose="020B0606030504020204" pitchFamily="34" charset="0"/>
                <a:cs typeface="Open Sans" panose="020B0606030504020204" pitchFamily="34" charset="0"/>
              </a:rPr>
              <a:t>Fig 2: Target types of terrorists</a:t>
            </a:r>
          </a:p>
        </p:txBody>
      </p:sp>
      <p:sp>
        <p:nvSpPr>
          <p:cNvPr id="11" name="TextBox 10">
            <a:extLst>
              <a:ext uri="{FF2B5EF4-FFF2-40B4-BE49-F238E27FC236}">
                <a16:creationId xmlns:a16="http://schemas.microsoft.com/office/drawing/2014/main" id="{F7EBF85A-5C46-2280-4E03-050BB7F24059}"/>
              </a:ext>
            </a:extLst>
          </p:cNvPr>
          <p:cNvSpPr txBox="1">
            <a:spLocks noChangeArrowheads="1"/>
          </p:cNvSpPr>
          <p:nvPr/>
        </p:nvSpPr>
        <p:spPr bwMode="auto">
          <a:xfrm>
            <a:off x="11554753" y="22353481"/>
            <a:ext cx="9601200" cy="177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latin typeface="+mj-lt"/>
                <a:ea typeface="Open Sans" panose="020B0606030504020204" pitchFamily="34" charset="0"/>
                <a:cs typeface="Open Sans" panose="020B0606030504020204" pitchFamily="34" charset="0"/>
              </a:rPr>
              <a:t>Terrorist groups often targeted private citizens and property, military and police, and these accounted for more than 50% of the target types.</a:t>
            </a:r>
          </a:p>
        </p:txBody>
      </p:sp>
      <p:sp>
        <p:nvSpPr>
          <p:cNvPr id="12" name="TextBox 11">
            <a:extLst>
              <a:ext uri="{FF2B5EF4-FFF2-40B4-BE49-F238E27FC236}">
                <a16:creationId xmlns:a16="http://schemas.microsoft.com/office/drawing/2014/main" id="{89A3D1DB-6DF5-28A6-CB72-C85754D6F7DA}"/>
              </a:ext>
            </a:extLst>
          </p:cNvPr>
          <p:cNvSpPr txBox="1">
            <a:spLocks noChangeArrowheads="1"/>
          </p:cNvSpPr>
          <p:nvPr/>
        </p:nvSpPr>
        <p:spPr bwMode="auto">
          <a:xfrm>
            <a:off x="11302797" y="28921001"/>
            <a:ext cx="9723129" cy="46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2400" dirty="0">
                <a:latin typeface="+mj-lt"/>
                <a:ea typeface="Open Sans" panose="020B0606030504020204" pitchFamily="34" charset="0"/>
                <a:cs typeface="Open Sans" panose="020B0606030504020204" pitchFamily="34" charset="0"/>
              </a:rPr>
              <a:t>Fig 3: Terrorist Activities in the US</a:t>
            </a:r>
          </a:p>
        </p:txBody>
      </p:sp>
      <p:sp>
        <p:nvSpPr>
          <p:cNvPr id="13" name="TextBox 12">
            <a:extLst>
              <a:ext uri="{FF2B5EF4-FFF2-40B4-BE49-F238E27FC236}">
                <a16:creationId xmlns:a16="http://schemas.microsoft.com/office/drawing/2014/main" id="{59BCB98C-1CD4-DEC5-C479-926F4C0DB1B6}"/>
              </a:ext>
            </a:extLst>
          </p:cNvPr>
          <p:cNvSpPr txBox="1">
            <a:spLocks noChangeArrowheads="1"/>
          </p:cNvSpPr>
          <p:nvPr/>
        </p:nvSpPr>
        <p:spPr bwMode="auto">
          <a:xfrm>
            <a:off x="11282078" y="29513238"/>
            <a:ext cx="9601200" cy="292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latin typeface="+mj-lt"/>
                <a:ea typeface="Open Sans" panose="020B0606030504020204" pitchFamily="34" charset="0"/>
                <a:cs typeface="Open Sans" panose="020B0606030504020204" pitchFamily="34" charset="0"/>
              </a:rPr>
              <a:t>New York, Oregon, California, Washington and Nebraska were the top five US states which had the highest per capita terrorist incidents. Kentucky, South Carolina and West Virginia were the safest states in terms of terrorist attacks.</a:t>
            </a:r>
          </a:p>
        </p:txBody>
      </p:sp>
      <p:sp>
        <p:nvSpPr>
          <p:cNvPr id="14" name="TextBox 13">
            <a:extLst>
              <a:ext uri="{FF2B5EF4-FFF2-40B4-BE49-F238E27FC236}">
                <a16:creationId xmlns:a16="http://schemas.microsoft.com/office/drawing/2014/main" id="{F193E9D9-EF9D-5876-E3D2-2AFDC0F41361}"/>
              </a:ext>
            </a:extLst>
          </p:cNvPr>
          <p:cNvSpPr txBox="1">
            <a:spLocks noChangeArrowheads="1"/>
          </p:cNvSpPr>
          <p:nvPr/>
        </p:nvSpPr>
        <p:spPr bwMode="auto">
          <a:xfrm>
            <a:off x="21830293" y="13554075"/>
            <a:ext cx="9832200" cy="46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2400" dirty="0">
                <a:latin typeface="+mj-lt"/>
                <a:ea typeface="Open Sans" panose="020B0606030504020204" pitchFamily="34" charset="0"/>
                <a:cs typeface="Open Sans" panose="020B0606030504020204" pitchFamily="34" charset="0"/>
              </a:rPr>
              <a:t>Fig 4: Global terrorist incidents</a:t>
            </a:r>
          </a:p>
        </p:txBody>
      </p:sp>
      <p:sp>
        <p:nvSpPr>
          <p:cNvPr id="15" name="TextBox 14">
            <a:extLst>
              <a:ext uri="{FF2B5EF4-FFF2-40B4-BE49-F238E27FC236}">
                <a16:creationId xmlns:a16="http://schemas.microsoft.com/office/drawing/2014/main" id="{C8274A1D-F1EC-40CA-AEC7-F132B4B0B6BB}"/>
              </a:ext>
            </a:extLst>
          </p:cNvPr>
          <p:cNvSpPr txBox="1">
            <a:spLocks noChangeArrowheads="1"/>
          </p:cNvSpPr>
          <p:nvPr/>
        </p:nvSpPr>
        <p:spPr bwMode="auto">
          <a:xfrm>
            <a:off x="21812811" y="22689508"/>
            <a:ext cx="9919383" cy="2349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latin typeface="+mj-lt"/>
                <a:ea typeface="Open Sans" panose="020B0606030504020204" pitchFamily="34" charset="0"/>
                <a:cs typeface="Open Sans" panose="020B0606030504020204" pitchFamily="34" charset="0"/>
              </a:rPr>
              <a:t>In general, the terrorist-prone countries were the ones with their GDPs well below the global average and their fertility rates well above the global average.</a:t>
            </a:r>
          </a:p>
        </p:txBody>
      </p:sp>
      <p:sp>
        <p:nvSpPr>
          <p:cNvPr id="23" name="TextBox 22">
            <a:extLst>
              <a:ext uri="{FF2B5EF4-FFF2-40B4-BE49-F238E27FC236}">
                <a16:creationId xmlns:a16="http://schemas.microsoft.com/office/drawing/2014/main" id="{51579902-BC13-032F-07AA-4F8FEDEADF24}"/>
              </a:ext>
            </a:extLst>
          </p:cNvPr>
          <p:cNvSpPr txBox="1">
            <a:spLocks noChangeArrowheads="1"/>
          </p:cNvSpPr>
          <p:nvPr/>
        </p:nvSpPr>
        <p:spPr bwMode="auto">
          <a:xfrm>
            <a:off x="21830293" y="21816214"/>
            <a:ext cx="9813149" cy="873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2400" dirty="0">
                <a:latin typeface="+mj-lt"/>
                <a:ea typeface="Open Sans" panose="020B0606030504020204" pitchFamily="34" charset="0"/>
                <a:cs typeface="Open Sans" panose="020B0606030504020204" pitchFamily="34" charset="0"/>
              </a:rPr>
              <a:t>Fig 5.a: GDP of the terrorist-prone countries. Fig 5.b: Fertility rate of the terrorist-prone countries</a:t>
            </a:r>
          </a:p>
        </p:txBody>
      </p:sp>
      <p:sp>
        <p:nvSpPr>
          <p:cNvPr id="24" name="TextBox 23">
            <a:extLst>
              <a:ext uri="{FF2B5EF4-FFF2-40B4-BE49-F238E27FC236}">
                <a16:creationId xmlns:a16="http://schemas.microsoft.com/office/drawing/2014/main" id="{BCF39968-BDAA-6D68-1D4D-AB0E5DF279A3}"/>
              </a:ext>
            </a:extLst>
          </p:cNvPr>
          <p:cNvSpPr txBox="1">
            <a:spLocks noChangeArrowheads="1"/>
          </p:cNvSpPr>
          <p:nvPr/>
        </p:nvSpPr>
        <p:spPr bwMode="auto">
          <a:xfrm>
            <a:off x="21946162" y="13975991"/>
            <a:ext cx="9708825" cy="119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latin typeface="+mj-lt"/>
                <a:ea typeface="Open Sans" panose="020B0606030504020204" pitchFamily="34" charset="0"/>
                <a:cs typeface="Open Sans" panose="020B0606030504020204" pitchFamily="34" charset="0"/>
              </a:rPr>
              <a:t>Iraq, Pakistan, Afghanistan, India, and Colombia were the most terrorist-prone countries.</a:t>
            </a:r>
          </a:p>
        </p:txBody>
      </p:sp>
      <p:sp>
        <p:nvSpPr>
          <p:cNvPr id="32" name="TextBox 31">
            <a:extLst>
              <a:ext uri="{FF2B5EF4-FFF2-40B4-BE49-F238E27FC236}">
                <a16:creationId xmlns:a16="http://schemas.microsoft.com/office/drawing/2014/main" id="{F942DB44-908C-68BF-AF53-61C82C1D0B70}"/>
              </a:ext>
            </a:extLst>
          </p:cNvPr>
          <p:cNvSpPr txBox="1">
            <a:spLocks noChangeArrowheads="1"/>
          </p:cNvSpPr>
          <p:nvPr/>
        </p:nvSpPr>
        <p:spPr bwMode="auto">
          <a:xfrm>
            <a:off x="21663123" y="29983839"/>
            <a:ext cx="9961270" cy="46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2400" dirty="0">
                <a:latin typeface="+mj-lt"/>
                <a:ea typeface="Open Sans" panose="020B0606030504020204" pitchFamily="34" charset="0"/>
                <a:cs typeface="Open Sans" panose="020B0606030504020204" pitchFamily="34" charset="0"/>
              </a:rPr>
              <a:t>Fig 6: A simple Feed Forward Neural Network</a:t>
            </a:r>
          </a:p>
        </p:txBody>
      </p:sp>
      <p:sp>
        <p:nvSpPr>
          <p:cNvPr id="33" name="TextBox 32">
            <a:extLst>
              <a:ext uri="{FF2B5EF4-FFF2-40B4-BE49-F238E27FC236}">
                <a16:creationId xmlns:a16="http://schemas.microsoft.com/office/drawing/2014/main" id="{28FCCD8A-17DB-0065-1342-1305B57CC53C}"/>
              </a:ext>
            </a:extLst>
          </p:cNvPr>
          <p:cNvSpPr txBox="1">
            <a:spLocks noChangeArrowheads="1"/>
          </p:cNvSpPr>
          <p:nvPr/>
        </p:nvSpPr>
        <p:spPr bwMode="auto">
          <a:xfrm>
            <a:off x="21830293" y="30603713"/>
            <a:ext cx="9832200" cy="177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latin typeface="+mj-lt"/>
                <a:ea typeface="Open Sans" panose="020B0606030504020204" pitchFamily="34" charset="0"/>
                <a:cs typeface="Open Sans" panose="020B0606030504020204" pitchFamily="34" charset="0"/>
              </a:rPr>
              <a:t>Four different neural networks (Feed Forward NN, Bidirectional LSTM, Convolutional NN, and Gated Recurrent Units) and three different machine</a:t>
            </a:r>
          </a:p>
        </p:txBody>
      </p:sp>
      <p:sp>
        <p:nvSpPr>
          <p:cNvPr id="34" name="TextBox 33">
            <a:extLst>
              <a:ext uri="{FF2B5EF4-FFF2-40B4-BE49-F238E27FC236}">
                <a16:creationId xmlns:a16="http://schemas.microsoft.com/office/drawing/2014/main" id="{3C2652FC-BFB9-6155-856B-8B20183D7EA7}"/>
              </a:ext>
            </a:extLst>
          </p:cNvPr>
          <p:cNvSpPr txBox="1">
            <a:spLocks noChangeArrowheads="1"/>
          </p:cNvSpPr>
          <p:nvPr/>
        </p:nvSpPr>
        <p:spPr bwMode="auto">
          <a:xfrm>
            <a:off x="32631879" y="8667509"/>
            <a:ext cx="10542096" cy="177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latin typeface="+mj-lt"/>
                <a:ea typeface="Open Sans" panose="020B0606030504020204" pitchFamily="34" charset="0"/>
                <a:cs typeface="Open Sans" panose="020B0606030504020204" pitchFamily="34" charset="0"/>
              </a:rPr>
              <a:t>learning models (Random Forest, K Neighbors and Decision Trees) were trained to assess their efficiencies in predicting the number of casualties.</a:t>
            </a:r>
          </a:p>
        </p:txBody>
      </p:sp>
      <p:sp>
        <p:nvSpPr>
          <p:cNvPr id="38" name="TextBox 37">
            <a:extLst>
              <a:ext uri="{FF2B5EF4-FFF2-40B4-BE49-F238E27FC236}">
                <a16:creationId xmlns:a16="http://schemas.microsoft.com/office/drawing/2014/main" id="{13DD8599-090E-74B7-704B-060C6F27432A}"/>
              </a:ext>
            </a:extLst>
          </p:cNvPr>
          <p:cNvSpPr txBox="1">
            <a:spLocks noChangeArrowheads="1"/>
          </p:cNvSpPr>
          <p:nvPr/>
        </p:nvSpPr>
        <p:spPr bwMode="auto">
          <a:xfrm>
            <a:off x="32736720" y="15893184"/>
            <a:ext cx="10544877" cy="46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2400" dirty="0">
                <a:latin typeface="+mj-lt"/>
                <a:ea typeface="Open Sans" panose="020B0606030504020204" pitchFamily="34" charset="0"/>
                <a:cs typeface="Open Sans" panose="020B0606030504020204" pitchFamily="34" charset="0"/>
              </a:rPr>
              <a:t>Fig 7: RMSE and time taken for different models</a:t>
            </a:r>
          </a:p>
        </p:txBody>
      </p:sp>
      <p:sp>
        <p:nvSpPr>
          <p:cNvPr id="41" name="TextBox 40">
            <a:extLst>
              <a:ext uri="{FF2B5EF4-FFF2-40B4-BE49-F238E27FC236}">
                <a16:creationId xmlns:a16="http://schemas.microsoft.com/office/drawing/2014/main" id="{E47C114E-332A-68BE-7CEC-2C63B0ECA472}"/>
              </a:ext>
            </a:extLst>
          </p:cNvPr>
          <p:cNvSpPr txBox="1">
            <a:spLocks noChangeArrowheads="1"/>
          </p:cNvSpPr>
          <p:nvPr/>
        </p:nvSpPr>
        <p:spPr bwMode="auto">
          <a:xfrm>
            <a:off x="32631879" y="16334178"/>
            <a:ext cx="10542096" cy="407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latin typeface="+mj-lt"/>
                <a:ea typeface="Open Sans" panose="020B0606030504020204" pitchFamily="34" charset="0"/>
                <a:cs typeface="Open Sans" panose="020B0606030504020204" pitchFamily="34" charset="0"/>
              </a:rPr>
              <a:t>Feed Forward Neural Network turned out to be the most efficient model, achieving a RMSE score of 8.68 and KNN was the fastest model, completing the training and testing in 13.7 seconds. In general, neural networks had lower RMSE scores than machine learning models but they also took longer in prediction than their machine learning counterparts. </a:t>
            </a:r>
          </a:p>
        </p:txBody>
      </p:sp>
      <p:sp>
        <p:nvSpPr>
          <p:cNvPr id="42" name="Rectangle 10">
            <a:extLst>
              <a:ext uri="{FF2B5EF4-FFF2-40B4-BE49-F238E27FC236}">
                <a16:creationId xmlns:a16="http://schemas.microsoft.com/office/drawing/2014/main" id="{22BE8DF2-597C-78CC-9240-488B08E68BD4}"/>
              </a:ext>
            </a:extLst>
          </p:cNvPr>
          <p:cNvSpPr>
            <a:spLocks noChangeArrowheads="1"/>
          </p:cNvSpPr>
          <p:nvPr/>
        </p:nvSpPr>
        <p:spPr bwMode="auto">
          <a:xfrm>
            <a:off x="32629100" y="20695084"/>
            <a:ext cx="10544876" cy="742806"/>
          </a:xfrm>
          <a:prstGeom prst="rect">
            <a:avLst/>
          </a:prstGeom>
          <a:solidFill>
            <a:srgbClr val="A0BEC8"/>
          </a:solidFill>
          <a:ln w="12700">
            <a:noFill/>
            <a:miter lim="800000"/>
          </a:ln>
        </p:spPr>
        <p:txBody>
          <a:bodyPr wrap="none" lIns="274320" tIns="73152" rIns="274320" bIns="68563" anchor="ctr" anchorCtr="0"/>
          <a:lstStyle>
            <a:defPPr>
              <a:defRPr kern="1200"/>
            </a:defPPr>
          </a:lstStyle>
          <a:p>
            <a:pPr algn="ctr" defTabSz="4702588">
              <a:defRPr/>
            </a:pPr>
            <a:r>
              <a:rPr lang="en-US" sz="3600" b="1" dirty="0">
                <a:solidFill>
                  <a:schemeClr val="bg1"/>
                </a:solidFill>
                <a:latin typeface="Nunito" panose="00000500000000000000" pitchFamily="2" charset="0"/>
              </a:rPr>
              <a:t>Future Works</a:t>
            </a:r>
          </a:p>
        </p:txBody>
      </p:sp>
      <p:sp>
        <p:nvSpPr>
          <p:cNvPr id="43" name="Rectangle 10">
            <a:extLst>
              <a:ext uri="{FF2B5EF4-FFF2-40B4-BE49-F238E27FC236}">
                <a16:creationId xmlns:a16="http://schemas.microsoft.com/office/drawing/2014/main" id="{1E3F3ABF-7DDC-3137-C7E2-858EF460FED9}"/>
              </a:ext>
            </a:extLst>
          </p:cNvPr>
          <p:cNvSpPr>
            <a:spLocks noChangeArrowheads="1"/>
          </p:cNvSpPr>
          <p:nvPr/>
        </p:nvSpPr>
        <p:spPr bwMode="auto">
          <a:xfrm>
            <a:off x="32629099" y="24993827"/>
            <a:ext cx="10803950" cy="742806"/>
          </a:xfrm>
          <a:prstGeom prst="rect">
            <a:avLst/>
          </a:prstGeom>
          <a:solidFill>
            <a:srgbClr val="A0BEC8"/>
          </a:solidFill>
          <a:ln w="12700">
            <a:noFill/>
            <a:miter lim="800000"/>
          </a:ln>
        </p:spPr>
        <p:txBody>
          <a:bodyPr wrap="none" lIns="274320" tIns="73152" rIns="274320" bIns="68563" anchor="ctr" anchorCtr="0"/>
          <a:lstStyle>
            <a:defPPr>
              <a:defRPr kern="1200"/>
            </a:defPPr>
          </a:lstStyle>
          <a:p>
            <a:pPr algn="ctr" defTabSz="4702588">
              <a:defRPr/>
            </a:pPr>
            <a:r>
              <a:rPr lang="en-US" sz="3600" b="1" dirty="0">
                <a:solidFill>
                  <a:schemeClr val="bg1"/>
                </a:solidFill>
                <a:latin typeface="Nunito" panose="00000500000000000000" pitchFamily="2" charset="0"/>
              </a:rPr>
              <a:t>References</a:t>
            </a:r>
          </a:p>
        </p:txBody>
      </p:sp>
      <p:sp>
        <p:nvSpPr>
          <p:cNvPr id="49" name="TextBox 48">
            <a:extLst>
              <a:ext uri="{FF2B5EF4-FFF2-40B4-BE49-F238E27FC236}">
                <a16:creationId xmlns:a16="http://schemas.microsoft.com/office/drawing/2014/main" id="{55ED9D26-CA87-9902-3704-57B08546257B}"/>
              </a:ext>
            </a:extLst>
          </p:cNvPr>
          <p:cNvSpPr txBox="1">
            <a:spLocks noChangeArrowheads="1"/>
          </p:cNvSpPr>
          <p:nvPr/>
        </p:nvSpPr>
        <p:spPr bwMode="auto">
          <a:xfrm>
            <a:off x="32629100" y="21685922"/>
            <a:ext cx="10542096" cy="292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latin typeface="+mj-lt"/>
                <a:ea typeface="Open Sans" panose="020B0606030504020204" pitchFamily="34" charset="0"/>
                <a:cs typeface="Open Sans" panose="020B0606030504020204" pitchFamily="34" charset="0"/>
              </a:rPr>
              <a:t>The deep learning and machine learning models at their present states are far from efficient. In the future, the models will be tuned for their hyperparameters and trained on a larger subset of the main dataset to achieve the lowest RMSE score.  </a:t>
            </a:r>
          </a:p>
        </p:txBody>
      </p:sp>
      <p:sp>
        <p:nvSpPr>
          <p:cNvPr id="52" name="TextBox 51">
            <a:extLst>
              <a:ext uri="{FF2B5EF4-FFF2-40B4-BE49-F238E27FC236}">
                <a16:creationId xmlns:a16="http://schemas.microsoft.com/office/drawing/2014/main" id="{6C31FC80-F838-221B-D71E-C0D0302DA919}"/>
              </a:ext>
            </a:extLst>
          </p:cNvPr>
          <p:cNvSpPr txBox="1">
            <a:spLocks noChangeArrowheads="1"/>
          </p:cNvSpPr>
          <p:nvPr/>
        </p:nvSpPr>
        <p:spPr bwMode="auto">
          <a:xfrm>
            <a:off x="32629100" y="25984200"/>
            <a:ext cx="10744192" cy="304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b="0" dirty="0">
                <a:effectLst/>
                <a:latin typeface="+mj-lt"/>
              </a:rPr>
              <a:t>[</a:t>
            </a:r>
            <a:r>
              <a:rPr lang="en-US" sz="2400" dirty="0">
                <a:latin typeface="+mj-lt"/>
              </a:rPr>
              <a:t>1</a:t>
            </a:r>
            <a:r>
              <a:rPr lang="en-US" sz="2400" b="0" dirty="0">
                <a:effectLst/>
                <a:latin typeface="+mj-lt"/>
              </a:rPr>
              <a:t>] Countries in the world by population (2023). </a:t>
            </a:r>
            <a:r>
              <a:rPr lang="en-US" sz="2400" b="0" dirty="0" err="1">
                <a:effectLst/>
                <a:latin typeface="+mj-lt"/>
              </a:rPr>
              <a:t>Worldometer</a:t>
            </a:r>
            <a:r>
              <a:rPr lang="en-US" sz="2400" b="0" dirty="0">
                <a:effectLst/>
                <a:latin typeface="+mj-lt"/>
              </a:rPr>
              <a:t>. Retrieved February 5, 2023, </a:t>
            </a:r>
          </a:p>
          <a:p>
            <a:r>
              <a:rPr lang="en-US" sz="2400" b="0" dirty="0">
                <a:effectLst/>
                <a:latin typeface="+mj-lt"/>
              </a:rPr>
              <a:t>[2] Lai, N. T. C. (2023, February 3). Word population (1955-2020). Kaggle. Retrieved February 5, 2023, from https://www.kaggle.com/datasets/nguyenthicamlai/population-2022 </a:t>
            </a:r>
          </a:p>
          <a:p>
            <a:r>
              <a:rPr lang="en-US" sz="2400" dirty="0">
                <a:latin typeface="+mj-lt"/>
              </a:rPr>
              <a:t>[3] </a:t>
            </a:r>
            <a:r>
              <a:rPr lang="en-US" sz="2400" b="0" dirty="0" err="1">
                <a:effectLst/>
                <a:latin typeface="+mj-lt"/>
              </a:rPr>
              <a:t>Mishinev</a:t>
            </a:r>
            <a:r>
              <a:rPr lang="en-US" sz="2400" b="0" dirty="0">
                <a:effectLst/>
                <a:latin typeface="+mj-lt"/>
              </a:rPr>
              <a:t>, T. (2022, September 9). World, region, country GDP/GDP per capita. Kaggle. Retrieved February 5, 2023, from https://www.kaggle.com/datasets/tmishinev/world-country-gdp-19602021 </a:t>
            </a:r>
          </a:p>
        </p:txBody>
      </p:sp>
      <p:pic>
        <p:nvPicPr>
          <p:cNvPr id="57" name="Picture 56" descr="Qr code&#10;&#10;Description automatically generated">
            <a:extLst>
              <a:ext uri="{FF2B5EF4-FFF2-40B4-BE49-F238E27FC236}">
                <a16:creationId xmlns:a16="http://schemas.microsoft.com/office/drawing/2014/main" id="{A9A0DF00-18E5-ACAA-4290-F8DAB6574E7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345320" y="29513238"/>
            <a:ext cx="2925394" cy="2925394"/>
          </a:xfrm>
          <a:prstGeom prst="rect">
            <a:avLst/>
          </a:prstGeom>
        </p:spPr>
      </p:pic>
      <p:sp>
        <p:nvSpPr>
          <p:cNvPr id="58" name="TextBox 57">
            <a:extLst>
              <a:ext uri="{FF2B5EF4-FFF2-40B4-BE49-F238E27FC236}">
                <a16:creationId xmlns:a16="http://schemas.microsoft.com/office/drawing/2014/main" id="{52DF49DF-7DC5-3897-2CD1-831E69D36B02}"/>
              </a:ext>
            </a:extLst>
          </p:cNvPr>
          <p:cNvSpPr txBox="1">
            <a:spLocks noChangeArrowheads="1"/>
          </p:cNvSpPr>
          <p:nvPr/>
        </p:nvSpPr>
        <p:spPr bwMode="auto">
          <a:xfrm>
            <a:off x="32609508" y="31723571"/>
            <a:ext cx="7685740" cy="654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3600" dirty="0">
                <a:solidFill>
                  <a:schemeClr val="accent3"/>
                </a:solidFill>
                <a:latin typeface="+mj-lt"/>
                <a:ea typeface="Open Sans" panose="020B0606030504020204" pitchFamily="34" charset="0"/>
                <a:cs typeface="Open Sans" panose="020B0606030504020204" pitchFamily="34" charset="0"/>
              </a:rPr>
              <a:t>Scan the QR to view the animations</a:t>
            </a:r>
          </a:p>
        </p:txBody>
      </p:sp>
      <p:sp>
        <p:nvSpPr>
          <p:cNvPr id="59" name="TextBox 58">
            <a:extLst>
              <a:ext uri="{FF2B5EF4-FFF2-40B4-BE49-F238E27FC236}">
                <a16:creationId xmlns:a16="http://schemas.microsoft.com/office/drawing/2014/main" id="{0B7B4A72-0BAC-F361-B24F-42CBE56BD5EB}"/>
              </a:ext>
            </a:extLst>
          </p:cNvPr>
          <p:cNvSpPr txBox="1">
            <a:spLocks noChangeArrowheads="1"/>
          </p:cNvSpPr>
          <p:nvPr/>
        </p:nvSpPr>
        <p:spPr bwMode="auto">
          <a:xfrm>
            <a:off x="32637512" y="28956000"/>
            <a:ext cx="7633234" cy="267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b="0" dirty="0">
                <a:effectLst/>
                <a:latin typeface="+mj-lt"/>
              </a:rPr>
              <a:t>[4] National Consortium for the Study of Terrorism and Responses to Terrorism. Global terrorism database. Kaggle. Retrieved February 5, 2023, from https://www.kaggle.com/datasets/START-UMD/gtd </a:t>
            </a:r>
          </a:p>
          <a:p>
            <a:r>
              <a:rPr lang="en-US" sz="2400" dirty="0">
                <a:latin typeface="+mj-lt"/>
              </a:rPr>
              <a:t>[5] </a:t>
            </a:r>
            <a:r>
              <a:rPr lang="en-US" sz="2400" b="0" dirty="0">
                <a:effectLst/>
                <a:latin typeface="+mj-lt"/>
              </a:rPr>
              <a:t>World Bank. GDP (current US$). GDP National Accounts. Retrieved February 5, 2023, from </a:t>
            </a:r>
          </a:p>
          <a:p>
            <a:r>
              <a:rPr lang="en-US" sz="2400" b="0" dirty="0">
                <a:effectLst/>
                <a:latin typeface="+mj-lt"/>
              </a:rPr>
              <a:t>https://data.worldbank.org/indicator/NY.GDP.MKTP.CD </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uitivecerulean|08-2022"/>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993</TotalTime>
  <Words>903</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Nunito</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Shreehar  Joshi</cp:lastModifiedBy>
  <cp:revision>36</cp:revision>
  <dcterms:modified xsi:type="dcterms:W3CDTF">2023-03-26T21:24:41Z</dcterms:modified>
  <cp:category>research posters template</cp:category>
</cp:coreProperties>
</file>