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2" r:id="rId3"/>
    <p:sldId id="259" r:id="rId4"/>
    <p:sldId id="299" r:id="rId5"/>
    <p:sldId id="260" r:id="rId6"/>
    <p:sldId id="283" r:id="rId7"/>
    <p:sldId id="287" r:id="rId8"/>
    <p:sldId id="284" r:id="rId9"/>
    <p:sldId id="290" r:id="rId10"/>
    <p:sldId id="292" r:id="rId11"/>
    <p:sldId id="291" r:id="rId12"/>
    <p:sldId id="293" r:id="rId13"/>
    <p:sldId id="294" r:id="rId14"/>
    <p:sldId id="302" r:id="rId15"/>
    <p:sldId id="295" r:id="rId16"/>
    <p:sldId id="296" r:id="rId17"/>
    <p:sldId id="289" r:id="rId18"/>
    <p:sldId id="298" r:id="rId19"/>
    <p:sldId id="285" r:id="rId20"/>
    <p:sldId id="300" r:id="rId21"/>
    <p:sldId id="303" r:id="rId22"/>
    <p:sldId id="286" r:id="rId23"/>
    <p:sldId id="305" r:id="rId24"/>
    <p:sldId id="280" r:id="rId25"/>
    <p:sldId id="301" r:id="rId26"/>
  </p:sldIdLst>
  <p:sldSz cx="9144000" cy="5143500" type="screen16x9"/>
  <p:notesSz cx="6858000" cy="9144000"/>
  <p:embeddedFontLst>
    <p:embeddedFont>
      <p:font typeface="Oswald" panose="020B0604020202020204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65B8B-309F-4D64-892D-0CCC9B094B09}" v="35" dt="2020-12-08T02:09:39.507"/>
    <p1510:client id="{5A00AD77-03FF-44D7-8D49-60279C54343A}" v="5" dt="2020-12-06T23:55:33.716"/>
    <p1510:client id="{C590BA03-EF06-4BF5-AA55-B5C5483A2790}" v="127" dt="2020-12-05T05:34:50.163"/>
    <p1510:client id="{CA59AD90-B25F-4A5E-92EA-6FDC19ADE69D}" v="515" dt="2020-12-07T03:32:38.143"/>
    <p1510:client id="{E8C9E4AF-C887-4B10-865B-F4B0E7BE404A}" v="5" dt="2020-12-07T00:18:15.290"/>
  </p1510:revLst>
</p1510:revInfo>
</file>

<file path=ppt/tableStyles.xml><?xml version="1.0" encoding="utf-8"?>
<a:tblStyleLst xmlns:a="http://schemas.openxmlformats.org/drawingml/2006/main" def="{D1599B82-6516-4215-86A0-3FCE562BCCF0}">
  <a:tblStyle styleId="{D1599B82-6516-4215-86A0-3FCE562BCC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libguides.ncl.ac.uk/titanic#:~:text=On%2010%20April%201912%2C%20the,the%20ship%20began%20to%20flood" TargetMode="External"/><Relationship Id="rId2" Type="http://schemas.openxmlformats.org/officeDocument/2006/relationships/hyperlink" Target="https://query.data.world/s/i3kphasugbts4cqem257cou374ijdh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en.wikipedia.org/wiki/Titani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620050" y="3038834"/>
            <a:ext cx="684775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Survival Analysis On Titanic </a:t>
            </a:r>
            <a:endParaRPr sz="4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178ADD0-67CA-462C-9DBC-38971A2ED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59" y="4113038"/>
            <a:ext cx="8040026" cy="784800"/>
          </a:xfrm>
        </p:spPr>
        <p:txBody>
          <a:bodyPr/>
          <a:lstStyle/>
          <a:p>
            <a:r>
              <a:rPr lang="en-US" sz="1600" dirty="0"/>
              <a:t>- Manav Bhagat, </a:t>
            </a:r>
            <a:r>
              <a:rPr lang="en-US" sz="1600" dirty="0" err="1"/>
              <a:t>Shreehar</a:t>
            </a:r>
            <a:r>
              <a:rPr lang="en-US" sz="1600" dirty="0"/>
              <a:t> Joshi, Aashish Poudel, and Russell Kennedy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Survival Chances Between Males and Females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 dirty="0"/>
              <a:t>Large number of females survived than the males</a:t>
            </a:r>
          </a:p>
          <a:p>
            <a:r>
              <a:rPr lang="en-US" dirty="0"/>
              <a:t>Perhaps, females were given priority in the lifeboats</a:t>
            </a:r>
          </a:p>
          <a:p>
            <a:r>
              <a:rPr lang="en-US" dirty="0"/>
              <a:t>Could this also be due to differences in their age?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A0210A4-3653-44F3-8EFD-5E90628D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18" y="998018"/>
            <a:ext cx="4734814" cy="32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9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Age Distribution of Males and Females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/>
              <a:t>Males and Females had similar age distribution</a:t>
            </a:r>
          </a:p>
          <a:p>
            <a:r>
              <a:rPr lang="en-US"/>
              <a:t>Both had median age of around 25</a:t>
            </a:r>
          </a:p>
          <a:p>
            <a:r>
              <a:rPr lang="en-US"/>
              <a:t>We conclude that age didn’t lead to difference in survival chances of males and females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C2D9F33-50B9-46A4-B961-B7AEEC2B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11" y="1094892"/>
            <a:ext cx="4476664" cy="32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Fare Distribution between Passenger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/>
              <a:t>Class 2 and 3 had similar fare.</a:t>
            </a:r>
          </a:p>
          <a:p>
            <a:r>
              <a:rPr lang="en-US"/>
              <a:t>Class 2 consisted of luxury tourists and class 3 consisted of migrants</a:t>
            </a:r>
          </a:p>
          <a:p>
            <a:r>
              <a:rPr lang="en-US"/>
              <a:t>Class 1 had much higher fare than the rest</a:t>
            </a:r>
          </a:p>
          <a:p>
            <a:r>
              <a:rPr lang="en-US"/>
              <a:t>Class 1 consisted magnates, tycoons and people in power.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BCBB3BC-F4F8-4A92-B269-0A1931910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13" y="1127138"/>
            <a:ext cx="5063887" cy="32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Age Distribution in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/>
              <a:t>Median age of class 1 passengers was higher</a:t>
            </a:r>
          </a:p>
          <a:p>
            <a:r>
              <a:rPr lang="en-US"/>
              <a:t>Median age of class 3 passengers were the lowest</a:t>
            </a:r>
          </a:p>
          <a:p>
            <a:r>
              <a:rPr lang="en-US"/>
              <a:t>Differences might be due to the presence of old and experienced successful people in class 1 and young migrants in class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A11A12-DDA9-450D-A151-7780BC6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77" y="1127139"/>
            <a:ext cx="5186723" cy="33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Passenger Class and Survival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4328502" cy="3299400"/>
          </a:xfrm>
        </p:spPr>
        <p:txBody>
          <a:bodyPr/>
          <a:lstStyle/>
          <a:p>
            <a:r>
              <a:rPr lang="en-US" dirty="0"/>
              <a:t>Majority of passengers in class 1 survived</a:t>
            </a:r>
          </a:p>
          <a:p>
            <a:r>
              <a:rPr lang="en-US" dirty="0"/>
              <a:t>Majority of passengers in class 2 and 3 died</a:t>
            </a:r>
          </a:p>
          <a:p>
            <a:r>
              <a:rPr lang="en-US" dirty="0"/>
              <a:t>Class 1 passengers were clearly given heavy priority on the rescue stage regardless of gender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FDD9B1B-8C60-463F-B0D9-D8F51DD7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06" y="996997"/>
            <a:ext cx="4445186" cy="34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Fare and Survival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/>
              <a:t>Fare Category was feature engineered from fare by using cut function</a:t>
            </a:r>
          </a:p>
          <a:p>
            <a:r>
              <a:rPr lang="en-US"/>
              <a:t>As the fare band increases, there are more number of passengers who survived than who died</a:t>
            </a:r>
          </a:p>
          <a:p>
            <a:r>
              <a:rPr lang="en-US"/>
              <a:t>Fare also played a major role in survival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496DB02-6A3F-4310-ADBD-4E189E08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97" y="975058"/>
            <a:ext cx="5124378" cy="34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4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Port of Embarkation and Survival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 dirty="0"/>
              <a:t>Port C has higher number of people who survived than those who died.</a:t>
            </a:r>
          </a:p>
          <a:p>
            <a:r>
              <a:rPr lang="en-US" dirty="0"/>
              <a:t>Port Q and S have twice as much people who died than those who survived</a:t>
            </a:r>
          </a:p>
          <a:p>
            <a:r>
              <a:rPr lang="en-US" dirty="0"/>
              <a:t>This might be due to difference in passenger class and gender of the passengers</a:t>
            </a:r>
          </a:p>
          <a:p>
            <a:r>
              <a:rPr lang="en-US" dirty="0"/>
              <a:t>Not as much significant as variables like gender and </a:t>
            </a:r>
            <a:r>
              <a:rPr lang="en-US" dirty="0" err="1"/>
              <a:t>pclass</a:t>
            </a:r>
            <a:r>
              <a:rPr lang="en-US" dirty="0"/>
              <a:t>. </a:t>
            </a:r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6AC4166-5CF6-4752-8412-E0A2C6B0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705" y="835428"/>
            <a:ext cx="4745420" cy="32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Family Size and Survival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/>
              <a:t>Family was feature engineered from </a:t>
            </a:r>
            <a:r>
              <a:rPr lang="en-US" err="1"/>
              <a:t>sibsp</a:t>
            </a:r>
            <a:r>
              <a:rPr lang="en-US"/>
              <a:t> and parch variables</a:t>
            </a:r>
          </a:p>
          <a:p>
            <a:r>
              <a:rPr lang="en-US"/>
              <a:t>Majority of singletons died</a:t>
            </a:r>
          </a:p>
          <a:p>
            <a:r>
              <a:rPr lang="en-US"/>
              <a:t>Majority of small family ( 2, 3 and 4) members survived</a:t>
            </a:r>
          </a:p>
          <a:p>
            <a:r>
              <a:rPr lang="en-US"/>
              <a:t>Large family </a:t>
            </a:r>
            <a:r>
              <a:rPr lang="en-US" dirty="0"/>
              <a:t>also </a:t>
            </a:r>
            <a:r>
              <a:rPr lang="en-US"/>
              <a:t>had lower chances of survival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211C502-2475-4E68-84BD-1C218BBC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23" y="1127138"/>
            <a:ext cx="5200577" cy="32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4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Title and Survival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/>
              <a:t>Title was feature engineered from name variable</a:t>
            </a:r>
          </a:p>
          <a:p>
            <a:r>
              <a:rPr lang="en-US"/>
              <a:t>Children (Master and Miss) and Females (</a:t>
            </a:r>
            <a:r>
              <a:rPr lang="en-US" err="1"/>
              <a:t>Mrs</a:t>
            </a:r>
            <a:r>
              <a:rPr lang="en-US"/>
              <a:t>) were more likely to survive</a:t>
            </a:r>
          </a:p>
          <a:p>
            <a:r>
              <a:rPr lang="en-US"/>
              <a:t>Males(</a:t>
            </a:r>
            <a:r>
              <a:rPr lang="en-US" err="1"/>
              <a:t>Mr</a:t>
            </a:r>
            <a:r>
              <a:rPr lang="en-US"/>
              <a:t>) had the least survival chances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26DD085-C75E-4355-A98A-3885B446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1127138"/>
            <a:ext cx="5186618" cy="32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12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3BE8-305C-4AFD-AB4B-012E9A93D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2D7A0-4DE1-428C-8DDD-EA49CF9CE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08DA-1B20-4E9D-BFCF-CEA8F0FF6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487;p16">
            <a:extLst>
              <a:ext uri="{FF2B5EF4-FFF2-40B4-BE49-F238E27FC236}">
                <a16:creationId xmlns:a16="http://schemas.microsoft.com/office/drawing/2014/main" id="{EC2AF5A9-4611-40DB-AB4F-42AE407FC3CA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4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C6663-3BD9-470D-941D-E87BDC50C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18565475-9D5D-412E-8408-CEF5735DA0D7}"/>
              </a:ext>
            </a:extLst>
          </p:cNvPr>
          <p:cNvSpPr txBox="1">
            <a:spLocks/>
          </p:cNvSpPr>
          <p:nvPr/>
        </p:nvSpPr>
        <p:spPr>
          <a:xfrm>
            <a:off x="1275150" y="44867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/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5771D-55CD-4065-B086-6F31D75CD33E}"/>
              </a:ext>
            </a:extLst>
          </p:cNvPr>
          <p:cNvSpPr txBox="1"/>
          <p:nvPr/>
        </p:nvSpPr>
        <p:spPr>
          <a:xfrm>
            <a:off x="918042" y="1411461"/>
            <a:ext cx="730791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Data Preprocessing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Feature Engineering &amp; Data Visualization 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2068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6B4E-1EFA-47A1-B522-061CCADF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Groups Who Had High Survival Chances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E39CE-FFBC-41DA-8B4C-BC3417D7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900" y="1626600"/>
            <a:ext cx="7636057" cy="3299400"/>
          </a:xfrm>
        </p:spPr>
        <p:txBody>
          <a:bodyPr/>
          <a:lstStyle/>
          <a:p>
            <a:r>
              <a:rPr lang="en-US" dirty="0"/>
              <a:t>Children</a:t>
            </a:r>
          </a:p>
          <a:p>
            <a:r>
              <a:rPr lang="en-US" dirty="0"/>
              <a:t>Females</a:t>
            </a:r>
          </a:p>
          <a:p>
            <a:r>
              <a:rPr lang="en-US" dirty="0"/>
              <a:t>Class 1 and High Fared Passengers</a:t>
            </a:r>
          </a:p>
          <a:p>
            <a:r>
              <a:rPr lang="en-US" dirty="0"/>
              <a:t>Small Family</a:t>
            </a:r>
          </a:p>
          <a:p>
            <a:r>
              <a:rPr lang="en-US" dirty="0"/>
              <a:t>Port C passengers</a:t>
            </a:r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0C6A-0611-451D-A574-580967D9D5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168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6B4E-1EFA-47A1-B522-061CCADF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Groups Who Had Low Survival Chances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E39CE-FFBC-41DA-8B4C-BC3417D7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900" y="1626600"/>
            <a:ext cx="7636057" cy="3299400"/>
          </a:xfrm>
        </p:spPr>
        <p:txBody>
          <a:bodyPr/>
          <a:lstStyle/>
          <a:p>
            <a:r>
              <a:rPr lang="en-US" dirty="0"/>
              <a:t>Adult Males</a:t>
            </a:r>
          </a:p>
          <a:p>
            <a:r>
              <a:rPr lang="en-US" dirty="0"/>
              <a:t>Class 2 and 3 Passengers</a:t>
            </a:r>
          </a:p>
          <a:p>
            <a:r>
              <a:rPr lang="en-US" dirty="0"/>
              <a:t>Low Fared Passengers</a:t>
            </a:r>
          </a:p>
          <a:p>
            <a:r>
              <a:rPr lang="en-US" dirty="0"/>
              <a:t>Singletons</a:t>
            </a:r>
          </a:p>
          <a:p>
            <a:r>
              <a:rPr lang="en-US" dirty="0"/>
              <a:t>Large Family Members</a:t>
            </a:r>
          </a:p>
          <a:p>
            <a:r>
              <a:rPr lang="en-US" dirty="0"/>
              <a:t>Port Q and S passengers</a:t>
            </a:r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0C6A-0611-451D-A574-580967D9D5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970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2B22-ADD9-46D2-9B4A-61980652F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6C39F-096A-4F4E-803F-A149417B1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C685-984E-480C-9603-A22C92C99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Google Shape;487;p16">
            <a:extLst>
              <a:ext uri="{FF2B5EF4-FFF2-40B4-BE49-F238E27FC236}">
                <a16:creationId xmlns:a16="http://schemas.microsoft.com/office/drawing/2014/main" id="{ACFC0402-47B0-4F90-997C-F82C03E1CFD1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sym typeface="Oswald"/>
              </a:rPr>
              <a:t>5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7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73CA-EA23-48E9-892C-5C0912BC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937453"/>
            <a:ext cx="6996600" cy="3219610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https://query.data.world/s/i3kphasugbts4cqem257cou374ijdh</a:t>
            </a:r>
            <a:endParaRPr lang="en-US" sz="1800" dirty="0">
              <a:hlinkClick r:id="rId3"/>
            </a:endParaRPr>
          </a:p>
          <a:p>
            <a:r>
              <a:rPr lang="en-US" sz="1800" dirty="0">
                <a:hlinkClick r:id="rId4"/>
              </a:rPr>
              <a:t>https://en.wikipedia.org/wiki/Titanic</a:t>
            </a:r>
            <a:endParaRPr lang="en-US" sz="1800">
              <a:hlinkClick r:id="" action="ppaction://noaction"/>
            </a:endParaRPr>
          </a:p>
          <a:p>
            <a:r>
              <a:rPr lang="en-US" sz="1800" dirty="0">
                <a:hlinkClick r:id="rId3"/>
              </a:rPr>
              <a:t>https://pandas.pydata.org/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https://matplotlib.org/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https://seaborn.pydata.org/</a:t>
            </a:r>
          </a:p>
          <a:p>
            <a:r>
              <a:rPr lang="en-US" sz="1800" dirty="0">
                <a:hlinkClick r:id="rId7"/>
              </a:rPr>
              <a:t>https://libguides.ncl.ac.uk/titanic#:~:text=On%2010%20April%201912%2C%20the,the%20ship%20began%20to%20flood</a:t>
            </a:r>
            <a:r>
              <a:rPr lang="en-US" sz="18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9DA6E-BCD9-4258-9F35-FEF692DD1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2505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64FF-0700-4E36-987E-053B992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71843"/>
            <a:ext cx="6996600" cy="660494"/>
          </a:xfrm>
        </p:spPr>
        <p:txBody>
          <a:bodyPr/>
          <a:lstStyle/>
          <a:p>
            <a:r>
              <a:rPr lang="en-US" sz="2400"/>
              <a:t>Let's End With A Smile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492D-EB2A-47F6-9EA0-FE1823EA55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Picture 7" descr="A person swimming in the water&#10;&#10;Description automatically generated">
            <a:extLst>
              <a:ext uri="{FF2B5EF4-FFF2-40B4-BE49-F238E27FC236}">
                <a16:creationId xmlns:a16="http://schemas.microsoft.com/office/drawing/2014/main" id="{77E7E944-5BB9-444C-95ED-324D4D77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45" y="846249"/>
            <a:ext cx="4831017" cy="31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B690E-6B2D-4C83-9D14-7509ED5170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Titanic Tragedy">
            <a:extLst>
              <a:ext uri="{FF2B5EF4-FFF2-40B4-BE49-F238E27FC236}">
                <a16:creationId xmlns:a16="http://schemas.microsoft.com/office/drawing/2014/main" id="{385AF71F-95AF-43D6-B886-4053007D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1" y="533074"/>
            <a:ext cx="4299344" cy="332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37C6A-F893-4ACD-BCA3-F5ECE6568993}"/>
              </a:ext>
            </a:extLst>
          </p:cNvPr>
          <p:cNvSpPr txBox="1"/>
          <p:nvPr/>
        </p:nvSpPr>
        <p:spPr>
          <a:xfrm>
            <a:off x="272675" y="194977"/>
            <a:ext cx="4122592" cy="37394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                        </a:t>
            </a:r>
            <a:r>
              <a:rPr lang="en-US" sz="2800" dirty="0">
                <a:latin typeface="Times New Roman"/>
                <a:cs typeface="Times New Roman"/>
              </a:rPr>
              <a:t>Titanic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/>
                <a:cs typeface="Times New Roman"/>
              </a:rPr>
              <a:t>British passenger liner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/>
                <a:cs typeface="Times New Roman"/>
              </a:rPr>
              <a:t>Sank on April 14-15, 1912 during its maiden voyage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/>
                <a:cs typeface="Times New Roman"/>
              </a:rPr>
              <a:t>En route to New York City from Southampton, England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/>
                <a:cs typeface="Times New Roman"/>
              </a:rPr>
              <a:t>Over 1500 passengers  and ship personnel died while only 705 survived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sz="15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50" y="1313970"/>
            <a:ext cx="6104100" cy="2828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3200">
                <a:latin typeface="Times New Roman"/>
                <a:cs typeface="Times New Roman"/>
              </a:rPr>
              <a:t>We hypothesize that besides luck</a:t>
            </a:r>
            <a:r>
              <a:rPr lang="en-US" sz="3200" dirty="0">
                <a:latin typeface="Times New Roman"/>
                <a:cs typeface="Times New Roman"/>
              </a:rPr>
              <a:t>, </a:t>
            </a:r>
            <a:r>
              <a:rPr lang="en-US" sz="3200">
                <a:latin typeface="Times New Roman"/>
                <a:cs typeface="Times New Roman"/>
              </a:rPr>
              <a:t>there were certain factors that </a:t>
            </a:r>
            <a:r>
              <a:rPr lang="en-US" sz="3200" dirty="0">
                <a:latin typeface="Times New Roman"/>
                <a:cs typeface="Times New Roman"/>
              </a:rPr>
              <a:t>increased </a:t>
            </a:r>
            <a:r>
              <a:rPr lang="en-US" sz="3200">
                <a:latin typeface="Times New Roman"/>
                <a:cs typeface="Times New Roman"/>
              </a:rPr>
              <a:t>survival chances</a:t>
            </a:r>
            <a:r>
              <a:rPr lang="en-US" sz="3200" dirty="0">
                <a:latin typeface="Times New Roman"/>
                <a:cs typeface="Times New Roman"/>
              </a:rPr>
              <a:t> of passengers</a:t>
            </a:r>
            <a:r>
              <a:rPr lang="en-US" sz="3200">
                <a:latin typeface="Times New Roman"/>
                <a:cs typeface="Times New Roman"/>
              </a:rPr>
              <a:t> in the shipwreck.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79F78-121D-47DD-BFEB-2F1215F7C8A6}"/>
              </a:ext>
            </a:extLst>
          </p:cNvPr>
          <p:cNvSpPr txBox="1"/>
          <p:nvPr/>
        </p:nvSpPr>
        <p:spPr>
          <a:xfrm>
            <a:off x="1256339" y="416736"/>
            <a:ext cx="663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7C7E-35C0-4B4A-8A9B-93468714A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Preprocessing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C6FE4-25C3-4B5C-A8CB-AF17F26DD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8D1E-17E5-4211-A43D-F13E20CBC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Google Shape;487;p16">
            <a:extLst>
              <a:ext uri="{FF2B5EF4-FFF2-40B4-BE49-F238E27FC236}">
                <a16:creationId xmlns:a16="http://schemas.microsoft.com/office/drawing/2014/main" id="{4AD73E82-79B4-4177-A13D-7D06398F7DC2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2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 sz="1350" dirty="0"/>
              <a:t>Variables boat, body, and cabin were removed because of large percentage of missing values (greater than 50% with some even 90 %)</a:t>
            </a:r>
          </a:p>
          <a:p>
            <a:r>
              <a:rPr lang="en-US" sz="1350" dirty="0"/>
              <a:t>Variable </a:t>
            </a:r>
            <a:r>
              <a:rPr lang="en-US" sz="1350" dirty="0" err="1"/>
              <a:t>home.dest</a:t>
            </a:r>
            <a:r>
              <a:rPr lang="en-US" sz="1350" dirty="0"/>
              <a:t> was dropped because of misleading and inconsistent information.</a:t>
            </a:r>
          </a:p>
          <a:p>
            <a:r>
              <a:rPr lang="en-US" sz="1350" dirty="0"/>
              <a:t>Missing values in age was replaced with median age.</a:t>
            </a:r>
          </a:p>
          <a:p>
            <a:r>
              <a:rPr lang="en-US" sz="1350" dirty="0"/>
              <a:t>Missing values in fare was replaced with mean fare.</a:t>
            </a:r>
          </a:p>
          <a:p>
            <a:r>
              <a:rPr lang="en-US" sz="1350" dirty="0"/>
              <a:t>Missing values in embarked were replaced with mode port of embarkation.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4CC4D-57FA-4AE4-9277-6A0F3D4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54" y="1009345"/>
            <a:ext cx="4239491" cy="32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816-C091-4565-8C69-4DC970BC0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 &amp; Data Visualization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2AA16-05C8-4128-A93B-DD0F8E825C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487;p16">
            <a:extLst>
              <a:ext uri="{FF2B5EF4-FFF2-40B4-BE49-F238E27FC236}">
                <a16:creationId xmlns:a16="http://schemas.microsoft.com/office/drawing/2014/main" id="{804B0F61-FBF8-47D3-9A56-D9583C27AAE2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7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ECC-C556-44BC-865B-6C9510B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7500"/>
            <a:ext cx="6996600" cy="715800"/>
          </a:xfrm>
        </p:spPr>
        <p:txBody>
          <a:bodyPr/>
          <a:lstStyle/>
          <a:p>
            <a:r>
              <a:rPr lang="en-US"/>
              <a:t>Gender Composition in 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ECD-53D6-4D64-99C3-B822A1C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55" y="1127138"/>
            <a:ext cx="3435794" cy="3299400"/>
          </a:xfrm>
        </p:spPr>
        <p:txBody>
          <a:bodyPr/>
          <a:lstStyle/>
          <a:p>
            <a:r>
              <a:rPr lang="en-US"/>
              <a:t>Twice as many males as there were females</a:t>
            </a:r>
          </a:p>
          <a:p>
            <a:r>
              <a:rPr lang="en-US"/>
              <a:t>Potentially due to large number of young male migrants hoping for a new life in the US and Canada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ADF3-BC23-4B64-AC6F-12182D7DB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A7BFFA7-072F-4EA5-B60F-1D1D8A6C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954" y="1127137"/>
            <a:ext cx="4551814" cy="28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8640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744</Words>
  <Application>Microsoft Office PowerPoint</Application>
  <PresentationFormat>On-screen Show (16:9)</PresentationFormat>
  <Paragraphs>126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Oswald</vt:lpstr>
      <vt:lpstr>Source Sans Pro</vt:lpstr>
      <vt:lpstr>Arial</vt:lpstr>
      <vt:lpstr>Times New Roman</vt:lpstr>
      <vt:lpstr>Quince template</vt:lpstr>
      <vt:lpstr>Survival Analysis On Titanic </vt:lpstr>
      <vt:lpstr>PowerPoint Presentation</vt:lpstr>
      <vt:lpstr>Introduction</vt:lpstr>
      <vt:lpstr>PowerPoint Presentation</vt:lpstr>
      <vt:lpstr>PowerPoint Presentation</vt:lpstr>
      <vt:lpstr>Data Preprocessing </vt:lpstr>
      <vt:lpstr>Missing Values</vt:lpstr>
      <vt:lpstr>Feature Engineering &amp; Data Visualization </vt:lpstr>
      <vt:lpstr>Gender Composition in Ship</vt:lpstr>
      <vt:lpstr>Survival Chances Between Males and Females</vt:lpstr>
      <vt:lpstr>Age Distribution of Males and Females</vt:lpstr>
      <vt:lpstr>Fare Distribution between Passenger Classes</vt:lpstr>
      <vt:lpstr>Age Distribution in Class</vt:lpstr>
      <vt:lpstr>Passenger Class and Survival</vt:lpstr>
      <vt:lpstr>Fare and Survival</vt:lpstr>
      <vt:lpstr>Port of Embarkation and Survival</vt:lpstr>
      <vt:lpstr>Family Size and Survival</vt:lpstr>
      <vt:lpstr>Title and Survival</vt:lpstr>
      <vt:lpstr>Conclusion </vt:lpstr>
      <vt:lpstr>Groups Who Had High Survival Chances</vt:lpstr>
      <vt:lpstr>Groups Who Had Low Survival Chances</vt:lpstr>
      <vt:lpstr>References</vt:lpstr>
      <vt:lpstr>PowerPoint Presentation</vt:lpstr>
      <vt:lpstr>THANKS!</vt:lpstr>
      <vt:lpstr>Let's End With A Smile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On</dc:title>
  <cp:lastModifiedBy>Henry Peters</cp:lastModifiedBy>
  <cp:revision>15</cp:revision>
  <dcterms:modified xsi:type="dcterms:W3CDTF">2020-12-10T08:11:41Z</dcterms:modified>
</cp:coreProperties>
</file>