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6" r:id="rId18"/>
    <p:sldId id="277" r:id="rId19"/>
    <p:sldId id="271" r:id="rId20"/>
    <p:sldId id="272" r:id="rId21"/>
    <p:sldId id="273" r:id="rId22"/>
    <p:sldId id="274" r:id="rId23"/>
    <p:sldId id="278" r:id="rId24"/>
  </p:sldIdLst>
  <p:sldSz cx="9144000" cy="5143500" type="screen16x9"/>
  <p:notesSz cx="6858000" cy="9144000"/>
  <p:embeddedFontLst>
    <p:embeddedFont>
      <p:font typeface="Arvo" panose="020B0604020202020204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Corbel" panose="020B050302020402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i1rEThW6QwBSGkQiGLSGpvoCRX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9033" autoAdjust="0"/>
  </p:normalViewPr>
  <p:slideViewPr>
    <p:cSldViewPr snapToGrid="0">
      <p:cViewPr varScale="1">
        <p:scale>
          <a:sx n="134" d="100"/>
          <a:sy n="134" d="100"/>
        </p:scale>
        <p:origin x="166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78149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202" name="Google Shape;202;p12:notes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203" name="Google Shape;203;p1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  <a:endParaRPr/>
          </a:p>
        </p:txBody>
      </p:sp>
      <p:sp>
        <p:nvSpPr>
          <p:cNvPr id="204" name="Google Shape;204;p12:notes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5" name="Google Shape;20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215" name="Google Shape;215;p13:notes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216" name="Google Shape;216;p1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  <a:endParaRPr/>
          </a:p>
        </p:txBody>
      </p:sp>
      <p:sp>
        <p:nvSpPr>
          <p:cNvPr id="217" name="Google Shape;217;p13:notes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8" name="Google Shape;21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aee36dbac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aee36dbac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ee36dbacd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aee36dbacd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aee36dbac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aee36dbacd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aee36dbacd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aee36dbacd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ee36dbacd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ee36dbacd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 txBox="1"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vo"/>
              <a:buNone/>
              <a:defRPr sz="6000"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16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16"/>
          <p:cNvSpPr/>
          <p:nvPr/>
        </p:nvSpPr>
        <p:spPr>
          <a:xfrm>
            <a:off x="2382" y="4775783"/>
            <a:ext cx="9141619" cy="36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Google Shape;24;p16" descr="Lambton College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06777" y="4712745"/>
            <a:ext cx="1628524" cy="43868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6"/>
          <p:cNvSpPr/>
          <p:nvPr/>
        </p:nvSpPr>
        <p:spPr>
          <a:xfrm>
            <a:off x="12" y="4572001"/>
            <a:ext cx="9141619" cy="115927"/>
          </a:xfrm>
          <a:prstGeom prst="rect">
            <a:avLst/>
          </a:prstGeom>
          <a:solidFill>
            <a:srgbClr val="004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Google Shape;26;p16" descr="Queen's College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50" y="4710386"/>
            <a:ext cx="1187450" cy="391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1"/>
          </p:nvPr>
        </p:nvSpPr>
        <p:spPr>
          <a:xfrm rot="5400000">
            <a:off x="3086100" y="-878839"/>
            <a:ext cx="3017520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>
            <a:spLocks noGrp="1"/>
          </p:cNvSpPr>
          <p:nvPr>
            <p:ph type="title"/>
          </p:nvPr>
        </p:nvSpPr>
        <p:spPr>
          <a:xfrm rot="5400000">
            <a:off x="5369551" y="1483350"/>
            <a:ext cx="4319924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body" idx="1"/>
          </p:nvPr>
        </p:nvSpPr>
        <p:spPr>
          <a:xfrm rot="5400000">
            <a:off x="1369051" y="-431175"/>
            <a:ext cx="4319924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26"/>
          <p:cNvSpPr/>
          <p:nvPr/>
        </p:nvSpPr>
        <p:spPr>
          <a:xfrm>
            <a:off x="2382" y="4775783"/>
            <a:ext cx="9141619" cy="36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6"/>
          <p:cNvSpPr/>
          <p:nvPr/>
        </p:nvSpPr>
        <p:spPr>
          <a:xfrm>
            <a:off x="12" y="4572001"/>
            <a:ext cx="9141619" cy="115927"/>
          </a:xfrm>
          <a:prstGeom prst="rect">
            <a:avLst/>
          </a:prstGeom>
          <a:solidFill>
            <a:srgbClr val="004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822960" y="1936751"/>
            <a:ext cx="3703320" cy="246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body" idx="3"/>
          </p:nvPr>
        </p:nvSpPr>
        <p:spPr>
          <a:xfrm>
            <a:off x="466344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4"/>
          </p:nvPr>
        </p:nvSpPr>
        <p:spPr>
          <a:xfrm>
            <a:off x="4663440" y="1936751"/>
            <a:ext cx="3703320" cy="246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19"/>
          <p:cNvSpPr/>
          <p:nvPr/>
        </p:nvSpPr>
        <p:spPr>
          <a:xfrm>
            <a:off x="2382" y="4775783"/>
            <a:ext cx="9141619" cy="36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" name="Google Shape;47;p19" descr="Lambton College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06777" y="4712745"/>
            <a:ext cx="1628524" cy="43868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9"/>
          <p:cNvSpPr/>
          <p:nvPr/>
        </p:nvSpPr>
        <p:spPr>
          <a:xfrm>
            <a:off x="12" y="4572001"/>
            <a:ext cx="9141619" cy="115927"/>
          </a:xfrm>
          <a:prstGeom prst="rect">
            <a:avLst/>
          </a:prstGeom>
          <a:solidFill>
            <a:srgbClr val="004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" name="Google Shape;49;p19" descr="Queen's College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50" y="4710386"/>
            <a:ext cx="1187450" cy="391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5" name="Google Shape;55;p20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20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/>
          <p:nvPr/>
        </p:nvSpPr>
        <p:spPr>
          <a:xfrm>
            <a:off x="2382" y="4775783"/>
            <a:ext cx="9141619" cy="36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20" descr="Lambton College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06777" y="4712745"/>
            <a:ext cx="1628524" cy="43868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0"/>
          <p:cNvSpPr/>
          <p:nvPr/>
        </p:nvSpPr>
        <p:spPr>
          <a:xfrm>
            <a:off x="12" y="4572001"/>
            <a:ext cx="9141619" cy="115927"/>
          </a:xfrm>
          <a:prstGeom prst="rect">
            <a:avLst/>
          </a:prstGeom>
          <a:solidFill>
            <a:srgbClr val="004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20" descr="Queen's College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50" y="4710386"/>
            <a:ext cx="1187450" cy="391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3703320" cy="301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2"/>
          </p:nvPr>
        </p:nvSpPr>
        <p:spPr>
          <a:xfrm>
            <a:off x="4663440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3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vo"/>
              <a:buNone/>
              <a:defRPr sz="2700" b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body" idx="1"/>
          </p:nvPr>
        </p:nvSpPr>
        <p:spPr>
          <a:xfrm>
            <a:off x="3600450" y="548640"/>
            <a:ext cx="486918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body" idx="2"/>
          </p:nvPr>
        </p:nvSpPr>
        <p:spPr>
          <a:xfrm>
            <a:off x="342900" y="2194560"/>
            <a:ext cx="2400300" cy="253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25"/>
              <a:buNone/>
              <a:defRPr sz="1125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dt" idx="10"/>
          </p:nvPr>
        </p:nvSpPr>
        <p:spPr>
          <a:xfrm>
            <a:off x="349134" y="4844839"/>
            <a:ext cx="196388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ftr" idx="11"/>
          </p:nvPr>
        </p:nvSpPr>
        <p:spPr>
          <a:xfrm>
            <a:off x="3600450" y="4844839"/>
            <a:ext cx="3486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8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8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8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8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8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8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8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8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8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23"/>
          <p:cNvSpPr/>
          <p:nvPr/>
        </p:nvSpPr>
        <p:spPr>
          <a:xfrm>
            <a:off x="2382" y="4687929"/>
            <a:ext cx="9141619" cy="4555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23" descr="Lambton College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06777" y="4712745"/>
            <a:ext cx="1628524" cy="43868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3"/>
          <p:cNvSpPr/>
          <p:nvPr/>
        </p:nvSpPr>
        <p:spPr>
          <a:xfrm>
            <a:off x="12" y="4572001"/>
            <a:ext cx="9141619" cy="115927"/>
          </a:xfrm>
          <a:prstGeom prst="rect">
            <a:avLst/>
          </a:prstGeom>
          <a:solidFill>
            <a:srgbClr val="004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" name="Google Shape;85;p23" descr="Queen's College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50" y="4710386"/>
            <a:ext cx="1187450" cy="391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rgbClr val="004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4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vo"/>
              <a:buNone/>
              <a:defRPr sz="27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>
            <a:spLocks noGrp="1"/>
          </p:cNvSpPr>
          <p:nvPr>
            <p:ph type="pic" idx="2"/>
          </p:nvPr>
        </p:nvSpPr>
        <p:spPr>
          <a:xfrm>
            <a:off x="12" y="0"/>
            <a:ext cx="9143989" cy="3686307"/>
          </a:xfrm>
          <a:prstGeom prst="rect">
            <a:avLst/>
          </a:prstGeom>
          <a:solidFill>
            <a:srgbClr val="BECAD4"/>
          </a:solidFill>
          <a:ln>
            <a:noFill/>
          </a:ln>
        </p:spPr>
      </p:sp>
      <p:sp>
        <p:nvSpPr>
          <p:cNvPr id="91" name="Google Shape;91;p24"/>
          <p:cNvSpPr txBox="1">
            <a:spLocks noGrp="1"/>
          </p:cNvSpPr>
          <p:nvPr>
            <p:ph type="body" idx="1"/>
          </p:nvPr>
        </p:nvSpPr>
        <p:spPr>
          <a:xfrm>
            <a:off x="822960" y="4430268"/>
            <a:ext cx="7584948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5"/>
              <a:buNone/>
              <a:defRPr sz="1125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/>
          <p:nvPr/>
        </p:nvSpPr>
        <p:spPr>
          <a:xfrm>
            <a:off x="2382" y="4687929"/>
            <a:ext cx="9141619" cy="4555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vo"/>
              <a:buNone/>
              <a:defRPr sz="36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rgbClr val="00497C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497C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497C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497C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8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8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8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8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8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8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8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8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8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" name="Google Shape;12;p15"/>
          <p:cNvCxnSpPr/>
          <p:nvPr/>
        </p:nvCxnSpPr>
        <p:spPr>
          <a:xfrm>
            <a:off x="895149" y="1303384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" name="Google Shape;13;p15" descr="Lambton College Logo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506777" y="4705311"/>
            <a:ext cx="1628524" cy="43868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5"/>
          <p:cNvSpPr/>
          <p:nvPr/>
        </p:nvSpPr>
        <p:spPr>
          <a:xfrm>
            <a:off x="12" y="4572001"/>
            <a:ext cx="9141619" cy="115927"/>
          </a:xfrm>
          <a:prstGeom prst="rect">
            <a:avLst/>
          </a:prstGeom>
          <a:solidFill>
            <a:srgbClr val="004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15" descr="Queen's College Logo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58750" y="4710386"/>
            <a:ext cx="1187450" cy="39150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 txBox="1">
            <a:spLocks noGrp="1"/>
          </p:cNvSpPr>
          <p:nvPr>
            <p:ph type="title"/>
          </p:nvPr>
        </p:nvSpPr>
        <p:spPr>
          <a:xfrm>
            <a:off x="822960" y="1959428"/>
            <a:ext cx="7543800" cy="128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vo"/>
              <a:buNone/>
            </a:pPr>
            <a:r>
              <a:rPr lang="en-US" sz="4600" dirty="0"/>
              <a:t>Introduction to C# Language and Its History</a:t>
            </a:r>
            <a:endParaRPr sz="4600" dirty="0"/>
          </a:p>
        </p:txBody>
      </p:sp>
      <p:sp>
        <p:nvSpPr>
          <p:cNvPr id="115" name="Google Shape;115;p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vo"/>
              <a:buNone/>
            </a:pPr>
            <a:r>
              <a:rPr lang="en-US" b="1"/>
              <a:t>Selecting the Right IDE</a:t>
            </a:r>
            <a:endParaRPr b="1"/>
          </a:p>
        </p:txBody>
      </p:sp>
      <p:sp>
        <p:nvSpPr>
          <p:cNvPr id="183" name="Google Shape;183;p9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68580" lvl="0" indent="-95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 "/>
            </a:pPr>
            <a:r>
              <a:rPr lang="en-US" b="1"/>
              <a:t>Ecosystem and Integration:</a:t>
            </a:r>
            <a:endParaRPr/>
          </a:p>
          <a:p>
            <a:pPr marL="288036" lvl="1" indent="-137159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An IDE with a rich ecosystem of extensions and plugins allows developers to tailor their environment to specific needs.</a:t>
            </a:r>
            <a:endParaRPr/>
          </a:p>
          <a:p>
            <a:pPr marL="288036" lvl="1" indent="-137159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Integration with other tools and technologies simplifies workflows.</a:t>
            </a:r>
            <a:endParaRPr/>
          </a:p>
          <a:p>
            <a:pPr marL="68580" lvl="0" indent="-952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Char char=" "/>
            </a:pPr>
            <a:r>
              <a:rPr lang="en-US" b="1"/>
              <a:t>Community Support:</a:t>
            </a:r>
            <a:endParaRPr/>
          </a:p>
          <a:p>
            <a:pPr marL="288036" lvl="1" indent="-137159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A popular and well-supported IDE often has a vibrant community.</a:t>
            </a:r>
            <a:endParaRPr/>
          </a:p>
          <a:p>
            <a:pPr marL="288036" lvl="1" indent="-137159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Access to forums, documentation, and community resources aids problem-solving and skill development.</a:t>
            </a:r>
            <a:endParaRPr/>
          </a:p>
          <a:p>
            <a:pPr marL="68580" lvl="0" indent="-952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Char char=" "/>
            </a:pPr>
            <a:r>
              <a:rPr lang="en-US" b="1"/>
              <a:t>Platform Compatibility:</a:t>
            </a:r>
            <a:endParaRPr/>
          </a:p>
          <a:p>
            <a:pPr marL="288036" lvl="1" indent="-137159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Depending on project requirements, selecting an IDE that supports the targeted platforms (Windows, macOS, Linux) is crucial for cross-platform development.</a:t>
            </a:r>
            <a:endParaRPr/>
          </a:p>
        </p:txBody>
      </p:sp>
      <p:sp>
        <p:nvSpPr>
          <p:cNvPr id="184" name="Google Shape;184;p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vo"/>
              <a:buNone/>
            </a:pPr>
            <a:r>
              <a:rPr lang="en-US" sz="3500" b="1"/>
              <a:t>Writing Your First C# Program</a:t>
            </a:r>
            <a:endParaRPr sz="3500" b="1"/>
          </a:p>
        </p:txBody>
      </p:sp>
      <p:sp>
        <p:nvSpPr>
          <p:cNvPr id="190" name="Google Shape;190;p10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68580" lvl="0" indent="-95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 "/>
            </a:pPr>
            <a:r>
              <a:rPr lang="en-US" b="1"/>
              <a:t>Step 1: Opening Visual Studio 2022</a:t>
            </a:r>
            <a:endParaRPr/>
          </a:p>
          <a:p>
            <a:pPr marL="68580" lvl="0" indent="-9525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500"/>
              <a:buChar char=" "/>
            </a:pPr>
            <a:r>
              <a:rPr lang="en-US"/>
              <a:t>Open Visual Studio 2022 on your computer.</a:t>
            </a:r>
            <a:endParaRPr/>
          </a:p>
          <a:p>
            <a:pPr marL="68580" lvl="0" indent="-9525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500"/>
              <a:buChar char=" "/>
            </a:pPr>
            <a:r>
              <a:rPr lang="en-US" b="1"/>
              <a:t>Step 2: Creating a New Project</a:t>
            </a:r>
            <a:endParaRPr/>
          </a:p>
          <a:p>
            <a:pPr marL="68580" lvl="0" indent="-9525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500"/>
              <a:buChar char=" "/>
            </a:pPr>
            <a:r>
              <a:rPr lang="en-US"/>
              <a:t>Click on "Create a new project."</a:t>
            </a:r>
            <a:endParaRPr/>
          </a:p>
          <a:p>
            <a:pPr marL="68580" lvl="0" indent="-9525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500"/>
              <a:buChar char=" "/>
            </a:pPr>
            <a:r>
              <a:rPr lang="en-US"/>
              <a:t>Choose a template based on your application type. For a console application, you might select "Console App (.NET Core)".</a:t>
            </a:r>
            <a:endParaRPr/>
          </a:p>
          <a:p>
            <a:pPr marL="68580" lvl="0" indent="-9525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500"/>
              <a:buChar char=" "/>
            </a:pPr>
            <a:r>
              <a:rPr lang="en-US"/>
              <a:t>Provide a name for your project, and choose a location to save it.</a:t>
            </a:r>
            <a:endParaRPr/>
          </a:p>
          <a:p>
            <a:pPr marL="68580" lvl="0" indent="-9525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500"/>
              <a:buChar char=" "/>
            </a:pPr>
            <a:r>
              <a:rPr lang="en-US"/>
              <a:t>Click "Create."</a:t>
            </a:r>
            <a:endParaRPr/>
          </a:p>
          <a:p>
            <a:pPr marL="6858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500"/>
              <a:buNone/>
            </a:pPr>
            <a:endParaRPr/>
          </a:p>
        </p:txBody>
      </p:sp>
      <p:sp>
        <p:nvSpPr>
          <p:cNvPr id="191" name="Google Shape;191;p10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vo"/>
              <a:buNone/>
            </a:pPr>
            <a:r>
              <a:rPr lang="en-US" sz="3500" b="1"/>
              <a:t>Writing Your First C# Program</a:t>
            </a:r>
            <a:endParaRPr sz="3500" b="1"/>
          </a:p>
        </p:txBody>
      </p:sp>
      <p:sp>
        <p:nvSpPr>
          <p:cNvPr id="197" name="Google Shape;197;p11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68580" lvl="0" indent="-95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 "/>
            </a:pPr>
            <a:r>
              <a:rPr lang="en-US" b="1"/>
              <a:t>Step 3: Writing the "Hello World" Code</a:t>
            </a:r>
            <a:endParaRPr/>
          </a:p>
          <a:p>
            <a:pPr marL="68580" lvl="0" indent="-9525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500"/>
              <a:buChar char=" "/>
            </a:pPr>
            <a:r>
              <a:rPr lang="en-US"/>
              <a:t>In the newly created project, you'll see a file named Program.cs. Double-click to open it.</a:t>
            </a:r>
            <a:endParaRPr/>
          </a:p>
          <a:p>
            <a:pPr marL="68580" lvl="0" indent="-9525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500"/>
              <a:buChar char=" "/>
            </a:pPr>
            <a:r>
              <a:rPr lang="en-US"/>
              <a:t>In the editor, you'll see a template with the Main method. Replace its content with the following code:</a:t>
            </a:r>
            <a:endParaRPr/>
          </a:p>
          <a:p>
            <a:pPr marL="6858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500"/>
              <a:buNone/>
            </a:pPr>
            <a:endParaRPr/>
          </a:p>
        </p:txBody>
      </p:sp>
      <p:sp>
        <p:nvSpPr>
          <p:cNvPr id="198" name="Google Shape;198;p1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99" name="Google Shape;199;p11"/>
          <p:cNvSpPr txBox="1"/>
          <p:nvPr/>
        </p:nvSpPr>
        <p:spPr>
          <a:xfrm>
            <a:off x="822960" y="2525486"/>
            <a:ext cx="5268686" cy="214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using System;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 HelloCSharp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    static void 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   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        Console.WriteLine("Hello, C#");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   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25" b="0" i="0" u="none" strike="noStrike" cap="non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rPr>
              <a:t>13</a:t>
            </a:fld>
            <a:endParaRPr sz="825" b="0" i="0" u="none" strike="noStrike" cap="none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8" name="Google Shape;208;p12"/>
          <p:cNvSpPr/>
          <p:nvPr/>
        </p:nvSpPr>
        <p:spPr>
          <a:xfrm>
            <a:off x="1710929" y="1869282"/>
            <a:ext cx="5669756" cy="1546577"/>
          </a:xfrm>
          <a:prstGeom prst="rect">
            <a:avLst/>
          </a:prstGeom>
          <a:solidFill>
            <a:srgbClr val="A7D8B6">
              <a:alpha val="14901"/>
            </a:srgbClr>
          </a:solidFill>
          <a:ln w="12700" cap="flat" cmpd="sng">
            <a:solidFill>
              <a:srgbClr val="7DC4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rgbClr val="007BD3"/>
                </a:solidFill>
                <a:latin typeface="Consolas"/>
                <a:ea typeface="Consolas"/>
                <a:cs typeface="Consolas"/>
                <a:sym typeface="Consolas"/>
              </a:rPr>
              <a:t>using System;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 i="0" u="none" strike="noStrike" cap="none">
              <a:solidFill>
                <a:srgbClr val="007BD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rgbClr val="007BD3"/>
                </a:solidFill>
                <a:latin typeface="Consolas"/>
                <a:ea typeface="Consolas"/>
                <a:cs typeface="Consolas"/>
                <a:sym typeface="Consolas"/>
              </a:rPr>
              <a:t>class HelloCSharp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rgbClr val="007BD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rgbClr val="007BD3"/>
                </a:solidFill>
                <a:latin typeface="Consolas"/>
                <a:ea typeface="Consolas"/>
                <a:cs typeface="Consolas"/>
                <a:sym typeface="Consolas"/>
              </a:rPr>
              <a:t>    static void 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rgbClr val="007BD3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rgbClr val="007BD3"/>
                </a:solidFill>
                <a:latin typeface="Consolas"/>
                <a:ea typeface="Consolas"/>
                <a:cs typeface="Consolas"/>
                <a:sym typeface="Consolas"/>
              </a:rPr>
              <a:t>        Console.WriteLine("Hello, C#");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rgbClr val="007BD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rgbClr val="007BD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09" name="Google Shape;209;p12"/>
          <p:cNvSpPr/>
          <p:nvPr/>
        </p:nvSpPr>
        <p:spPr>
          <a:xfrm>
            <a:off x="706665" y="394677"/>
            <a:ext cx="2786063" cy="754817"/>
          </a:xfrm>
          <a:prstGeom prst="wedgeRoundRectCallout">
            <a:avLst>
              <a:gd name="adj1" fmla="val 22131"/>
              <a:gd name="adj2" fmla="val 156765"/>
              <a:gd name="adj3" fmla="val 16667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the standard namespace "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2"/>
          <p:cNvSpPr/>
          <p:nvPr/>
        </p:nvSpPr>
        <p:spPr>
          <a:xfrm>
            <a:off x="5055507" y="676448"/>
            <a:ext cx="2645569" cy="754817"/>
          </a:xfrm>
          <a:prstGeom prst="wedgeRoundRectCallout">
            <a:avLst>
              <a:gd name="adj1" fmla="val -125968"/>
              <a:gd name="adj2" fmla="val 172189"/>
              <a:gd name="adj3" fmla="val 16667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a class called "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HelloCSharp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/>
          </a:p>
        </p:txBody>
      </p:sp>
      <p:sp>
        <p:nvSpPr>
          <p:cNvPr id="211" name="Google Shape;211;p12"/>
          <p:cNvSpPr/>
          <p:nvPr/>
        </p:nvSpPr>
        <p:spPr>
          <a:xfrm>
            <a:off x="5271784" y="1728438"/>
            <a:ext cx="2645569" cy="733108"/>
          </a:xfrm>
          <a:prstGeom prst="wedgeRoundRectCallout">
            <a:avLst>
              <a:gd name="adj1" fmla="val -119741"/>
              <a:gd name="adj2" fmla="val 77558"/>
              <a:gd name="adj3" fmla="val 16667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the Main() method – the program entry point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2"/>
          <p:cNvSpPr/>
          <p:nvPr/>
        </p:nvSpPr>
        <p:spPr>
          <a:xfrm>
            <a:off x="4067769" y="3452912"/>
            <a:ext cx="3996929" cy="1081147"/>
          </a:xfrm>
          <a:prstGeom prst="wedgeRoundRectCallout">
            <a:avLst>
              <a:gd name="adj1" fmla="val -91206"/>
              <a:gd name="adj2" fmla="val -89073"/>
              <a:gd name="adj3" fmla="val 16667"/>
            </a:avLst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a text on the console by calling the method "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WriteLine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of the class "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25" b="0" i="0" u="none" strike="noStrike" cap="non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rPr>
              <a:t>14</a:t>
            </a:fld>
            <a:endParaRPr sz="825" b="0" i="0" u="none" strike="noStrike" cap="none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1" name="Google Shape;221;p13"/>
          <p:cNvSpPr/>
          <p:nvPr/>
        </p:nvSpPr>
        <p:spPr>
          <a:xfrm>
            <a:off x="2113360" y="1750219"/>
            <a:ext cx="4805363" cy="1546577"/>
          </a:xfrm>
          <a:prstGeom prst="rect">
            <a:avLst/>
          </a:prstGeom>
          <a:solidFill>
            <a:srgbClr val="A7D8B6">
              <a:alpha val="14901"/>
            </a:srgbClr>
          </a:solidFill>
          <a:ln w="12700" cap="flat" cmpd="sng">
            <a:solidFill>
              <a:srgbClr val="7DC4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rgbClr val="007BD3"/>
                </a:solidFill>
                <a:latin typeface="Consolas"/>
                <a:ea typeface="Consolas"/>
                <a:cs typeface="Consolas"/>
                <a:sym typeface="Consolas"/>
              </a:rPr>
              <a:t>using System;</a:t>
            </a:r>
            <a:endParaRPr sz="1050" b="1" i="0" u="none" strike="noStrike" cap="none">
              <a:solidFill>
                <a:srgbClr val="007BD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 i="0" u="none" strike="noStrike" cap="none">
              <a:solidFill>
                <a:srgbClr val="007BD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rgbClr val="007BD3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US" sz="1050" b="0" i="0" u="none" strike="noStrike" cap="none">
                <a:solidFill>
                  <a:srgbClr val="007BD3"/>
                </a:solidFill>
                <a:latin typeface="Consolas"/>
                <a:ea typeface="Consolas"/>
                <a:cs typeface="Consolas"/>
                <a:sym typeface="Consolas"/>
              </a:rPr>
              <a:t>HelloCSharp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rgbClr val="007BD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rgbClr val="007BD3"/>
                </a:solidFill>
                <a:latin typeface="Consolas"/>
                <a:ea typeface="Consolas"/>
                <a:cs typeface="Consolas"/>
                <a:sym typeface="Consolas"/>
              </a:rPr>
              <a:t>    static void 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rgbClr val="007BD3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rgbClr val="007BD3"/>
                </a:solidFill>
                <a:latin typeface="Consolas"/>
                <a:ea typeface="Consolas"/>
                <a:cs typeface="Consolas"/>
                <a:sym typeface="Consolas"/>
              </a:rPr>
              <a:t>        Console.WriteLine("Hello, C#");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rgbClr val="007BD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 b="1" i="0" u="none" strike="noStrike" cap="none">
              <a:solidFill>
                <a:srgbClr val="007BD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rgbClr val="007BD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22" name="Google Shape;222;p13"/>
          <p:cNvSpPr/>
          <p:nvPr/>
        </p:nvSpPr>
        <p:spPr>
          <a:xfrm>
            <a:off x="2470547" y="2558654"/>
            <a:ext cx="4071938" cy="959644"/>
          </a:xfrm>
          <a:prstGeom prst="rect">
            <a:avLst/>
          </a:prstGeom>
          <a:solidFill>
            <a:srgbClr val="A7D8B6">
              <a:alpha val="14901"/>
            </a:srgbClr>
          </a:solidFill>
          <a:ln w="12700" cap="flat" cmpd="sng">
            <a:solidFill>
              <a:srgbClr val="7DC4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 i="0" u="none" strike="noStrike" cap="none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3" name="Google Shape;223;p13"/>
          <p:cNvSpPr/>
          <p:nvPr/>
        </p:nvSpPr>
        <p:spPr>
          <a:xfrm>
            <a:off x="5028010" y="1768690"/>
            <a:ext cx="2857500" cy="754817"/>
          </a:xfrm>
          <a:prstGeom prst="wedgeRoundRectCallout">
            <a:avLst>
              <a:gd name="adj1" fmla="val -145955"/>
              <a:gd name="adj2" fmla="val 30382"/>
              <a:gd name="adj3" fmla="val 16667"/>
            </a:avLst>
          </a:prstGeom>
          <a:solidFill>
            <a:schemeClr val="accent2"/>
          </a:solidFill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symbol should be alone on a new line.</a:t>
            </a: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3"/>
          <p:cNvSpPr/>
          <p:nvPr/>
        </p:nvSpPr>
        <p:spPr>
          <a:xfrm>
            <a:off x="5028010" y="3829051"/>
            <a:ext cx="2484834" cy="1081147"/>
          </a:xfrm>
          <a:prstGeom prst="wedgeRoundRectCallout">
            <a:avLst>
              <a:gd name="adj1" fmla="val -62905"/>
              <a:gd name="adj2" fmla="val -115307"/>
              <a:gd name="adj3" fmla="val 16667"/>
            </a:avLst>
          </a:prstGeom>
          <a:solidFill>
            <a:schemeClr val="accent2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block after the </a:t>
            </a:r>
            <a:r>
              <a:rPr lang="en-US" sz="2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symbol should be indented by a </a:t>
            </a:r>
            <a:r>
              <a:rPr lang="en-US" sz="2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en-US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3"/>
          <p:cNvSpPr/>
          <p:nvPr/>
        </p:nvSpPr>
        <p:spPr>
          <a:xfrm>
            <a:off x="2114550" y="3829050"/>
            <a:ext cx="2645569" cy="1081147"/>
          </a:xfrm>
          <a:prstGeom prst="wedgeRoundRectCallout">
            <a:avLst>
              <a:gd name="adj1" fmla="val -42712"/>
              <a:gd name="adj2" fmla="val -106231"/>
              <a:gd name="adj3" fmla="val 16667"/>
            </a:avLst>
          </a:prstGeom>
          <a:solidFill>
            <a:schemeClr val="accent2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symbol should be under the corresponding </a:t>
            </a:r>
            <a:r>
              <a:rPr lang="en-US" sz="2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3"/>
          <p:cNvSpPr/>
          <p:nvPr/>
        </p:nvSpPr>
        <p:spPr>
          <a:xfrm>
            <a:off x="3086100" y="800100"/>
            <a:ext cx="4457700" cy="754817"/>
          </a:xfrm>
          <a:prstGeom prst="wedgeRoundRectCallout">
            <a:avLst>
              <a:gd name="adj1" fmla="val -41216"/>
              <a:gd name="adj2" fmla="val 130050"/>
              <a:gd name="adj3" fmla="val 16667"/>
            </a:avLst>
          </a:prstGeom>
          <a:solidFill>
            <a:schemeClr val="accent2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names should use </a:t>
            </a:r>
            <a:r>
              <a:rPr lang="en-US" sz="2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PascalCase</a:t>
            </a:r>
            <a:r>
              <a:rPr lang="en-US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start with a </a:t>
            </a:r>
            <a:r>
              <a:rPr lang="en-US" sz="2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CAPITAL</a:t>
            </a:r>
            <a:r>
              <a:rPr lang="en-US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letter.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vo"/>
              <a:buNone/>
            </a:pPr>
            <a:r>
              <a:rPr lang="en-US" b="1"/>
              <a:t>Running the Program</a:t>
            </a:r>
            <a:endParaRPr b="1"/>
          </a:p>
        </p:txBody>
      </p:sp>
      <p:sp>
        <p:nvSpPr>
          <p:cNvPr id="232" name="Google Shape;232;p14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68580" lvl="0" indent="-95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 "/>
            </a:pPr>
            <a:r>
              <a:rPr lang="en-US"/>
              <a:t>Save the changes (Ctrl + S).</a:t>
            </a:r>
            <a:endParaRPr/>
          </a:p>
          <a:p>
            <a:pPr marL="68580" lvl="0" indent="-9525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500"/>
              <a:buChar char=" "/>
            </a:pPr>
            <a:r>
              <a:rPr lang="en-US"/>
              <a:t>Press F5 or click on the "Start Debugging" button (usually a green arrow) to build and run your program.</a:t>
            </a:r>
            <a:endParaRPr/>
          </a:p>
          <a:p>
            <a:pPr marL="68580" lvl="0" indent="-9525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500"/>
              <a:buChar char=" "/>
            </a:pPr>
            <a:r>
              <a:rPr lang="en-US" b="1"/>
              <a:t>Viewing Output</a:t>
            </a:r>
            <a:endParaRPr/>
          </a:p>
          <a:p>
            <a:pPr marL="68580" lvl="0" indent="-9525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500"/>
              <a:buChar char=" "/>
            </a:pPr>
            <a:r>
              <a:rPr lang="en-US"/>
              <a:t>You should see the output in the console window at the bottom, displaying "Hello, World!"</a:t>
            </a:r>
            <a:endParaRPr/>
          </a:p>
          <a:p>
            <a:pPr marL="6858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500"/>
              <a:buNone/>
            </a:pPr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Primitive Data Types</a:t>
            </a:r>
            <a:endParaRPr lang="en-CA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/>
              <a:t> - stores whole numbers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- stores floating points, numbers with decimals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onsolas" panose="020B0609020204030204" pitchFamily="49" charset="0"/>
              </a:rPr>
              <a:t>char</a:t>
            </a:r>
            <a:r>
              <a:rPr lang="en-US" dirty="0"/>
              <a:t> - single character ‘c’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- text “Hello Class!”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onsolas" panose="020B0609020204030204" pitchFamily="49" charset="0"/>
              </a:rPr>
              <a:t>bool</a:t>
            </a:r>
            <a:r>
              <a:rPr lang="en-US" dirty="0"/>
              <a:t> - stores true and false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10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Variable</a:t>
            </a:r>
            <a:endParaRPr lang="en-CA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 variable name = value;</a:t>
            </a:r>
          </a:p>
          <a:p>
            <a:r>
              <a:rPr lang="en-US" dirty="0">
                <a:latin typeface="Consolas" panose="020B0609020204030204" pitchFamily="49" charset="0"/>
              </a:rPr>
              <a:t>string name = </a:t>
            </a:r>
            <a:r>
              <a:rPr lang="en-US" dirty="0" smtClean="0">
                <a:latin typeface="Consolas" panose="020B0609020204030204" pitchFamily="49" charset="0"/>
              </a:rPr>
              <a:t>“</a:t>
            </a:r>
            <a:r>
              <a:rPr lang="en-US" dirty="0" smtClean="0">
                <a:latin typeface="Consolas" panose="020B0609020204030204" pitchFamily="49" charset="0"/>
              </a:rPr>
              <a:t>Dr. Nishant </a:t>
            </a:r>
            <a:r>
              <a:rPr lang="en-US" dirty="0" smtClean="0">
                <a:latin typeface="Consolas" panose="020B0609020204030204" pitchFamily="49" charset="0"/>
              </a:rPr>
              <a:t>”;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smtClean="0">
                <a:latin typeface="Consolas" panose="020B0609020204030204" pitchFamily="49" charset="0"/>
              </a:rPr>
              <a:t>199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char c = ‘a’;</a:t>
            </a:r>
          </a:p>
          <a:p>
            <a:r>
              <a:rPr lang="en-US" dirty="0">
                <a:latin typeface="Consolas" panose="020B0609020204030204" pitchFamily="49" charset="0"/>
              </a:rPr>
              <a:t>double d = 99.99d;</a:t>
            </a:r>
          </a:p>
          <a:p>
            <a:r>
              <a:rPr lang="en-US" dirty="0">
                <a:latin typeface="Consolas" panose="020B0609020204030204" pitchFamily="49" charset="0"/>
              </a:rPr>
              <a:t>bool value = true;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42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Constants</a:t>
            </a:r>
            <a:endParaRPr lang="en-CA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Storing the values that does not change. For example, value pi = 3.14 or value constant g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pi = 3.14d;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g = 9.8d;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72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ee36dbacd_1_0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19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39" name="Google Shape;239;g2aee36dbacd_1_0"/>
          <p:cNvSpPr txBox="1"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The .NET Framework</a:t>
            </a:r>
            <a:endParaRPr b="1"/>
          </a:p>
        </p:txBody>
      </p:sp>
      <p:pic>
        <p:nvPicPr>
          <p:cNvPr id="240" name="Google Shape;240;g2aee36dbacd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0449" y="640463"/>
            <a:ext cx="4717052" cy="386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ee36dbacd_1_34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Agenda</a:t>
            </a:r>
            <a:endParaRPr b="1"/>
          </a:p>
        </p:txBody>
      </p:sp>
      <p:sp>
        <p:nvSpPr>
          <p:cNvPr id="121" name="Google Shape;121;g2aee36dbacd_1_34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4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42900" algn="l" rtl="0"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History of C#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C# as Programming Language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Integrated Development Environment (IDE)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Writing your first C# Program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.NET Framework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Key Components of .NET Framework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Getting started with Visual Studio</a:t>
            </a:r>
            <a:endParaRPr/>
          </a:p>
        </p:txBody>
      </p:sp>
      <p:sp>
        <p:nvSpPr>
          <p:cNvPr id="122" name="Google Shape;122;g2aee36dbacd_1_3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aee36dbacd_1_1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20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46" name="Google Shape;246;g2aee36dbacd_1_11"/>
          <p:cNvSpPr txBox="1">
            <a:spLocks noGrp="1"/>
          </p:cNvSpPr>
          <p:nvPr>
            <p:ph type="title"/>
          </p:nvPr>
        </p:nvSpPr>
        <p:spPr>
          <a:xfrm>
            <a:off x="342900" y="445777"/>
            <a:ext cx="2973600" cy="2171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How C# Program is Compiled and Run</a:t>
            </a:r>
            <a:endParaRPr b="1"/>
          </a:p>
        </p:txBody>
      </p:sp>
      <p:pic>
        <p:nvPicPr>
          <p:cNvPr id="247" name="Google Shape;247;g2aee36dbacd_1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7575" y="493250"/>
            <a:ext cx="5231274" cy="393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aee36dbacd_1_26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/>
              <a:t>Key Components of .NET Framework</a:t>
            </a:r>
            <a:endParaRPr sz="3500" b="1"/>
          </a:p>
        </p:txBody>
      </p:sp>
      <p:sp>
        <p:nvSpPr>
          <p:cNvPr id="253" name="Google Shape;253;g2aee36dbacd_1_26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4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0099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ts val="1140"/>
              <a:buChar char="●"/>
            </a:pPr>
            <a:r>
              <a:rPr lang="en-US" sz="1140" b="1"/>
              <a:t>Common Language Runtime (CLR):</a:t>
            </a:r>
            <a:endParaRPr sz="1140" b="1"/>
          </a:p>
          <a:p>
            <a:pPr marL="914400" lvl="1" indent="-29464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40"/>
              <a:buChar char="○"/>
            </a:pPr>
            <a:r>
              <a:rPr lang="en-US" sz="1040">
                <a:solidFill>
                  <a:srgbClr val="374151"/>
                </a:solidFill>
              </a:rPr>
              <a:t>Execution Engine: Translates Intermediate Language (IL) code into machine code at runtime. </a:t>
            </a:r>
            <a:endParaRPr sz="1040">
              <a:solidFill>
                <a:srgbClr val="374151"/>
              </a:solidFill>
            </a:endParaRPr>
          </a:p>
          <a:p>
            <a:pPr marL="914400" lvl="1" indent="-29464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40"/>
              <a:buChar char="○"/>
            </a:pPr>
            <a:r>
              <a:rPr lang="en-US" sz="1040">
                <a:solidFill>
                  <a:srgbClr val="374151"/>
                </a:solidFill>
              </a:rPr>
              <a:t>Memory Management: Handles memory allocation and garbage collection. </a:t>
            </a:r>
            <a:endParaRPr sz="1040">
              <a:solidFill>
                <a:srgbClr val="374151"/>
              </a:solidFill>
            </a:endParaRPr>
          </a:p>
          <a:p>
            <a:pPr marL="914400" lvl="1" indent="-29464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40"/>
              <a:buChar char="○"/>
            </a:pPr>
            <a:r>
              <a:rPr lang="en-US" sz="1040">
                <a:solidFill>
                  <a:srgbClr val="374151"/>
                </a:solidFill>
              </a:rPr>
              <a:t>Security: Enforces code access security and provides other security features.</a:t>
            </a:r>
            <a:endParaRPr sz="1040">
              <a:solidFill>
                <a:srgbClr val="374151"/>
              </a:solidFill>
            </a:endParaRPr>
          </a:p>
          <a:p>
            <a:pPr marL="457200" lvl="0" indent="-30099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40"/>
              <a:buChar char="●"/>
            </a:pPr>
            <a:r>
              <a:rPr lang="en-US" sz="1140" b="1"/>
              <a:t>.NET Class Library: </a:t>
            </a:r>
            <a:endParaRPr sz="1140" b="1"/>
          </a:p>
          <a:p>
            <a:pPr marL="914400" lvl="1" indent="-29464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040"/>
              <a:buChar char="○"/>
            </a:pPr>
            <a:r>
              <a:rPr lang="en-US" sz="1040" b="1">
                <a:solidFill>
                  <a:srgbClr val="374151"/>
                </a:solidFill>
              </a:rPr>
              <a:t>Reusability</a:t>
            </a:r>
            <a:r>
              <a:rPr lang="en-US" sz="1040">
                <a:solidFill>
                  <a:srgbClr val="374151"/>
                </a:solidFill>
              </a:rPr>
              <a:t>: Contains a set of libraries that developers can use to perform common tasks without having to write code from scratch. Promotes consistency in coding practices across different applications.</a:t>
            </a:r>
            <a:endParaRPr sz="1040">
              <a:solidFill>
                <a:srgbClr val="374151"/>
              </a:solidFill>
            </a:endParaRPr>
          </a:p>
          <a:p>
            <a:pPr marL="457200" lvl="0" indent="-3009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40"/>
              <a:buChar char="●"/>
            </a:pPr>
            <a:r>
              <a:rPr lang="en-US" sz="1140" b="1">
                <a:solidFill>
                  <a:srgbClr val="374151"/>
                </a:solidFill>
              </a:rPr>
              <a:t>Consistency: </a:t>
            </a:r>
            <a:r>
              <a:rPr lang="en-US" sz="1140" b="1"/>
              <a:t>Common Type System (CTS): </a:t>
            </a:r>
            <a:endParaRPr sz="1140" b="1"/>
          </a:p>
          <a:p>
            <a:pPr marL="914400" lvl="1" indent="-29464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40"/>
              <a:buChar char="○"/>
            </a:pPr>
            <a:r>
              <a:rPr lang="en-US" sz="1040" b="1">
                <a:solidFill>
                  <a:srgbClr val="374151"/>
                </a:solidFill>
              </a:rPr>
              <a:t>Unified Type System</a:t>
            </a:r>
            <a:r>
              <a:rPr lang="en-US" sz="1040">
                <a:solidFill>
                  <a:srgbClr val="374151"/>
                </a:solidFill>
              </a:rPr>
              <a:t>: Ensures types written in one .NET language can be used seamlessly by others, enhancing interoperability.</a:t>
            </a:r>
            <a:endParaRPr sz="1040">
              <a:solidFill>
                <a:srgbClr val="374151"/>
              </a:solidFill>
            </a:endParaRPr>
          </a:p>
          <a:p>
            <a:pPr marL="457200" lvl="0" indent="-30099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40"/>
              <a:buChar char="●"/>
            </a:pPr>
            <a:r>
              <a:rPr lang="en-US" sz="1140" b="1"/>
              <a:t>Common Intermediate Language (CIL):</a:t>
            </a:r>
            <a:endParaRPr sz="1140" b="1"/>
          </a:p>
          <a:p>
            <a:pPr marL="914400" lvl="1" indent="-29464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040"/>
              <a:buChar char="○"/>
            </a:pPr>
            <a:r>
              <a:rPr lang="en-US" sz="1040" b="1">
                <a:solidFill>
                  <a:srgbClr val="374151"/>
                </a:solidFill>
              </a:rPr>
              <a:t>Intermediate Code</a:t>
            </a:r>
            <a:r>
              <a:rPr lang="en-US" sz="1040">
                <a:solidFill>
                  <a:srgbClr val="374151"/>
                </a:solidFill>
              </a:rPr>
              <a:t>: Compiled code that is platform-agnostic. Translated to machine code by the CLR at runtime.</a:t>
            </a:r>
            <a:endParaRPr sz="1040">
              <a:solidFill>
                <a:srgbClr val="374151"/>
              </a:solidFill>
            </a:endParaRPr>
          </a:p>
          <a:p>
            <a:pPr marL="457200" lvl="0" indent="-30099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40"/>
              <a:buChar char="●"/>
            </a:pPr>
            <a:r>
              <a:rPr lang="en-US" sz="1140" b="1"/>
              <a:t>Assemblies</a:t>
            </a:r>
            <a:r>
              <a:rPr lang="en-US" sz="1140"/>
              <a:t>:</a:t>
            </a:r>
            <a:endParaRPr sz="1140"/>
          </a:p>
          <a:p>
            <a:pPr marL="914400" lvl="1" indent="-2921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Char char="○"/>
            </a:pPr>
            <a:r>
              <a:rPr lang="en-US" sz="1000" b="1">
                <a:solidFill>
                  <a:srgbClr val="374151"/>
                </a:solidFill>
              </a:rPr>
              <a:t>Deployment Units</a:t>
            </a:r>
            <a:r>
              <a:rPr lang="en-US" sz="1000">
                <a:solidFill>
                  <a:srgbClr val="374151"/>
                </a:solidFill>
              </a:rPr>
              <a:t>: Assemblies are the basic units of deployment in .NET, containing compiled code, metadata, and resources.</a:t>
            </a:r>
            <a:endParaRPr sz="1000"/>
          </a:p>
        </p:txBody>
      </p:sp>
      <p:sp>
        <p:nvSpPr>
          <p:cNvPr id="254" name="Google Shape;254;g2aee36dbacd_1_2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21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ee36dbacd_1_18"/>
          <p:cNvSpPr txBox="1">
            <a:spLocks noGrp="1"/>
          </p:cNvSpPr>
          <p:nvPr>
            <p:ph type="title"/>
          </p:nvPr>
        </p:nvSpPr>
        <p:spPr>
          <a:xfrm>
            <a:off x="822960" y="3806190"/>
            <a:ext cx="7585200" cy="6171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 Studio 2022 Overview</a:t>
            </a:r>
            <a:endParaRPr/>
          </a:p>
        </p:txBody>
      </p:sp>
      <p:sp>
        <p:nvSpPr>
          <p:cNvPr id="260" name="Google Shape;260;g2aee36dbacd_1_18"/>
          <p:cNvSpPr txBox="1">
            <a:spLocks noGrp="1"/>
          </p:cNvSpPr>
          <p:nvPr>
            <p:ph type="body" idx="1"/>
          </p:nvPr>
        </p:nvSpPr>
        <p:spPr>
          <a:xfrm>
            <a:off x="822960" y="4430268"/>
            <a:ext cx="7584900" cy="445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450"/>
              </a:spcAft>
              <a:buNone/>
            </a:pPr>
            <a:r>
              <a:rPr lang="en-US"/>
              <a:t>Overview of the IDE in the in-class Lab and creating your first program </a:t>
            </a:r>
            <a:endParaRPr/>
          </a:p>
        </p:txBody>
      </p:sp>
      <p:sp>
        <p:nvSpPr>
          <p:cNvPr id="261" name="Google Shape;261;g2aee36dbacd_1_1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22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62" name="Google Shape;262;g2aee36dbacd_1_1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3124" b="23124"/>
          <a:stretch/>
        </p:blipFill>
        <p:spPr>
          <a:xfrm>
            <a:off x="12" y="0"/>
            <a:ext cx="9144000" cy="36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FB17DF-8F19-A065-BD59-2CB25CBA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Learning Outcomes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6E129-8B52-8E41-7081-9E797A721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1.1 Examine basic computing concepts </a:t>
            </a:r>
          </a:p>
          <a:p>
            <a:r>
              <a:rPr lang="en-US" dirty="0"/>
              <a:t>1.2 Survey C# history and how it is constructed. </a:t>
            </a:r>
          </a:p>
          <a:p>
            <a:r>
              <a:rPr lang="en-US" dirty="0"/>
              <a:t>1.3 Classify the elements of a C# program. </a:t>
            </a:r>
          </a:p>
          <a:p>
            <a:r>
              <a:rPr lang="en-US" dirty="0"/>
              <a:t>1.4 Evaluate the program development process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BB972-A400-AC00-EE3F-C79DDC504A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4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vo"/>
              <a:buNone/>
            </a:pPr>
            <a:r>
              <a:rPr lang="en-US" sz="3500" b="1"/>
              <a:t>Brief History of C#</a:t>
            </a:r>
            <a:endParaRPr sz="3500"/>
          </a:p>
        </p:txBody>
      </p:sp>
      <p:sp>
        <p:nvSpPr>
          <p:cNvPr id="128" name="Google Shape;128;p2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68580" lvl="0" indent="-95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 "/>
            </a:pPr>
            <a:r>
              <a:rPr lang="en-US" b="1"/>
              <a:t>1999 Creation:</a:t>
            </a:r>
            <a:r>
              <a:rPr lang="en-US"/>
              <a:t> C# (pronounced "C sharp") was created by Microsoft in the late 1990s.</a:t>
            </a:r>
            <a:endParaRPr/>
          </a:p>
          <a:p>
            <a:pPr marL="68580" lvl="0" indent="-9525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500"/>
              <a:buChar char=" "/>
            </a:pPr>
            <a:r>
              <a:rPr lang="en-US" b="1"/>
              <a:t>Anders Hejlsberg:</a:t>
            </a:r>
            <a:r>
              <a:rPr lang="en-US"/>
              <a:t> The language was developed by Anders Hejlsberg and his team at Microsoft. Hejlsberg had previously worked on the development of Turbo Pascal and Delphi.</a:t>
            </a:r>
            <a:endParaRPr/>
          </a:p>
          <a:p>
            <a:pPr marL="68580" lvl="0" indent="-9525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500"/>
              <a:buChar char=" "/>
            </a:pPr>
            <a:r>
              <a:rPr lang="en-US" b="1"/>
              <a:t>Development by Microsoft:</a:t>
            </a:r>
            <a:r>
              <a:rPr lang="en-US"/>
              <a:t> Microsoft aimed to create a language that would be modern, object-oriented, and suitable for building Windows applications and web services.</a:t>
            </a:r>
            <a:endParaRPr/>
          </a:p>
          <a:p>
            <a:pPr marL="68580" lvl="0" indent="-9525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500"/>
              <a:buChar char=" "/>
            </a:pPr>
            <a:r>
              <a:rPr lang="en-US" b="1"/>
              <a:t>.NET Initiative:</a:t>
            </a:r>
            <a:r>
              <a:rPr lang="en-US"/>
              <a:t> C# was a key part of Microsoft's .NET initiative, a framework for building and running applications on the Windows platform.</a:t>
            </a:r>
            <a:endParaRPr/>
          </a:p>
          <a:p>
            <a:pPr marL="6858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500"/>
              <a:buNone/>
            </a:pPr>
            <a:endParaRPr/>
          </a:p>
        </p:txBody>
      </p:sp>
      <p:sp>
        <p:nvSpPr>
          <p:cNvPr id="129" name="Google Shape;129;p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vo"/>
              <a:buNone/>
            </a:pPr>
            <a:r>
              <a:rPr lang="en-US" sz="3500" b="1"/>
              <a:t>C# as a Modern, Versatile Programming Language</a:t>
            </a:r>
            <a:endParaRPr sz="3500"/>
          </a:p>
        </p:txBody>
      </p:sp>
      <p:sp>
        <p:nvSpPr>
          <p:cNvPr id="135" name="Google Shape;135;p3"/>
          <p:cNvSpPr txBox="1"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b="1"/>
              <a:t>MODERN FEATURES</a:t>
            </a:r>
            <a:endParaRPr b="1"/>
          </a:p>
        </p:txBody>
      </p:sp>
      <p:sp>
        <p:nvSpPr>
          <p:cNvPr id="136" name="Google Shape;136;p3"/>
          <p:cNvSpPr txBox="1">
            <a:spLocks noGrp="1"/>
          </p:cNvSpPr>
          <p:nvPr>
            <p:ph type="body" idx="2"/>
          </p:nvPr>
        </p:nvSpPr>
        <p:spPr>
          <a:xfrm>
            <a:off x="822960" y="1936751"/>
            <a:ext cx="3703320" cy="246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68580" lvl="0" indent="-95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 "/>
            </a:pPr>
            <a:r>
              <a:rPr lang="en-US" b="1"/>
              <a:t>Object-Oriented:</a:t>
            </a:r>
            <a:r>
              <a:rPr lang="en-US"/>
              <a:t> C# is an object-oriented programming language, supporting the principles of encapsulation, inheritance, and polymorphism.</a:t>
            </a:r>
            <a:endParaRPr/>
          </a:p>
          <a:p>
            <a:pPr marL="68580" lvl="0" indent="-9525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500"/>
              <a:buChar char=" "/>
            </a:pPr>
            <a:r>
              <a:rPr lang="en-US" b="1"/>
              <a:t>Memory Management:</a:t>
            </a:r>
            <a:r>
              <a:rPr lang="en-US"/>
              <a:t> It includes automatic memory management through garbage collection, simplifying memory-related tasks.</a:t>
            </a:r>
            <a:endParaRPr/>
          </a:p>
          <a:p>
            <a:pPr marL="68580" lvl="0" indent="-9525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500"/>
              <a:buChar char=" "/>
            </a:pPr>
            <a:r>
              <a:rPr lang="en-US" b="1"/>
              <a:t>Type Safety:</a:t>
            </a:r>
            <a:r>
              <a:rPr lang="en-US"/>
              <a:t> C# is statically typed, which enhances type safety and catches errors at compile-time rather than runtime.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500"/>
              <a:buNone/>
            </a:pPr>
            <a:endParaRPr/>
          </a:p>
        </p:txBody>
      </p:sp>
      <p:sp>
        <p:nvSpPr>
          <p:cNvPr id="137" name="Google Shape;137;p3"/>
          <p:cNvSpPr txBox="1">
            <a:spLocks noGrp="1"/>
          </p:cNvSpPr>
          <p:nvPr>
            <p:ph type="body" idx="3"/>
          </p:nvPr>
        </p:nvSpPr>
        <p:spPr>
          <a:xfrm>
            <a:off x="466344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b="1"/>
              <a:t>VERSATILITY</a:t>
            </a:r>
            <a:endParaRPr b="1"/>
          </a:p>
        </p:txBody>
      </p:sp>
      <p:sp>
        <p:nvSpPr>
          <p:cNvPr id="138" name="Google Shape;138;p3"/>
          <p:cNvSpPr txBox="1">
            <a:spLocks noGrp="1"/>
          </p:cNvSpPr>
          <p:nvPr>
            <p:ph type="body" idx="4"/>
          </p:nvPr>
        </p:nvSpPr>
        <p:spPr>
          <a:xfrm>
            <a:off x="4663440" y="1936751"/>
            <a:ext cx="3703320" cy="246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68580" lvl="0" indent="-95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 "/>
            </a:pPr>
            <a:r>
              <a:rPr lang="en-US" b="1"/>
              <a:t>Cross-Platform Development:</a:t>
            </a:r>
            <a:r>
              <a:rPr lang="en-US"/>
              <a:t> While initially associated with Windows development, C# has become more versatile, supporting cross-platform development through technologies like .NET Core and Xamarin.</a:t>
            </a:r>
            <a:endParaRPr/>
          </a:p>
          <a:p>
            <a:pPr marL="68580" lvl="0" indent="-9525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500"/>
              <a:buChar char=" "/>
            </a:pPr>
            <a:r>
              <a:rPr lang="en-US" b="1"/>
              <a:t>Multiple Paradigms:</a:t>
            </a:r>
            <a:r>
              <a:rPr lang="en-US"/>
              <a:t> C# supports multiple programming paradigms, including imperative, functional, and object-oriented programming.</a:t>
            </a:r>
            <a:endParaRPr/>
          </a:p>
          <a:p>
            <a:pPr marL="6858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500"/>
              <a:buNone/>
            </a:pPr>
            <a:endParaRPr/>
          </a:p>
        </p:txBody>
      </p:sp>
      <p:sp>
        <p:nvSpPr>
          <p:cNvPr id="139" name="Google Shape;139;p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Arvo"/>
              <a:buNone/>
            </a:pPr>
            <a:r>
              <a:rPr lang="en-US" sz="3140" b="1"/>
              <a:t>C#'s Role in Software Development and Industry Adoption</a:t>
            </a:r>
            <a:endParaRPr sz="3140"/>
          </a:p>
        </p:txBody>
      </p:sp>
      <p:sp>
        <p:nvSpPr>
          <p:cNvPr id="145" name="Google Shape;145;p4"/>
          <p:cNvSpPr txBox="1"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b="1"/>
              <a:t>SOFTWARE DEVELOPMENT</a:t>
            </a:r>
            <a:endParaRPr b="1"/>
          </a:p>
        </p:txBody>
      </p:sp>
      <p:sp>
        <p:nvSpPr>
          <p:cNvPr id="146" name="Google Shape;146;p4"/>
          <p:cNvSpPr txBox="1">
            <a:spLocks noGrp="1"/>
          </p:cNvSpPr>
          <p:nvPr>
            <p:ph type="body" idx="2"/>
          </p:nvPr>
        </p:nvSpPr>
        <p:spPr>
          <a:xfrm>
            <a:off x="822960" y="1936751"/>
            <a:ext cx="3703320" cy="246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68580" lvl="0" indent="-95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 "/>
            </a:pPr>
            <a:r>
              <a:rPr lang="en-US" b="1"/>
              <a:t>Desktop Applications:</a:t>
            </a:r>
            <a:r>
              <a:rPr lang="en-US"/>
              <a:t> C# is widely used for developing desktop applications, especially on the Windows platform.</a:t>
            </a:r>
            <a:endParaRPr/>
          </a:p>
          <a:p>
            <a:pPr marL="68580" lvl="0" indent="-9525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500"/>
              <a:buChar char=" "/>
            </a:pPr>
            <a:r>
              <a:rPr lang="en-US" b="1"/>
              <a:t>Web Development:</a:t>
            </a:r>
            <a:r>
              <a:rPr lang="en-US"/>
              <a:t> With ASP.NET, C# is a popular choice for web development, enabling the creation of dynamic and scalable web applications.</a:t>
            </a:r>
            <a:endParaRPr/>
          </a:p>
          <a:p>
            <a:pPr marL="68580" lvl="0" indent="-9525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500"/>
              <a:buChar char=" "/>
            </a:pPr>
            <a:r>
              <a:rPr lang="en-US" b="1"/>
              <a:t>Game Development:</a:t>
            </a:r>
            <a:r>
              <a:rPr lang="en-US"/>
              <a:t> C# is employed in game development through the Unity game engine, making it a significant player in the gaming industry.</a:t>
            </a:r>
            <a:endParaRPr/>
          </a:p>
        </p:txBody>
      </p:sp>
      <p:sp>
        <p:nvSpPr>
          <p:cNvPr id="147" name="Google Shape;147;p4"/>
          <p:cNvSpPr txBox="1">
            <a:spLocks noGrp="1"/>
          </p:cNvSpPr>
          <p:nvPr>
            <p:ph type="body" idx="3"/>
          </p:nvPr>
        </p:nvSpPr>
        <p:spPr>
          <a:xfrm>
            <a:off x="466344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b="1"/>
              <a:t>INDUSTRY ADOPTION</a:t>
            </a:r>
            <a:endParaRPr b="1"/>
          </a:p>
        </p:txBody>
      </p:sp>
      <p:sp>
        <p:nvSpPr>
          <p:cNvPr id="148" name="Google Shape;148;p4"/>
          <p:cNvSpPr txBox="1">
            <a:spLocks noGrp="1"/>
          </p:cNvSpPr>
          <p:nvPr>
            <p:ph type="body" idx="4"/>
          </p:nvPr>
        </p:nvSpPr>
        <p:spPr>
          <a:xfrm>
            <a:off x="4663440" y="1936751"/>
            <a:ext cx="3703320" cy="246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68580" lvl="0" indent="-8810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b="1"/>
              <a:t>Enterprise Solutions:</a:t>
            </a:r>
            <a:r>
              <a:rPr lang="en-US"/>
              <a:t> Many large enterprises use C# for building robust and scalable enterprise-level applications.</a:t>
            </a:r>
            <a:endParaRPr/>
          </a:p>
          <a:p>
            <a:pPr marL="68580" lvl="0" indent="-88106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 "/>
            </a:pPr>
            <a:r>
              <a:rPr lang="en-US" b="1"/>
              <a:t>Community Support:</a:t>
            </a:r>
            <a:r>
              <a:rPr lang="en-US"/>
              <a:t> C# has a strong community and is supported by Microsoft, ensuring regular updates, security patches, and continuous improvement.</a:t>
            </a:r>
            <a:endParaRPr/>
          </a:p>
          <a:p>
            <a:pPr marL="68580" lvl="0" indent="-88106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 "/>
            </a:pPr>
            <a:r>
              <a:rPr lang="en-US" b="1"/>
              <a:t>Integration with Microsoft Technologies:</a:t>
            </a:r>
            <a:r>
              <a:rPr lang="en-US"/>
              <a:t> C# seamlessly integrates with other Microsoft technologies, such as Azure cloud services and SQL Server databases, contributing to its widespread adoption.</a:t>
            </a:r>
            <a:endParaRPr/>
          </a:p>
        </p:txBody>
      </p:sp>
      <p:sp>
        <p:nvSpPr>
          <p:cNvPr id="149" name="Google Shape;149;p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vo"/>
              <a:buNone/>
            </a:pPr>
            <a:r>
              <a:rPr lang="en-US" b="1"/>
              <a:t>Integrated Development Environment (IDE)</a:t>
            </a:r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68580" lvl="0" indent="-95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 "/>
            </a:pPr>
            <a:r>
              <a:rPr lang="en-US"/>
              <a:t>IDE stands for Integrated Development Environment. An IDE is a software suite that combines various tools and features to facilitate software development. It provides a comprehensive and unified interface for developers to write, test, and debug their code efficiently. The key components of an IDE typically include: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500"/>
              <a:buNone/>
            </a:pPr>
            <a:endParaRPr/>
          </a:p>
        </p:txBody>
      </p:sp>
      <p:sp>
        <p:nvSpPr>
          <p:cNvPr id="156" name="Google Shape;156;p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vo"/>
              <a:buNone/>
            </a:pPr>
            <a:r>
              <a:rPr lang="en-US" b="1"/>
              <a:t>Visual Studio as an IDE</a:t>
            </a:r>
            <a:endParaRPr/>
          </a:p>
        </p:txBody>
      </p:sp>
      <p:sp>
        <p:nvSpPr>
          <p:cNvPr id="162" name="Google Shape;162;p6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68580" lvl="0" indent="-95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 "/>
            </a:pPr>
            <a:r>
              <a:rPr lang="en-US" b="1"/>
              <a:t>Code Editor:</a:t>
            </a:r>
            <a:r>
              <a:rPr lang="en-US"/>
              <a:t> A text editor that allows developers to write, edit, and view code. It often comes with features like syntax highlighting, autocompletion, and code folding.</a:t>
            </a:r>
            <a:endParaRPr/>
          </a:p>
          <a:p>
            <a:pPr marL="68580" lvl="0" indent="-9525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500"/>
              <a:buChar char=" "/>
            </a:pPr>
            <a:r>
              <a:rPr lang="en-US" b="1"/>
              <a:t>Debugger:</a:t>
            </a:r>
            <a:r>
              <a:rPr lang="en-US"/>
              <a:t> Tools for debugging code, including setting breakpoints, stepping through code execution, inspecting variables, and identifying errors.</a:t>
            </a:r>
            <a:endParaRPr/>
          </a:p>
          <a:p>
            <a:pPr marL="68580" lvl="0" indent="-9525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500"/>
              <a:buChar char=" "/>
            </a:pPr>
            <a:r>
              <a:rPr lang="en-US" b="1"/>
              <a:t>Compiler/Interpreter:</a:t>
            </a:r>
            <a:r>
              <a:rPr lang="en-US"/>
              <a:t> Functionality to compile or interpret code, depending on the programming language, to convert it into machine code or bytecode that can be executed.</a:t>
            </a:r>
            <a:endParaRPr/>
          </a:p>
          <a:p>
            <a:pPr marL="68580" lvl="0" indent="-9525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500"/>
              <a:buChar char=" "/>
            </a:pPr>
            <a:r>
              <a:rPr lang="en-US" b="1"/>
              <a:t>Build Automation:</a:t>
            </a:r>
            <a:r>
              <a:rPr lang="en-US"/>
              <a:t> Tools to automate the build process, ensuring that code is compiled, linked, and packaged correctly.</a:t>
            </a:r>
            <a:endParaRPr/>
          </a:p>
          <a:p>
            <a:pPr marL="68580" lvl="0" indent="-9525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500"/>
              <a:buChar char=" "/>
            </a:pPr>
            <a:r>
              <a:rPr lang="en-US" b="1"/>
              <a:t>Version Control Integration:</a:t>
            </a:r>
            <a:r>
              <a:rPr lang="en-US"/>
              <a:t> Support for version control systems (e.g., Git, SVN) to track changes, collaborate with other developers, and manage different versions of the code.</a:t>
            </a:r>
            <a:endParaRPr/>
          </a:p>
        </p:txBody>
      </p:sp>
      <p:sp>
        <p:nvSpPr>
          <p:cNvPr id="163" name="Google Shape;163;p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vo"/>
              <a:buNone/>
            </a:pPr>
            <a:r>
              <a:rPr lang="en-US" b="1"/>
              <a:t>Visual Studio as an IDE</a:t>
            </a:r>
            <a:endParaRPr/>
          </a:p>
        </p:txBody>
      </p:sp>
      <p:sp>
        <p:nvSpPr>
          <p:cNvPr id="169" name="Google Shape;169;p7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68580" lvl="0" indent="-95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 "/>
            </a:pPr>
            <a:r>
              <a:rPr lang="en-US" b="1"/>
              <a:t>Project Management:</a:t>
            </a:r>
            <a:r>
              <a:rPr lang="en-US"/>
              <a:t> Features to organize and manage projects, including file organization, project templates, and configuration settings.</a:t>
            </a:r>
            <a:endParaRPr/>
          </a:p>
          <a:p>
            <a:pPr marL="68580" lvl="0" indent="-9525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500"/>
              <a:buChar char=" "/>
            </a:pPr>
            <a:r>
              <a:rPr lang="en-US" b="1"/>
              <a:t>Integrated Documentation:</a:t>
            </a:r>
            <a:r>
              <a:rPr lang="en-US"/>
              <a:t> Tools to generate and view documentation directly within the IDE, helping developers understand and document their code.</a:t>
            </a:r>
            <a:endParaRPr/>
          </a:p>
          <a:p>
            <a:pPr marL="68580" lvl="0" indent="-9525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500"/>
              <a:buChar char=" "/>
            </a:pPr>
            <a:r>
              <a:rPr lang="en-US" b="1"/>
              <a:t>Code Navigation:</a:t>
            </a:r>
            <a:r>
              <a:rPr lang="en-US"/>
              <a:t> Features that aid in navigating through code, such as "Go to Definition," "Find References," and code outlining.</a:t>
            </a:r>
            <a:endParaRPr/>
          </a:p>
          <a:p>
            <a:pPr marL="68580" lvl="0" indent="-9525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500"/>
              <a:buChar char=" "/>
            </a:pPr>
            <a:r>
              <a:rPr lang="en-US" b="1"/>
              <a:t>Testing Tools:</a:t>
            </a:r>
            <a:r>
              <a:rPr lang="en-US"/>
              <a:t> Facilities for running and managing tests, including unit testing frameworks and test result reporting.</a:t>
            </a:r>
            <a:endParaRPr/>
          </a:p>
          <a:p>
            <a:pPr marL="68580" lvl="0" indent="-9525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500"/>
              <a:buChar char=" "/>
            </a:pPr>
            <a:r>
              <a:rPr lang="en-US" b="1"/>
              <a:t>Deployment Tools:</a:t>
            </a:r>
            <a:r>
              <a:rPr lang="en-US"/>
              <a:t> Options to deploy applications or components directly from the IDE.</a:t>
            </a:r>
            <a:endParaRPr/>
          </a:p>
        </p:txBody>
      </p:sp>
      <p:sp>
        <p:nvSpPr>
          <p:cNvPr id="170" name="Google Shape;170;p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vo"/>
              <a:buNone/>
            </a:pPr>
            <a:r>
              <a:rPr lang="en-US" b="1"/>
              <a:t>Selecting the Right IDE</a:t>
            </a:r>
            <a:endParaRPr b="1"/>
          </a:p>
        </p:txBody>
      </p:sp>
      <p:sp>
        <p:nvSpPr>
          <p:cNvPr id="176" name="Google Shape;176;p8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68580" lvl="0" indent="-8810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b="1"/>
              <a:t>Productivity:</a:t>
            </a:r>
            <a:endParaRPr/>
          </a:p>
          <a:p>
            <a:pPr marL="288036" lvl="1" indent="-137191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ct val="96296"/>
              <a:buChar char="•"/>
            </a:pPr>
            <a:r>
              <a:rPr lang="en-US"/>
              <a:t>A well-designed IDE enhances developer productivity by providing tools like code completion, debugging, and project management in one environment.</a:t>
            </a:r>
            <a:endParaRPr/>
          </a:p>
          <a:p>
            <a:pPr marL="288036" lvl="1" indent="-137191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ct val="96296"/>
              <a:buChar char="•"/>
            </a:pPr>
            <a:r>
              <a:rPr lang="en-US"/>
              <a:t>Reduces the need to switch between different tools, saving time and effort.</a:t>
            </a:r>
            <a:endParaRPr/>
          </a:p>
          <a:p>
            <a:pPr marL="68580" lvl="0" indent="-88106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 "/>
            </a:pPr>
            <a:r>
              <a:rPr lang="en-US" b="1"/>
              <a:t>Code Quality:</a:t>
            </a:r>
            <a:endParaRPr/>
          </a:p>
          <a:p>
            <a:pPr marL="288036" lvl="1" indent="-137191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ct val="96296"/>
              <a:buChar char="•"/>
            </a:pPr>
            <a:r>
              <a:rPr lang="en-US"/>
              <a:t>A good IDE offers features like code analysis, refactoring tools, and version control integration, contributing to improved code quality.</a:t>
            </a:r>
            <a:endParaRPr/>
          </a:p>
          <a:p>
            <a:pPr marL="288036" lvl="1" indent="-137191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ct val="96296"/>
              <a:buChar char="•"/>
            </a:pPr>
            <a:r>
              <a:rPr lang="en-US"/>
              <a:t>Helps identify and fix issues early in the development process.</a:t>
            </a:r>
            <a:endParaRPr/>
          </a:p>
          <a:p>
            <a:pPr marL="68580" lvl="0" indent="-88106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 "/>
            </a:pPr>
            <a:r>
              <a:rPr lang="en-US" b="1"/>
              <a:t>Collaboration:</a:t>
            </a:r>
            <a:endParaRPr/>
          </a:p>
          <a:p>
            <a:pPr marL="288036" lvl="1" indent="-137191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ct val="96296"/>
              <a:buChar char="•"/>
            </a:pPr>
            <a:r>
              <a:rPr lang="en-US"/>
              <a:t>Integrated version control and collaboration features facilitate team development.</a:t>
            </a:r>
            <a:endParaRPr/>
          </a:p>
          <a:p>
            <a:pPr marL="288036" lvl="1" indent="-137191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ct val="96296"/>
              <a:buChar char="•"/>
            </a:pPr>
            <a:r>
              <a:rPr lang="en-US"/>
              <a:t>Choosing an IDE with robust collaboration tools ensures seamless teamwork.</a:t>
            </a:r>
            <a:endParaRPr/>
          </a:p>
          <a:p>
            <a:pPr marL="68580" lvl="0" indent="-88106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 "/>
            </a:pPr>
            <a:r>
              <a:rPr lang="en-US" b="1"/>
              <a:t>Learning Curve:</a:t>
            </a:r>
            <a:endParaRPr/>
          </a:p>
          <a:p>
            <a:pPr marL="288036" lvl="1" indent="-137191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ct val="96296"/>
              <a:buChar char="•"/>
            </a:pPr>
            <a:r>
              <a:rPr lang="en-US"/>
              <a:t>The right IDE should be user-friendly, with a manageable learning curve.</a:t>
            </a:r>
            <a:endParaRPr/>
          </a:p>
          <a:p>
            <a:pPr marL="288036" lvl="1" indent="-137191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ct val="96296"/>
              <a:buChar char="•"/>
            </a:pPr>
            <a:r>
              <a:rPr lang="en-US"/>
              <a:t>Developers can quickly adapt to the environment, accelerating the onboarding process for new team members.</a:t>
            </a:r>
            <a:endParaRPr/>
          </a:p>
        </p:txBody>
      </p:sp>
      <p:sp>
        <p:nvSpPr>
          <p:cNvPr id="177" name="Google Shape;177;p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1719</Words>
  <Application>Microsoft Office PowerPoint</Application>
  <PresentationFormat>On-screen Show (16:9)</PresentationFormat>
  <Paragraphs>187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Arvo</vt:lpstr>
      <vt:lpstr>Arial</vt:lpstr>
      <vt:lpstr>Calibri</vt:lpstr>
      <vt:lpstr>Wingdings</vt:lpstr>
      <vt:lpstr>Consolas</vt:lpstr>
      <vt:lpstr>Corbel</vt:lpstr>
      <vt:lpstr>Retrospect</vt:lpstr>
      <vt:lpstr>Introduction to C# Language and Its History</vt:lpstr>
      <vt:lpstr>Agenda</vt:lpstr>
      <vt:lpstr>Brief History of C#</vt:lpstr>
      <vt:lpstr>C# as a Modern, Versatile Programming Language</vt:lpstr>
      <vt:lpstr>C#'s Role in Software Development and Industry Adoption</vt:lpstr>
      <vt:lpstr>Integrated Development Environment (IDE)</vt:lpstr>
      <vt:lpstr>Visual Studio as an IDE</vt:lpstr>
      <vt:lpstr>Visual Studio as an IDE</vt:lpstr>
      <vt:lpstr>Selecting the Right IDE</vt:lpstr>
      <vt:lpstr>Selecting the Right IDE</vt:lpstr>
      <vt:lpstr>Writing Your First C# Program</vt:lpstr>
      <vt:lpstr>Writing Your First C# Program</vt:lpstr>
      <vt:lpstr>PowerPoint Presentation</vt:lpstr>
      <vt:lpstr>PowerPoint Presentation</vt:lpstr>
      <vt:lpstr>Running the Program</vt:lpstr>
      <vt:lpstr>Primitive Data Types</vt:lpstr>
      <vt:lpstr>Creating a Variable</vt:lpstr>
      <vt:lpstr>Constants</vt:lpstr>
      <vt:lpstr>The .NET Framework</vt:lpstr>
      <vt:lpstr>How C# Program is Compiled and Run</vt:lpstr>
      <vt:lpstr>Key Components of .NET Framework</vt:lpstr>
      <vt:lpstr>Visual Studio 2022 Overview</vt:lpstr>
      <vt:lpstr>Course Learning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C# Language and Its History</dc:title>
  <dc:creator>Joshua Fagan</dc:creator>
  <cp:lastModifiedBy>Nishant Gupta</cp:lastModifiedBy>
  <cp:revision>5</cp:revision>
  <dcterms:modified xsi:type="dcterms:W3CDTF">2024-05-14T15:33:58Z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0x0101008163E3C6CF893A43A6BD896987216A96</vt:lpwstr>
  </property>
</Properties>
</file>