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x" ContentType="application/vnd.openxmlformats-officedocument.wordprocessingml.documen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9" d="100"/>
          <a:sy n="79" d="100"/>
        </p:scale>
        <p:origin x="-96" y="-450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 smtClean="0">
              <a:latin typeface="Times New Roman" panose="02020603050405020304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 smtClean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1400">
                <a:latin typeface="Times New Roman" panose="02020603050405020304"/>
              </a:defRPr>
            </a:lvl1pPr>
          </a:lstStyle>
          <a:p>
            <a:pPr>
              <a:defRPr/>
            </a:pPr>
            <a:endParaRPr lang="en-US" dirty="0" smtClean="0"/>
          </a:p>
          <a:p>
            <a:pPr algn="r">
              <a:defRPr/>
            </a:pPr>
            <a:r>
              <a:rPr lang="en-US" sz="9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sz="5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© 2016,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900">
                <a:latin typeface="Arial Narrow" panose="020B0606020202030204" pitchFamily="34" charset="0"/>
              </a:defRPr>
            </a:lvl1pPr>
          </a:lstStyle>
          <a:p>
            <a:pPr algn="l">
              <a:defRPr/>
            </a:pPr>
            <a:endParaRPr lang="en-US" sz="1400" dirty="0" smtClean="0">
              <a:latin typeface="Times New Roman" panose="02020603050405020304"/>
            </a:endParaRPr>
          </a:p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package" Target="../embeddings/Document1.docx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package" Target="../embeddings/Document10.docx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1" Type="http://schemas.openxmlformats.org/officeDocument/2006/relationships/package" Target="../embeddings/Document11.docx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package" Target="../embeddings/Document12.docx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1" Type="http://schemas.openxmlformats.org/officeDocument/2006/relationships/package" Target="../embeddings/Document13.docx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1" Type="http://schemas.openxmlformats.org/officeDocument/2006/relationships/package" Target="../embeddings/Document14.docx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package" Target="../embeddings/Document15.docx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package" Target="../embeddings/Document16.docx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1" Type="http://schemas.openxmlformats.org/officeDocument/2006/relationships/package" Target="../embeddings/Document17.docx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1" Type="http://schemas.openxmlformats.org/officeDocument/2006/relationships/package" Target="../embeddings/Document18.docx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1" Type="http://schemas.openxmlformats.org/officeDocument/2006/relationships/package" Target="../embeddings/Document19.docx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package" Target="../embeddings/Document2.docx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1" Type="http://schemas.openxmlformats.org/officeDocument/2006/relationships/package" Target="../embeddings/Document20.docx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package" Target="../embeddings/Document21.docx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1" Type="http://schemas.openxmlformats.org/officeDocument/2006/relationships/package" Target="../embeddings/Document22.docx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1" Type="http://schemas.openxmlformats.org/officeDocument/2006/relationships/package" Target="../embeddings/Document23.docx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package" Target="../embeddings/Document24.docx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1" Type="http://schemas.openxmlformats.org/officeDocument/2006/relationships/package" Target="../embeddings/Document25.docx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emf"/><Relationship Id="rId1" Type="http://schemas.openxmlformats.org/officeDocument/2006/relationships/package" Target="../embeddings/Document26.docx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1" Type="http://schemas.openxmlformats.org/officeDocument/2006/relationships/package" Target="../embeddings/Document27.docx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emf"/><Relationship Id="rId1" Type="http://schemas.openxmlformats.org/officeDocument/2006/relationships/package" Target="../embeddings/Document28.docx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1" Type="http://schemas.openxmlformats.org/officeDocument/2006/relationships/package" Target="../embeddings/Document29.docx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package" Target="../embeddings/Document3.docx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package" Target="../embeddings/Document30.docx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emf"/><Relationship Id="rId1" Type="http://schemas.openxmlformats.org/officeDocument/2006/relationships/package" Target="../embeddings/Document31.docx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emf"/><Relationship Id="rId1" Type="http://schemas.openxmlformats.org/officeDocument/2006/relationships/package" Target="../embeddings/Document32.docx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package" Target="../embeddings/Document33.docx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package" Target="../embeddings/Document34.docx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emf"/><Relationship Id="rId1" Type="http://schemas.openxmlformats.org/officeDocument/2006/relationships/package" Target="../embeddings/Document35.docx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1" Type="http://schemas.openxmlformats.org/officeDocument/2006/relationships/package" Target="../embeddings/Document36.docx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1" Type="http://schemas.openxmlformats.org/officeDocument/2006/relationships/package" Target="../embeddings/Document37.docx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emf"/><Relationship Id="rId1" Type="http://schemas.openxmlformats.org/officeDocument/2006/relationships/package" Target="../embeddings/Document38.docx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emf"/><Relationship Id="rId1" Type="http://schemas.openxmlformats.org/officeDocument/2006/relationships/package" Target="../embeddings/Document39.docx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package" Target="../embeddings/Document4.docx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1" Type="http://schemas.openxmlformats.org/officeDocument/2006/relationships/package" Target="../embeddings/Document40.docx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1" Type="http://schemas.openxmlformats.org/officeDocument/2006/relationships/package" Target="../embeddings/Document41.docx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package" Target="../embeddings/Document5.docx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package" Target="../embeddings/Document6.docx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package" Target="../embeddings/Document7.docx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package" Target="../embeddings/Document8.docx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package" Target="../embeddings/Document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9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 panose="02020603050405020304"/>
            </a:endParaRPr>
          </a:p>
          <a:p>
            <a:pPr>
              <a:defRPr/>
            </a:pPr>
            <a:r>
              <a:rPr lang="en-US" smtClean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14400" y="16764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Document" r:id="rId1" imgW="7315200" imgH="1787525" progId="Word.Document.12">
                  <p:embed/>
                </p:oleObj>
              </mc:Choice>
              <mc:Fallback>
                <p:oleObj name="Document" r:id="rId1" imgW="7315200" imgH="1787525" progId="Word.Document.12">
                  <p:embed/>
                  <p:pic>
                    <p:nvPicPr>
                      <p:cNvPr id="0" name="Picture 10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6764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get information </a:t>
            </a:r>
            <a:br>
              <a:rPr lang="en-US" dirty="0"/>
            </a:br>
            <a:r>
              <a:rPr lang="en-US" dirty="0"/>
              <a:t>about a date or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441" y="1524000"/>
          <a:ext cx="7327900" cy="12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Document" r:id="rId1" imgW="7330440" imgH="1219200" progId="Word.Document.12">
                  <p:embed/>
                </p:oleObj>
              </mc:Choice>
              <mc:Fallback>
                <p:oleObj name="Document" r:id="rId1" imgW="7330440" imgH="1219200" progId="Word.Document.12">
                  <p:embed/>
                  <p:pic>
                    <p:nvPicPr>
                      <p:cNvPr id="0" name="Picture 102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441" y="1524000"/>
                        <a:ext cx="7327900" cy="121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DayOfWeek</a:t>
            </a:r>
            <a:r>
              <a:rPr lang="en-US" dirty="0"/>
              <a:t> property </a:t>
            </a:r>
            <a:br>
              <a:rPr lang="en-US" dirty="0"/>
            </a:br>
            <a:r>
              <a:rPr lang="en-US" dirty="0"/>
              <a:t>and enumeration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524000"/>
          <a:ext cx="7301323" cy="2608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1" imgW="7315200" imgH="2614930" progId="Word.Document.12">
                  <p:embed/>
                </p:oleObj>
              </mc:Choice>
              <mc:Fallback>
                <p:oleObj name="Document" r:id="rId1" imgW="7315200" imgH="2614930" progId="Word.Document.12">
                  <p:embed/>
                  <p:pic>
                    <p:nvPicPr>
                      <p:cNvPr id="0" name="Picture 112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608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Methods for performing operations </a:t>
            </a:r>
            <a:br>
              <a:rPr lang="en-US" dirty="0"/>
            </a:br>
            <a:r>
              <a:rPr lang="en-US" dirty="0"/>
              <a:t>on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524000"/>
          <a:ext cx="7301323" cy="2451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Document" r:id="rId1" imgW="7315200" imgH="2457450" progId="Word.Document.12">
                  <p:embed/>
                </p:oleObj>
              </mc:Choice>
              <mc:Fallback>
                <p:oleObj name="Document" r:id="rId1" imgW="7315200" imgH="2457450" progId="Word.Document.12">
                  <p:embed/>
                  <p:pic>
                    <p:nvPicPr>
                      <p:cNvPr id="0" name="Picture 12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1323" cy="2451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Statements that perform operations </a:t>
            </a:r>
            <a:br>
              <a:rPr lang="en-US" dirty="0"/>
            </a:br>
            <a:r>
              <a:rPr lang="en-US" dirty="0"/>
              <a:t>on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498600"/>
          <a:ext cx="7300912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1" imgW="7315200" imgH="1248410" progId="Word.Document.12">
                  <p:embed/>
                </p:oleObj>
              </mc:Choice>
              <mc:Fallback>
                <p:oleObj name="Document" r:id="rId1" imgW="7315200" imgH="1248410" progId="Word.Document.12">
                  <p:embed/>
                  <p:pic>
                    <p:nvPicPr>
                      <p:cNvPr id="0" name="Picture 133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498600"/>
                        <a:ext cx="7300912" cy="124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results in a </a:t>
            </a:r>
            <a:r>
              <a:rPr lang="en-US" dirty="0" err="1"/>
              <a:t>TimeSpan</a:t>
            </a:r>
            <a:r>
              <a:rPr lang="en-US" dirty="0"/>
              <a:t> value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87583"/>
          <a:ext cx="7301323" cy="249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Document" r:id="rId1" imgW="7315200" imgH="2498725" progId="Word.Document.12">
                  <p:embed/>
                </p:oleObj>
              </mc:Choice>
              <mc:Fallback>
                <p:oleObj name="Document" r:id="rId1" imgW="7315200" imgH="2498725" progId="Word.Document.12">
                  <p:embed/>
                  <p:pic>
                    <p:nvPicPr>
                      <p:cNvPr id="0" name="Picture 143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87583"/>
                        <a:ext cx="7301323" cy="2493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statement that uses the – operator </a:t>
            </a:r>
            <a:br>
              <a:rPr lang="en-US" dirty="0"/>
            </a:br>
            <a:r>
              <a:rPr lang="en-US" dirty="0"/>
              <a:t>to subtract two dates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00912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Document" r:id="rId1" imgW="7315200" imgH="1738630" progId="Word.Document.12">
                  <p:embed/>
                </p:oleObj>
              </mc:Choice>
              <mc:Fallback>
                <p:oleObj name="Document" r:id="rId1" imgW="7315200" imgH="1738630" progId="Word.Document.12">
                  <p:embed/>
                  <p:pic>
                    <p:nvPicPr>
                      <p:cNvPr id="0" name="Picture 153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String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74737"/>
          <a:ext cx="7300912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Document" r:id="rId1" imgW="7315200" imgH="2207260" progId="Word.Document.12">
                  <p:embed/>
                </p:oleObj>
              </mc:Choice>
              <mc:Fallback>
                <p:oleObj name="Document" r:id="rId1" imgW="7315200" imgH="2207260" progId="Word.Document.12">
                  <p:embed/>
                  <p:pic>
                    <p:nvPicPr>
                      <p:cNvPr id="0" name="Picture 163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74737"/>
                        <a:ext cx="7300912" cy="220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a for loop </a:t>
            </a:r>
            <a:br>
              <a:rPr lang="en-US" dirty="0"/>
            </a:br>
            <a:r>
              <a:rPr lang="en-US" dirty="0"/>
              <a:t>to access each character in the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07144" y="1371861"/>
          <a:ext cx="7328535" cy="4471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Document" r:id="rId1" imgW="7330440" imgH="4472940" progId="Word.Document.12">
                  <p:embed/>
                </p:oleObj>
              </mc:Choice>
              <mc:Fallback>
                <p:oleObj name="Document" r:id="rId1" imgW="7330440" imgH="4472940" progId="Word.Document.12">
                  <p:embed/>
                  <p:pic>
                    <p:nvPicPr>
                      <p:cNvPr id="0" name="Picture 1741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7144" y="1371861"/>
                        <a:ext cx="7328535" cy="4471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methods of the String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066800"/>
          <a:ext cx="7301323" cy="4290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Document" r:id="rId1" imgW="7315200" imgH="4298950" progId="Word.Document.12">
                  <p:embed/>
                </p:oleObj>
              </mc:Choice>
              <mc:Fallback>
                <p:oleObj name="Document" r:id="rId1" imgW="7315200" imgH="4298950" progId="Word.Document.12">
                  <p:embed/>
                  <p:pic>
                    <p:nvPicPr>
                      <p:cNvPr id="0" name="Picture 184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290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</a:t>
            </a:r>
            <a:r>
              <a:rPr lang="en-US" dirty="0" err="1"/>
              <a:t>StartsWith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EndsWith</a:t>
            </a:r>
            <a:r>
              <a:rPr lang="en-US" dirty="0"/>
              <a:t>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0091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Document" r:id="rId1" imgW="7315200" imgH="2164715" progId="Word.Document.12">
                  <p:embed/>
                </p:oleObj>
              </mc:Choice>
              <mc:Fallback>
                <p:oleObj name="Document" r:id="rId1" imgW="7315200" imgH="2164715" progId="Word.Document.12">
                  <p:embed/>
                  <p:pic>
                    <p:nvPicPr>
                      <p:cNvPr id="0" name="Picture 194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15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90600" y="1053578"/>
          <a:ext cx="7301323" cy="405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Document" r:id="rId1" imgW="7315200" imgH="4060825" progId="Word.Document.12">
                  <p:embed/>
                </p:oleObj>
              </mc:Choice>
              <mc:Fallback>
                <p:oleObj name="Document" r:id="rId1" imgW="7315200" imgH="4060825" progId="Word.Document.12">
                  <p:embed/>
                  <p:pic>
                    <p:nvPicPr>
                      <p:cNvPr id="0" name="Picture 20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53578"/>
                        <a:ext cx="7301323" cy="40518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Remove, Insert, </a:t>
            </a:r>
            <a:br>
              <a:rPr lang="en-US" dirty="0"/>
            </a:br>
            <a:r>
              <a:rPr lang="en-US" dirty="0"/>
              <a:t>and Replace methods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00912" cy="368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Document" r:id="rId1" imgW="7315200" imgH="3692525" progId="Word.Document.12">
                  <p:embed/>
                </p:oleObj>
              </mc:Choice>
              <mc:Fallback>
                <p:oleObj name="Document" r:id="rId1" imgW="7315200" imgH="3692525" progId="Word.Document.12">
                  <p:embed/>
                  <p:pic>
                    <p:nvPicPr>
                      <p:cNvPr id="0" name="Picture 204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3684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parses a first name 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/>
              <a:t>a name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524000"/>
          <a:ext cx="7300912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Document" r:id="rId1" imgW="7315200" imgH="1650365" progId="Word.Document.12">
                  <p:embed/>
                </p:oleObj>
              </mc:Choice>
              <mc:Fallback>
                <p:oleObj name="Document" r:id="rId1" imgW="7315200" imgH="1650365" progId="Word.Document.12">
                  <p:embed/>
                  <p:pic>
                    <p:nvPicPr>
                      <p:cNvPr id="0" name="Picture 215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524000"/>
                        <a:ext cx="7300912" cy="164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parses a string </a:t>
            </a:r>
            <a:br>
              <a:rPr lang="en-US" dirty="0"/>
            </a:br>
            <a:r>
              <a:rPr lang="en-US" dirty="0"/>
              <a:t>that contains an address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524000"/>
          <a:ext cx="7243762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Document" r:id="rId1" imgW="7315200" imgH="3065145" progId="Word.Document.12">
                  <p:embed/>
                </p:oleObj>
              </mc:Choice>
              <mc:Fallback>
                <p:oleObj name="Document" r:id="rId1" imgW="7315200" imgH="3065145" progId="Word.Document.12">
                  <p:embed/>
                  <p:pic>
                    <p:nvPicPr>
                      <p:cNvPr id="0" name="Picture 225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24000"/>
                        <a:ext cx="7243762" cy="3024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uses the Split method </a:t>
            </a:r>
            <a:br>
              <a:rPr lang="en-US" dirty="0"/>
            </a:br>
            <a:r>
              <a:rPr lang="en-US" dirty="0"/>
              <a:t>to parse the name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89075"/>
          <a:ext cx="7300912" cy="384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Document" r:id="rId1" imgW="7315200" imgH="3853180" progId="Word.Document.12">
                  <p:embed/>
                </p:oleObj>
              </mc:Choice>
              <mc:Fallback>
                <p:oleObj name="Document" r:id="rId1" imgW="7315200" imgH="3853180" progId="Word.Document.12">
                  <p:embed/>
                  <p:pic>
                    <p:nvPicPr>
                      <p:cNvPr id="0" name="Picture 235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89075"/>
                        <a:ext cx="7300912" cy="384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adds hyphens to a phone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800"/>
          <a:ext cx="7300912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Document" r:id="rId1" imgW="7315200" imgH="2239645" progId="Word.Document.12">
                  <p:embed/>
                </p:oleObj>
              </mc:Choice>
              <mc:Fallback>
                <p:oleObj name="Document" r:id="rId1" imgW="7315200" imgH="2239645" progId="Word.Document.12">
                  <p:embed/>
                  <p:pic>
                    <p:nvPicPr>
                      <p:cNvPr id="0" name="Picture 245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23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Parse and </a:t>
            </a:r>
            <a:r>
              <a:rPr lang="en-US" dirty="0" err="1"/>
              <a:t>TryParse</a:t>
            </a:r>
            <a:r>
              <a:rPr lang="en-US" dirty="0"/>
              <a:t> methods </a:t>
            </a:r>
            <a:r>
              <a:rPr lang="en-US" dirty="0" smtClean="0"/>
              <a:t>for </a:t>
            </a:r>
            <a:r>
              <a:rPr lang="en-US" dirty="0"/>
              <a:t>validating decimal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01323" cy="4100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Document" r:id="rId1" imgW="7315200" imgH="4109720" progId="Word.Document.12">
                  <p:embed/>
                </p:oleObj>
              </mc:Choice>
              <mc:Fallback>
                <p:oleObj name="Document" r:id="rId1" imgW="7315200" imgH="4109720" progId="Word.Document.12">
                  <p:embed/>
                  <p:pic>
                    <p:nvPicPr>
                      <p:cNvPr id="0" name="Picture 256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4100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Common members of the </a:t>
            </a:r>
            <a:r>
              <a:rPr lang="en-US" dirty="0" err="1"/>
              <a:t>NumberStyles</a:t>
            </a:r>
            <a:r>
              <a:rPr lang="en-US" dirty="0"/>
              <a:t> enumeration for decimal values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5363" y="1446213"/>
          <a:ext cx="7243762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Document" r:id="rId1" imgW="7315200" imgH="3822700" progId="Word.Document.12">
                  <p:embed/>
                </p:oleObj>
              </mc:Choice>
              <mc:Fallback>
                <p:oleObj name="Document" r:id="rId1" imgW="7315200" imgH="3822700" progId="Word.Document.12">
                  <p:embed/>
                  <p:pic>
                    <p:nvPicPr>
                      <p:cNvPr id="0" name="Picture 266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5363" y="1446213"/>
                        <a:ext cx="7243762" cy="377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A Parse method that allows entries </a:t>
            </a:r>
            <a:br>
              <a:rPr lang="en-US" dirty="0"/>
            </a:br>
            <a:r>
              <a:rPr lang="en-US" dirty="0"/>
              <a:t>with any decimal characters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535288"/>
          <a:ext cx="7301323" cy="25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Document" r:id="rId1" imgW="7315200" imgH="2585720" progId="Word.Document.12">
                  <p:embed/>
                </p:oleObj>
              </mc:Choice>
              <mc:Fallback>
                <p:oleObj name="Document" r:id="rId1" imgW="7315200" imgH="2585720" progId="Word.Document.12">
                  <p:embed/>
                  <p:pic>
                    <p:nvPicPr>
                      <p:cNvPr id="0" name="Picture 276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535288"/>
                        <a:ext cx="7301323" cy="2579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</a:t>
            </a:r>
            <a:r>
              <a:rPr lang="en-US" dirty="0" err="1"/>
              <a:t>StringBuilder</a:t>
            </a:r>
            <a:r>
              <a:rPr lang="en-US" dirty="0"/>
              <a:t> object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800"/>
          <a:ext cx="7292975" cy="379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1" imgW="7315200" imgH="3825240" progId="Word.Document.12">
                  <p:embed/>
                </p:oleObj>
              </mc:Choice>
              <mc:Fallback>
                <p:oleObj name="Document" r:id="rId1" imgW="7315200" imgH="3825240" progId="Word.Document.12">
                  <p:embed/>
                  <p:pic>
                    <p:nvPicPr>
                      <p:cNvPr id="0" name="Picture 286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292975" cy="379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properties of the </a:t>
            </a:r>
            <a:r>
              <a:rPr lang="en-US" dirty="0" err="1"/>
              <a:t>StringBuilder</a:t>
            </a:r>
            <a:r>
              <a:rPr lang="en-US" dirty="0"/>
              <a:t>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800"/>
          <a:ext cx="7301323" cy="2992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Document" r:id="rId1" imgW="7315200" imgH="2999740" progId="Word.Document.12">
                  <p:embed/>
                </p:oleObj>
              </mc:Choice>
              <mc:Fallback>
                <p:oleObj name="Document" r:id="rId1" imgW="7315200" imgH="2999740" progId="Word.Document.12">
                  <p:embed/>
                  <p:pic>
                    <p:nvPicPr>
                      <p:cNvPr id="0" name="Picture 297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2992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syntax for creating a </a:t>
            </a:r>
            <a:r>
              <a:rPr lang="en-US" dirty="0" err="1"/>
              <a:t>DateTime</a:t>
            </a:r>
            <a:r>
              <a:rPr lang="en-US" dirty="0"/>
              <a:t> value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96963"/>
          <a:ext cx="7453312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1" imgW="7444740" imgH="3091815" progId="Word.Document.12">
                  <p:embed/>
                </p:oleObj>
              </mc:Choice>
              <mc:Fallback>
                <p:oleObj name="Document" r:id="rId1" imgW="7444740" imgH="3091815" progId="Word.Document.12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96963"/>
                        <a:ext cx="7453312" cy="3094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Code that creates a phone number </a:t>
            </a:r>
            <a:br>
              <a:rPr lang="en-US" dirty="0"/>
            </a:br>
            <a:r>
              <a:rPr lang="en-US" dirty="0"/>
              <a:t>and inserts dashes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447800"/>
          <a:ext cx="7300912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1" imgW="7315200" imgH="1450340" progId="Word.Document.12">
                  <p:embed/>
                </p:oleObj>
              </mc:Choice>
              <mc:Fallback>
                <p:oleObj name="Document" r:id="rId1" imgW="7315200" imgH="1450340" progId="Word.Document.12">
                  <p:embed/>
                  <p:pic>
                    <p:nvPicPr>
                      <p:cNvPr id="0" name="Picture 307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1446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syntax of the Format method </a:t>
            </a:r>
            <a:br>
              <a:rPr lang="en-US" dirty="0"/>
            </a:br>
            <a:r>
              <a:rPr lang="en-US" dirty="0"/>
              <a:t>of the String class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75415" cy="475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Document" r:id="rId1" imgW="7377430" imgH="4759325" progId="Word.Document.12">
                  <p:embed/>
                </p:oleObj>
              </mc:Choice>
              <mc:Fallback>
                <p:oleObj name="Document" r:id="rId1" imgW="7377430" imgH="4759325" progId="Word.Document.12">
                  <p:embed/>
                  <p:pic>
                    <p:nvPicPr>
                      <p:cNvPr id="0" name="Picture 317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75415" cy="4758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Standard numeric formatting codes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066800"/>
          <a:ext cx="7301323" cy="4856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Document" r:id="rId1" imgW="7315200" imgH="4865370" progId="Word.Document.12">
                  <p:embed/>
                </p:oleObj>
              </mc:Choice>
              <mc:Fallback>
                <p:oleObj name="Document" r:id="rId1" imgW="7315200" imgH="4865370" progId="Word.Document.12">
                  <p:embed/>
                  <p:pic>
                    <p:nvPicPr>
                      <p:cNvPr id="0" name="Picture 327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4856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 numeric formatting codes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066800"/>
          <a:ext cx="7301323" cy="272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Document" r:id="rId1" imgW="7315200" imgH="2735580" progId="Word.Document.12">
                  <p:embed/>
                </p:oleObj>
              </mc:Choice>
              <mc:Fallback>
                <p:oleObj name="Document" r:id="rId1" imgW="7315200" imgH="2735580" progId="Word.Document.12">
                  <p:embed/>
                  <p:pic>
                    <p:nvPicPr>
                      <p:cNvPr id="0" name="Picture 338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272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a single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800"/>
          <a:ext cx="730091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Document" r:id="rId1" imgW="7315200" imgH="2672715" progId="Word.Document.12">
                  <p:embed/>
                </p:oleObj>
              </mc:Choice>
              <mc:Fallback>
                <p:oleObj name="Document" r:id="rId1" imgW="7315200" imgH="2672715" progId="Word.Document.12">
                  <p:embed/>
                  <p:pic>
                    <p:nvPicPr>
                      <p:cNvPr id="0" name="Picture 348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0912" cy="266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Standard </a:t>
            </a:r>
            <a:r>
              <a:rPr lang="en-US" dirty="0" err="1"/>
              <a:t>DateTime</a:t>
            </a:r>
            <a:r>
              <a:rPr lang="en-US" dirty="0"/>
              <a:t> formatting codes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142767"/>
          <a:ext cx="7301323" cy="353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Document" r:id="rId1" imgW="7315200" imgH="3546475" progId="Word.Document.12">
                  <p:embed/>
                </p:oleObj>
              </mc:Choice>
              <mc:Fallback>
                <p:oleObj name="Document" r:id="rId1" imgW="7315200" imgH="3546475" progId="Word.Document.12">
                  <p:embed/>
                  <p:pic>
                    <p:nvPicPr>
                      <p:cNvPr id="0" name="Picture 358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142767"/>
                        <a:ext cx="7301323" cy="3539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Custom </a:t>
            </a:r>
            <a:r>
              <a:rPr lang="en-US" dirty="0" err="1"/>
              <a:t>DateTime</a:t>
            </a:r>
            <a:r>
              <a:rPr lang="en-US" dirty="0"/>
              <a:t> formatting codes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028792"/>
          <a:ext cx="7301323" cy="50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Document" r:id="rId1" imgW="7315200" imgH="5077460" progId="Word.Document.12">
                  <p:embed/>
                </p:oleObj>
              </mc:Choice>
              <mc:Fallback>
                <p:oleObj name="Document" r:id="rId1" imgW="7315200" imgH="5077460" progId="Word.Document.12">
                  <p:embed/>
                  <p:pic>
                    <p:nvPicPr>
                      <p:cNvPr id="0" name="Picture 368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28792"/>
                        <a:ext cx="7301323" cy="50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DateTime</a:t>
            </a:r>
            <a:r>
              <a:rPr lang="en-US" dirty="0" smtClean="0"/>
              <a:t> formatting codes (cont.)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028792"/>
          <a:ext cx="7301323" cy="5067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1" imgW="7315200" imgH="5077460" progId="Word.Document.12">
                  <p:embed/>
                </p:oleObj>
              </mc:Choice>
              <mc:Fallback>
                <p:oleObj name="Document" r:id="rId1" imgW="7315200" imgH="5077460" progId="Word.Document.12">
                  <p:embed/>
                  <p:pic>
                    <p:nvPicPr>
                      <p:cNvPr id="0" name="Picture 378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028792"/>
                        <a:ext cx="7301323" cy="5067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123950"/>
          <a:ext cx="7300912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2" name="Document" r:id="rId1" imgW="7315200" imgH="1852930" progId="Word.Document.12">
                  <p:embed/>
                </p:oleObj>
              </mc:Choice>
              <mc:Fallback>
                <p:oleObj name="Document" r:id="rId1" imgW="7315200" imgH="1852930" progId="Word.Document.12">
                  <p:embed/>
                  <p:pic>
                    <p:nvPicPr>
                      <p:cNvPr id="0" name="Picture 389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123950"/>
                        <a:ext cx="7300912" cy="184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basic syntax of an interpolated string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5213"/>
          <a:ext cx="7173913" cy="414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Document" r:id="rId1" imgW="7315200" imgH="4250055" progId="Word.Document.12">
                  <p:embed/>
                </p:oleObj>
              </mc:Choice>
              <mc:Fallback>
                <p:oleObj name="Document" r:id="rId1" imgW="7315200" imgH="4250055" progId="Word.Document.12">
                  <p:embed/>
                  <p:pic>
                    <p:nvPicPr>
                      <p:cNvPr id="0" name="Picture 399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173913" cy="414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create </a:t>
            </a:r>
            <a:r>
              <a:rPr lang="en-US" dirty="0" err="1"/>
              <a:t>DateTime</a:t>
            </a:r>
            <a:r>
              <a:rPr lang="en-US" dirty="0"/>
              <a:t> values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7106" y="1195388"/>
          <a:ext cx="732790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Document" r:id="rId1" imgW="7330440" imgH="2423160" progId="Word.Document.12">
                  <p:embed/>
                </p:oleObj>
              </mc:Choice>
              <mc:Fallback>
                <p:oleObj name="Document" r:id="rId1" imgW="7330440" imgH="2423160" progId="Word.Document.12">
                  <p:embed/>
                  <p:pic>
                    <p:nvPicPr>
                      <p:cNvPr id="0" name="Picture 4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7106" y="1195388"/>
                        <a:ext cx="7327900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numbers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5213"/>
          <a:ext cx="72453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1" imgW="7315200" imgH="1926590" progId="Word.Document.12">
                  <p:embed/>
                </p:oleObj>
              </mc:Choice>
              <mc:Fallback>
                <p:oleObj name="Document" r:id="rId1" imgW="7315200" imgH="1926590" progId="Word.Document.12">
                  <p:embed/>
                  <p:pic>
                    <p:nvPicPr>
                      <p:cNvPr id="0" name="Picture 409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5213"/>
                        <a:ext cx="7245350" cy="189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Code that formats a number and a 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84250" y="1146175"/>
          <a:ext cx="72453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Document" r:id="rId1" imgW="7315200" imgH="3042285" progId="Word.Document.12">
                  <p:embed/>
                </p:oleObj>
              </mc:Choice>
              <mc:Fallback>
                <p:oleObj name="Document" r:id="rId1" imgW="7315200" imgH="3042285" progId="Word.Document.12">
                  <p:embed/>
                  <p:pic>
                    <p:nvPicPr>
                      <p:cNvPr id="0" name="Picture 419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84250" y="1146175"/>
                        <a:ext cx="7245350" cy="300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Valid date formats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01541" y="1219041"/>
          <a:ext cx="7327900" cy="283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1" imgW="7330440" imgH="2834640" progId="Word.Document.12">
                  <p:embed/>
                </p:oleObj>
              </mc:Choice>
              <mc:Fallback>
                <p:oleObj name="Document" r:id="rId1" imgW="7330440" imgH="2834640" progId="Word.Document.12">
                  <p:embed/>
                  <p:pic>
                    <p:nvPicPr>
                      <p:cNvPr id="0" name="Picture 5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1541" y="1219041"/>
                        <a:ext cx="7327900" cy="283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properties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getting the current date and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447800"/>
          <a:ext cx="7300912" cy="250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1" imgW="7315200" imgH="2506345" progId="Word.Document.12">
                  <p:embed/>
                </p:oleObj>
              </mc:Choice>
              <mc:Fallback>
                <p:oleObj name="Document" r:id="rId1" imgW="7315200" imgH="2506345" progId="Word.Document.12">
                  <p:embed/>
                  <p:pic>
                    <p:nvPicPr>
                      <p:cNvPr id="0" name="Picture 615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0912" cy="2500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 err="1"/>
              <a:t>DateTime</a:t>
            </a:r>
            <a:r>
              <a:rPr lang="en-US" dirty="0"/>
              <a:t> methods </a:t>
            </a:r>
            <a:br>
              <a:rPr lang="en-US" dirty="0" smtClean="0"/>
            </a:br>
            <a:r>
              <a:rPr lang="en-US" dirty="0" smtClean="0"/>
              <a:t>for </a:t>
            </a:r>
            <a:r>
              <a:rPr lang="en-US" dirty="0"/>
              <a:t>formatting a date </a:t>
            </a:r>
            <a:r>
              <a:rPr lang="en-US" dirty="0" smtClean="0"/>
              <a:t>or </a:t>
            </a:r>
            <a:r>
              <a:rPr lang="en-US" dirty="0"/>
              <a:t>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1447800"/>
          <a:ext cx="7291388" cy="430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Document" r:id="rId1" imgW="7315200" imgH="4326255" progId="Word.Document.12">
                  <p:embed/>
                </p:oleObj>
              </mc:Choice>
              <mc:Fallback>
                <p:oleObj name="Document" r:id="rId1" imgW="7315200" imgH="4326255" progId="Word.Document.12">
                  <p:embed/>
                  <p:pic>
                    <p:nvPicPr>
                      <p:cNvPr id="0" name="Picture 71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291388" cy="430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Statements that format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483"/>
          <a:ext cx="7245350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Document" r:id="rId1" imgW="7315200" imgH="2685415" progId="Word.Document.12">
                  <p:embed/>
                </p:oleObj>
              </mc:Choice>
              <mc:Fallback>
                <p:oleObj name="Document" r:id="rId1" imgW="7315200" imgH="2685415" progId="Word.Document.12">
                  <p:embed/>
                  <p:pic>
                    <p:nvPicPr>
                      <p:cNvPr id="0" name="Picture 8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483"/>
                        <a:ext cx="7245350" cy="2652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Properties for working with dates and times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14400" y="1066800"/>
          <a:ext cx="7301323" cy="4218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Document" r:id="rId1" imgW="7315200" imgH="4227195" progId="Word.Document.12">
                  <p:embed/>
                </p:oleObj>
              </mc:Choice>
              <mc:Fallback>
                <p:oleObj name="Document" r:id="rId1" imgW="7315200" imgH="4227195" progId="Word.Document.12">
                  <p:embed/>
                  <p:pic>
                    <p:nvPicPr>
                      <p:cNvPr id="0" name="Picture 92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066800"/>
                        <a:ext cx="7301323" cy="4218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 slides_with_titles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4515</Words>
  <Application>WPS Presentation</Application>
  <PresentationFormat>On-screen Show (4:3)</PresentationFormat>
  <Paragraphs>328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41</vt:i4>
      </vt:variant>
    </vt:vector>
  </HeadingPairs>
  <TitlesOfParts>
    <vt:vector size="91" baseType="lpstr">
      <vt:lpstr>Arial</vt:lpstr>
      <vt:lpstr>SimSun</vt:lpstr>
      <vt:lpstr>Wingdings</vt:lpstr>
      <vt:lpstr>Times New Roman</vt:lpstr>
      <vt:lpstr>Times New Roman</vt:lpstr>
      <vt:lpstr>Arial Narrow</vt:lpstr>
      <vt:lpstr>Microsoft YaHei</vt:lpstr>
      <vt:lpstr>Arial Unicode MS</vt:lpstr>
      <vt:lpstr>Master slides_with_titles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Chapter 9</vt:lpstr>
      <vt:lpstr>Objectives</vt:lpstr>
      <vt:lpstr>The syntax for creating a DateTime value</vt:lpstr>
      <vt:lpstr>Statements that create DateTime values</vt:lpstr>
      <vt:lpstr>Valid date formats</vt:lpstr>
      <vt:lpstr>DateTime properties  for getting the current date and time</vt:lpstr>
      <vt:lpstr>DateTime methods  for formatting a date or time</vt:lpstr>
      <vt:lpstr>Statements that format dates and times</vt:lpstr>
      <vt:lpstr>Properties for working with dates and times</vt:lpstr>
      <vt:lpstr>Statements that get information  about a date or time</vt:lpstr>
      <vt:lpstr>Code that uses the DayOfWeek property  and enumeration</vt:lpstr>
      <vt:lpstr>Methods for performing operations  on dates and times</vt:lpstr>
      <vt:lpstr>Statements that perform operations  on dates and times</vt:lpstr>
      <vt:lpstr>Code that results in a TimeSpan value</vt:lpstr>
      <vt:lpstr>A statement that uses the – operator  to subtract two dates</vt:lpstr>
      <vt:lpstr>Common properties of the String class</vt:lpstr>
      <vt:lpstr>Code that uses a for loop  to access each character in the string</vt:lpstr>
      <vt:lpstr>Common methods of the String class</vt:lpstr>
      <vt:lpstr>Code that uses the StartsWith  and EndsWith methods</vt:lpstr>
      <vt:lpstr>Code that uses the Remove, Insert,  and Replace methods</vt:lpstr>
      <vt:lpstr>Code that parses a first name  from a name string</vt:lpstr>
      <vt:lpstr>Code that parses a string  that contains an address</vt:lpstr>
      <vt:lpstr>Code that uses the Split method  to parse the name string</vt:lpstr>
      <vt:lpstr>Code that adds hyphens to a phone number</vt:lpstr>
      <vt:lpstr>The syntax of the Parse and TryParse methods for validating decimal values</vt:lpstr>
      <vt:lpstr>Common members of the NumberStyles enumeration for decimal values (cont.)</vt:lpstr>
      <vt:lpstr>A Parse method that allows entries  with any decimal characters</vt:lpstr>
      <vt:lpstr>The syntax for creating a StringBuilder object</vt:lpstr>
      <vt:lpstr>Common properties of the StringBuilder class</vt:lpstr>
      <vt:lpstr>Code that creates a phone number  and inserts dashes</vt:lpstr>
      <vt:lpstr>The syntax of the Format method  of the String class</vt:lpstr>
      <vt:lpstr>Standard numeric formatting codes</vt:lpstr>
      <vt:lpstr>Custom numeric formatting codes</vt:lpstr>
      <vt:lpstr>Statements that format a single number</vt:lpstr>
      <vt:lpstr>Standard DateTime formatting codes</vt:lpstr>
      <vt:lpstr>Custom DateTime formatting codes</vt:lpstr>
      <vt:lpstr>Custom DateTime formatting codes (cont.)</vt:lpstr>
      <vt:lpstr>Statements that format dates and times</vt:lpstr>
      <vt:lpstr>The basic syntax of an interpolated string</vt:lpstr>
      <vt:lpstr>Statements that format numbers</vt:lpstr>
      <vt:lpstr>Code that formats a number and a date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gauta</cp:lastModifiedBy>
  <cp:revision>17</cp:revision>
  <cp:lastPrinted>2016-01-14T23:03:00Z</cp:lastPrinted>
  <dcterms:created xsi:type="dcterms:W3CDTF">2016-01-14T22:50:00Z</dcterms:created>
  <dcterms:modified xsi:type="dcterms:W3CDTF">2022-11-26T20:52:14Z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1861B285FCC443E39AC1684A55A05C46</vt:lpwstr>
  </property>
  <property fmtid="{D5CDD505-2E9C-101B-9397-08002B2CF9AE}" pid="3" name="KSOProductBuildVer">
    <vt:lpwstr>1033-11.2.0.11380</vt:lpwstr>
  </property>
</Properties>
</file>