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82" r:id="rId1"/>
  </p:sldMasterIdLst>
  <p:notesMasterIdLst>
    <p:notesMasterId r:id="rId45"/>
  </p:notesMasterIdLst>
  <p:handoutMasterIdLst>
    <p:handoutMasterId r:id="rId46"/>
  </p:handoutMasterIdLst>
  <p:sldIdLst>
    <p:sldId id="323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2" r:id="rId38"/>
    <p:sldId id="364" r:id="rId39"/>
    <p:sldId id="365" r:id="rId40"/>
    <p:sldId id="366" r:id="rId41"/>
    <p:sldId id="367" r:id="rId42"/>
    <p:sldId id="369" r:id="rId43"/>
    <p:sldId id="370" r:id="rId44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8" autoAdjust="0"/>
    <p:restoredTop sz="80825" autoAdjust="0"/>
  </p:normalViewPr>
  <p:slideViewPr>
    <p:cSldViewPr>
      <p:cViewPr>
        <p:scale>
          <a:sx n="72" d="100"/>
          <a:sy n="72" d="100"/>
        </p:scale>
        <p:origin x="-1771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t>5/12/2024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4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150" baseline="0">
                <a:solidFill>
                  <a:schemeClr val="tx2"/>
                </a:solidFill>
                <a:latin typeface="+mn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F663A4AB-6426-7012-0D20-65C687FD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8CAAF3-A5A8-70D5-6128-D75531E22D6E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" name="Picture 18" descr="Lambton College Logo">
            <a:extLst>
              <a:ext uri="{FF2B5EF4-FFF2-40B4-BE49-F238E27FC236}">
                <a16:creationId xmlns:a16="http://schemas.microsoft.com/office/drawing/2014/main" xmlns="" id="{B400FF20-19D9-FB40-6068-55408D813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47284D8-FFDD-5BD6-FB2D-BC6D25614C37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:a16="http://schemas.microsoft.com/office/drawing/2014/main" xmlns="" id="{7DC4FCF7-F952-3DA0-3215-583A4AB088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0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836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2301"/>
            <a:ext cx="1971675" cy="5759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12301"/>
            <a:ext cx="5800725" cy="575989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138FDB3-6496-1D52-4A5C-062C9FB70E2B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70EBAD4-4E3C-89E6-6F92-33783920D791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295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12"/>
          <p:cNvSpPr txBox="1">
            <a:spLocks noGrp="1" noRot="1" noMove="1" noResize="1" noEditPoints="1" noAdjustHandles="1" noChangeArrowheads="1" noChangeShapeType="1"/>
          </p:cNvSpPr>
          <p:nvPr>
            <p:ph type="title" idx="2" hasCustomPrompt="1"/>
          </p:nvPr>
        </p:nvSpPr>
        <p:spPr>
          <a:xfrm>
            <a:off x="903278" y="2327149"/>
            <a:ext cx="7314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7" name="Google Shape;97;p12"/>
          <p:cNvSpPr txBox="1">
            <a:spLocks noGrp="1" noRot="1" noMove="1" noResize="1" noEditPoints="1" noAdjustHandles="1" noChangeArrowheads="1" noChangeShapeType="1"/>
          </p:cNvSpPr>
          <p:nvPr>
            <p:ph type="title" idx="3" hasCustomPrompt="1"/>
          </p:nvPr>
        </p:nvSpPr>
        <p:spPr>
          <a:xfrm>
            <a:off x="903278" y="4262804"/>
            <a:ext cx="7314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8" name="Google Shape;98;p12"/>
          <p:cNvSpPr txBox="1">
            <a:spLocks noGrp="1" noRot="1" noMove="1" noResize="1" noEditPoints="1" noAdjustHandles="1" noChangeArrowheads="1" noChangeShapeType="1"/>
          </p:cNvSpPr>
          <p:nvPr>
            <p:ph type="title" idx="4" hasCustomPrompt="1"/>
          </p:nvPr>
        </p:nvSpPr>
        <p:spPr>
          <a:xfrm>
            <a:off x="4842936" y="2327149"/>
            <a:ext cx="7449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99" name="Google Shape;99;p12"/>
          <p:cNvSpPr txBox="1">
            <a:spLocks noGrp="1" noRot="1" noMove="1" noResize="1" noEditPoints="1" noAdjustHandles="1" noChangeArrowheads="1" noChangeShapeType="1"/>
          </p:cNvSpPr>
          <p:nvPr>
            <p:ph type="title" idx="5" hasCustomPrompt="1"/>
          </p:nvPr>
        </p:nvSpPr>
        <p:spPr>
          <a:xfrm>
            <a:off x="4842936" y="4262804"/>
            <a:ext cx="744900" cy="984800"/>
          </a:xfrm>
          <a:prstGeom prst="rect">
            <a:avLst/>
          </a:prstGeom>
          <a:solidFill>
            <a:srgbClr val="00497C"/>
          </a:solidFill>
          <a:ln w="152400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1"/>
          </p:nvPr>
        </p:nvSpPr>
        <p:spPr>
          <a:xfrm>
            <a:off x="1752550" y="2492900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1" name="Google Shape;101;p12"/>
          <p:cNvSpPr txBox="1">
            <a:spLocks noGrp="1"/>
          </p:cNvSpPr>
          <p:nvPr>
            <p:ph type="subTitle" idx="6"/>
          </p:nvPr>
        </p:nvSpPr>
        <p:spPr>
          <a:xfrm>
            <a:off x="5705700" y="2492900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subTitle" idx="7"/>
          </p:nvPr>
        </p:nvSpPr>
        <p:spPr>
          <a:xfrm>
            <a:off x="1752550" y="4438204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subTitle" idx="8"/>
          </p:nvPr>
        </p:nvSpPr>
        <p:spPr>
          <a:xfrm>
            <a:off x="5705700" y="4438204"/>
            <a:ext cx="1485900" cy="6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 b="1" i="0" baseline="0"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313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xfrm>
            <a:off x="713225" y="1028700"/>
            <a:ext cx="429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713225" y="2122367"/>
            <a:ext cx="4294800" cy="26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97C"/>
              </a:buClr>
              <a:buSzPts val="1400"/>
              <a:buFont typeface="Nunito Light"/>
              <a:buChar char="●"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250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153575" y="2725067"/>
            <a:ext cx="3480000" cy="19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tx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1299625" y="1025000"/>
            <a:ext cx="1095300" cy="1350800"/>
          </a:xfrm>
          <a:prstGeom prst="rect">
            <a:avLst/>
          </a:prstGeom>
          <a:solidFill>
            <a:srgbClr val="00497C"/>
          </a:solidFill>
          <a:ln w="9525" cap="flat" cmpd="sng">
            <a:solidFill>
              <a:srgbClr val="0049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67340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872400" y="7965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15425" y="3884133"/>
            <a:ext cx="3136500" cy="1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992075" y="3884133"/>
            <a:ext cx="3136500" cy="1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992075" y="3158000"/>
            <a:ext cx="31365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 i="0" baseline="0">
                <a:solidFill>
                  <a:schemeClr val="dk1"/>
                </a:solidFill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5015425" y="3158000"/>
            <a:ext cx="31365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761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720000" y="653367"/>
            <a:ext cx="770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72000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2"/>
          </p:nvPr>
        </p:nvSpPr>
        <p:spPr>
          <a:xfrm>
            <a:off x="348435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3"/>
          </p:nvPr>
        </p:nvSpPr>
        <p:spPr>
          <a:xfrm>
            <a:off x="6248700" y="3664727"/>
            <a:ext cx="2175300" cy="22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4"/>
          </p:nvPr>
        </p:nvSpPr>
        <p:spPr>
          <a:xfrm>
            <a:off x="72000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5"/>
          </p:nvPr>
        </p:nvSpPr>
        <p:spPr>
          <a:xfrm>
            <a:off x="348435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6"/>
          </p:nvPr>
        </p:nvSpPr>
        <p:spPr>
          <a:xfrm>
            <a:off x="6248700" y="3181008"/>
            <a:ext cx="2175300" cy="6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657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1"/>
          </p:nvPr>
        </p:nvSpPr>
        <p:spPr>
          <a:xfrm>
            <a:off x="1700398" y="2433467"/>
            <a:ext cx="25875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2"/>
          </p:nvPr>
        </p:nvSpPr>
        <p:spPr>
          <a:xfrm>
            <a:off x="5749600" y="2433467"/>
            <a:ext cx="26742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3"/>
          </p:nvPr>
        </p:nvSpPr>
        <p:spPr>
          <a:xfrm>
            <a:off x="1700398" y="4245133"/>
            <a:ext cx="25827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4"/>
          </p:nvPr>
        </p:nvSpPr>
        <p:spPr>
          <a:xfrm>
            <a:off x="5749800" y="4245133"/>
            <a:ext cx="2674200" cy="10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5"/>
          </p:nvPr>
        </p:nvSpPr>
        <p:spPr>
          <a:xfrm>
            <a:off x="1700398" y="2143933"/>
            <a:ext cx="2582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tx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6"/>
          </p:nvPr>
        </p:nvSpPr>
        <p:spPr>
          <a:xfrm>
            <a:off x="1700398" y="3955700"/>
            <a:ext cx="25827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7"/>
          </p:nvPr>
        </p:nvSpPr>
        <p:spPr>
          <a:xfrm>
            <a:off x="5749700" y="2143933"/>
            <a:ext cx="2674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8"/>
          </p:nvPr>
        </p:nvSpPr>
        <p:spPr>
          <a:xfrm>
            <a:off x="5749700" y="3955700"/>
            <a:ext cx="2674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 i="0" baseline="0">
                <a:solidFill>
                  <a:schemeClr val="dk1"/>
                </a:solidFill>
                <a:latin typeface="Calibri" panose="020F0502020204030204" pitchFamily="34" charset="0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723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20000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579002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720000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3579001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6438000" y="22566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437999" y="4587267"/>
            <a:ext cx="1986000" cy="13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7"/>
          </p:nvPr>
        </p:nvSpPr>
        <p:spPr>
          <a:xfrm>
            <a:off x="723900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8"/>
          </p:nvPr>
        </p:nvSpPr>
        <p:spPr>
          <a:xfrm>
            <a:off x="3582900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9"/>
          </p:nvPr>
        </p:nvSpPr>
        <p:spPr>
          <a:xfrm>
            <a:off x="6441897" y="17639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3"/>
          </p:nvPr>
        </p:nvSpPr>
        <p:spPr>
          <a:xfrm>
            <a:off x="723900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4"/>
          </p:nvPr>
        </p:nvSpPr>
        <p:spPr>
          <a:xfrm>
            <a:off x="3582900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15"/>
          </p:nvPr>
        </p:nvSpPr>
        <p:spPr>
          <a:xfrm>
            <a:off x="6441897" y="4084467"/>
            <a:ext cx="1978200" cy="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+mn-lt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4050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>
            <a:spLocks noGrp="1"/>
          </p:cNvSpPr>
          <p:nvPr>
            <p:ph type="title"/>
          </p:nvPr>
        </p:nvSpPr>
        <p:spPr>
          <a:xfrm>
            <a:off x="1226525" y="3664233"/>
            <a:ext cx="6691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tx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"/>
          </p:nvPr>
        </p:nvSpPr>
        <p:spPr>
          <a:xfrm>
            <a:off x="1226400" y="1545584"/>
            <a:ext cx="66912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 baseline="0">
                <a:solidFill>
                  <a:schemeClr val="tx1"/>
                </a:solidFill>
                <a:latin typeface="Arvo" panose="02000000000000000000" pitchFamily="2" charset="0"/>
                <a:ea typeface="Roboto Medium"/>
                <a:cs typeface="Roboto Medium"/>
                <a:sym typeface="Robot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992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50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1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285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60435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12050" y="719333"/>
            <a:ext cx="24912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dirty="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712050" y="2399133"/>
            <a:ext cx="24912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43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2347938" y="94181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4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986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 panose="02020603050405020304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757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anose="02020603050405020304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1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15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53603D-1593-6730-0F46-84D0C3D41AEE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Lambton College Logo">
            <a:extLst>
              <a:ext uri="{FF2B5EF4-FFF2-40B4-BE49-F238E27FC236}">
                <a16:creationId xmlns:a16="http://schemas.microsoft.com/office/drawing/2014/main" xmlns="" id="{49B480D1-EED6-80E8-6F2E-195FF075AA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35C1C4E-81D8-222E-14A9-5FE2909E80F5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Queen's College Logo">
            <a:extLst>
              <a:ext uri="{FF2B5EF4-FFF2-40B4-BE49-F238E27FC236}">
                <a16:creationId xmlns:a16="http://schemas.microsoft.com/office/drawing/2014/main" xmlns="" id="{5AD57091-AE47-CE3F-82AB-942E1A4AD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65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6902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5833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1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F073AD6-6E96-052F-966C-2B07ACAE20FC}"/>
              </a:ext>
            </a:extLst>
          </p:cNvPr>
          <p:cNvSpPr/>
          <p:nvPr userDrawn="1"/>
        </p:nvSpPr>
        <p:spPr>
          <a:xfrm>
            <a:off x="2383" y="6367712"/>
            <a:ext cx="9141619" cy="490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xmlns="" id="{D8970A02-7243-62EB-DD55-85D0F7528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0E64E3-0491-D644-8F0B-7D6C2A7F76ED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1" descr="Queen's College Logo">
            <a:extLst>
              <a:ext uri="{FF2B5EF4-FFF2-40B4-BE49-F238E27FC236}">
                <a16:creationId xmlns:a16="http://schemas.microsoft.com/office/drawing/2014/main" xmlns="" id="{87A7B5CF-70D4-934C-3B50-F3CB313A41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1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F91A23-B44F-2BDD-59ED-51BD38131827}"/>
              </a:ext>
            </a:extLst>
          </p:cNvPr>
          <p:cNvSpPr/>
          <p:nvPr userDrawn="1"/>
        </p:nvSpPr>
        <p:spPr>
          <a:xfrm>
            <a:off x="2383" y="6250572"/>
            <a:ext cx="9141619" cy="60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xmlns="" id="{2A0ACE51-25A3-2066-3CC7-893F020F0D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6777" y="6283660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372821A-132A-6197-DD4B-D7FC7CF62385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Queen's College Logo">
            <a:extLst>
              <a:ext uri="{FF2B5EF4-FFF2-40B4-BE49-F238E27FC236}">
                <a16:creationId xmlns:a16="http://schemas.microsoft.com/office/drawing/2014/main" xmlns="" id="{07FF0B72-9EFD-1C74-DE2E-344F25D9D3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585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9141619" cy="1905000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1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3" y="6250572"/>
            <a:ext cx="9141619" cy="60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5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ambton College Logo">
            <a:extLst>
              <a:ext uri="{FF2B5EF4-FFF2-40B4-BE49-F238E27FC236}">
                <a16:creationId xmlns:a16="http://schemas.microsoft.com/office/drawing/2014/main" xmlns="" id="{5073F2BD-0BE3-4557-AD87-01DED4F456B1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7506777" y="6273748"/>
            <a:ext cx="1628524" cy="5849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D556E90-1A2A-8010-971C-4357A0C7BB7D}"/>
              </a:ext>
            </a:extLst>
          </p:cNvPr>
          <p:cNvSpPr/>
          <p:nvPr userDrawn="1"/>
        </p:nvSpPr>
        <p:spPr>
          <a:xfrm>
            <a:off x="13" y="6096002"/>
            <a:ext cx="9141619" cy="154569"/>
          </a:xfrm>
          <a:prstGeom prst="rect">
            <a:avLst/>
          </a:prstGeom>
          <a:solidFill>
            <a:srgbClr val="004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Queen's College Logo">
            <a:extLst>
              <a:ext uri="{FF2B5EF4-FFF2-40B4-BE49-F238E27FC236}">
                <a16:creationId xmlns:a16="http://schemas.microsoft.com/office/drawing/2014/main" xmlns="" id="{76BB2FA8-5BB2-76EC-C7FF-592CEBB39F16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58750" y="6280515"/>
            <a:ext cx="1187450" cy="5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7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rgbClr val="00497C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7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9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Document11.docx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Document12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3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4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Document16.docx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Document17.docx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Word_Document18.docx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Document19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20.doc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Word_Document21.docx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Document22.doc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25.emf"/><Relationship Id="rId4" Type="http://schemas.openxmlformats.org/officeDocument/2006/relationships/package" Target="../embeddings/Microsoft_Word_Document23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24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27.emf"/><Relationship Id="rId4" Type="http://schemas.openxmlformats.org/officeDocument/2006/relationships/package" Target="../embeddings/Microsoft_Word_Document25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Document26.docx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29.emf"/><Relationship Id="rId4" Type="http://schemas.openxmlformats.org/officeDocument/2006/relationships/package" Target="../embeddings/Microsoft_Word_Document27.doc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Document28.docx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Document29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Document30.docx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Word_Document31.doc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Document32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Word_Document33.docx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Word_Document34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1.docx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Word_Document35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Document36.docx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39.emf"/><Relationship Id="rId4" Type="http://schemas.openxmlformats.org/officeDocument/2006/relationships/package" Target="../embeddings/Microsoft_Word_Document37.docx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Word_Document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Document5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numeric and string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 panose="02020603050405020304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755634B-31A1-AEA4-94D8-DF4B1CAF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968417"/>
              </p:ext>
            </p:extLst>
          </p:nvPr>
        </p:nvGraphicFramePr>
        <p:xfrm>
          <a:off x="1411288" y="2011363"/>
          <a:ext cx="614997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ocument" r:id="rId4" imgW="7301323" imgH="4601643" progId="Word.Document.12">
                  <p:embed/>
                </p:oleObj>
              </mc:Choice>
              <mc:Fallback>
                <p:oleObj name="Document" r:id="rId4" imgW="7301323" imgH="4601643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1288" y="2011363"/>
                        <a:ext cx="614997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25A87E6-4FF4-5C3F-5739-D88EAA8F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 that use integers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699544"/>
          <a:ext cx="73152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4" imgW="7315200" imgH="2315845" progId="Word.Document.12">
                  <p:embed/>
                </p:oleObj>
              </mc:Choice>
              <mc:Fallback>
                <p:oleObj name="Document" r:id="rId4" imgW="7315200" imgH="231584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699544"/>
                        <a:ext cx="7315200" cy="2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F0E6557A-45C3-FB82-1DED-B7A15EA4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 for decimals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699544"/>
          <a:ext cx="73152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ocument" r:id="rId4" imgW="7315200" imgH="2315845" progId="Word.Document.12">
                  <p:embed/>
                </p:oleObj>
              </mc:Choice>
              <mc:Fallback>
                <p:oleObj name="Document" r:id="rId4" imgW="7315200" imgH="231584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699544"/>
                        <a:ext cx="7315200" cy="2316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796775B-6191-0005-91DA-D6D40820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466975"/>
          <a:ext cx="73152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Document" r:id="rId4" imgW="7315200" imgH="2781300" progId="Word.Document.12">
                  <p:embed/>
                </p:oleObj>
              </mc:Choice>
              <mc:Fallback>
                <p:oleObj name="Document" r:id="rId4" imgW="7315200" imgH="27813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466975"/>
                        <a:ext cx="731520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9C89D62-C0A2-1F42-99AF-1752A06A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assignment statement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AF1A1104-F245-1C0E-3D0B-969A1294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345">
              <a:tabLst>
                <a:tab pos="1371600" algn="l"/>
              </a:tabLst>
            </a:pP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expression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CA" sz="18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196" lvl="3" indent="0">
              <a:spcBef>
                <a:spcPts val="1500"/>
              </a:spcBef>
              <a:spcAft>
                <a:spcPts val="600"/>
              </a:spcAft>
              <a:buNone/>
              <a:tabLst>
                <a:tab pos="1371600" algn="l"/>
              </a:tabLst>
            </a:pPr>
            <a:r>
              <a:rPr lang="en-US" sz="20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Typical assignment statements</a:t>
            </a:r>
            <a:endParaRPr lang="en-CA" sz="2000" b="1" dirty="0">
              <a:solidFill>
                <a:srgbClr val="0033CC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= 7;</a:t>
            </a:r>
            <a:endParaRPr lang="en-CA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newCounter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counter;</a:t>
            </a:r>
            <a:endParaRPr lang="en-CA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tabLst>
                <a:tab pos="1371600" algn="l"/>
              </a:tabLst>
            </a:pP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.2m;</a:t>
            </a:r>
            <a:endParaRPr lang="en-CA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= subtotal –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CA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ECF526A-F5F2-4BEA-F1C2-F561E25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use the same variable </a:t>
            </a:r>
            <a:br>
              <a:rPr lang="en-US" dirty="0"/>
            </a:br>
            <a:r>
              <a:rPr lang="en-US" dirty="0"/>
              <a:t>on both sides of the equals sign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641600"/>
          <a:ext cx="73152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ocument" r:id="rId4" imgW="7315200" imgH="2432050" progId="Word.Document.12">
                  <p:embed/>
                </p:oleObj>
              </mc:Choice>
              <mc:Fallback>
                <p:oleObj name="Document" r:id="rId4" imgW="7315200" imgH="243205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641600"/>
                        <a:ext cx="7315200" cy="243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AA8E6AE-D15A-EEB4-EE3C-A3E71A5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precedence for arithmetic operations (BODMAS)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3B22E359-3D28-331B-9A81-3BB90974B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Increment and decrement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Positive and negative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Multiplication, division, and modulus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Addition and subtraction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0D2136F-EF40-31F0-DDAF-69B1DA680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calculation that uses the default order </a:t>
            </a:r>
            <a:br>
              <a:rPr lang="en-US" dirty="0"/>
            </a:br>
            <a:r>
              <a:rPr lang="en-US" dirty="0"/>
              <a:t>of precedence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87202"/>
              </p:ext>
            </p:extLst>
          </p:nvPr>
        </p:nvGraphicFramePr>
        <p:xfrm>
          <a:off x="1198389" y="1846263"/>
          <a:ext cx="6791671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Document" r:id="rId4" imgW="7301323" imgH="4325112" progId="Word.Document.12">
                  <p:embed/>
                </p:oleObj>
              </mc:Choice>
              <mc:Fallback>
                <p:oleObj name="Document" r:id="rId4" imgW="7301323" imgH="4325112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8389" y="1846263"/>
                        <a:ext cx="6791671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implicit casting 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1893094"/>
          <a:ext cx="7315200" cy="392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Document" r:id="rId4" imgW="7315200" imgH="3929380" progId="Word.Document.12">
                  <p:embed/>
                </p:oleObj>
              </mc:Choice>
              <mc:Fallback>
                <p:oleObj name="Document" r:id="rId4" imgW="7315200" imgH="392938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1893094"/>
                        <a:ext cx="7315200" cy="392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code an explicit cast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1930400"/>
          <a:ext cx="7315200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Document" r:id="rId4" imgW="7315200" imgH="3854450" progId="Word.Document.12">
                  <p:embed/>
                </p:oleObj>
              </mc:Choice>
              <mc:Fallback>
                <p:oleObj name="Document" r:id="rId4" imgW="7315200" imgH="385445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1930400"/>
                        <a:ext cx="7315200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 (Applied)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98E2E2-98AD-8F5B-52D0-0E2C6B15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ea typeface="Times New Roman" panose="02020603050405020304" pitchFamily="18" charset="0"/>
              </a:rPr>
              <a:t>Given an arithmetic expression and the values for the variables in the expression, evaluate the expression.</a:t>
            </a:r>
            <a:endParaRPr lang="en-CA" sz="1800" spc="-10" dirty="0">
              <a:effectLst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ea typeface="Times New Roman" panose="02020603050405020304" pitchFamily="18" charset="0"/>
              </a:rPr>
              <a:t>Use numeric and string data as needed within your applications. That means you should be able to do any of the following:</a:t>
            </a:r>
            <a:endParaRPr lang="en-CA" sz="1800" spc="-1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declare and initialize variables and constants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code arithmetic expressions and assignment statements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use the static methods of the Math class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cast and convert data from one type to another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use the correct scope for your variables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declare and use enumerations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  <a:tabLst>
                <a:tab pos="457200" algn="l"/>
                <a:tab pos="45720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</a:rPr>
              <a:t>work with nullable types and the null-coalescing operator</a:t>
            </a:r>
            <a:endParaRPr lang="en-CA" sz="1800" dirty="0">
              <a:effectLst/>
              <a:ea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static methods of 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82020"/>
              </p:ext>
            </p:extLst>
          </p:nvPr>
        </p:nvGraphicFramePr>
        <p:xfrm>
          <a:off x="942975" y="2390775"/>
          <a:ext cx="73009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Document" r:id="rId4" imgW="7301323" imgH="2934177" progId="Word.Document.12">
                  <p:embed/>
                </p:oleObj>
              </mc:Choice>
              <mc:Fallback>
                <p:oleObj name="Document" r:id="rId4" imgW="7301323" imgH="2934177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2975" y="2390775"/>
                        <a:ext cx="7300913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of the Math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238375"/>
          <a:ext cx="73152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Document" r:id="rId4" imgW="7315200" imgH="3237865" progId="Word.Document.12">
                  <p:embed/>
                </p:oleObj>
              </mc:Choice>
              <mc:Fallback>
                <p:oleObj name="Document" r:id="rId4" imgW="7315200" imgH="323786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238375"/>
                        <a:ext cx="73152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Static methods of the Math class and Results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426638" y="1846263"/>
          <a:ext cx="633517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Document" r:id="rId4" imgW="7315200" imgH="4645025" progId="Word.Document.12">
                  <p:embed/>
                </p:oleObj>
              </mc:Choice>
              <mc:Fallback>
                <p:oleObj name="Document" r:id="rId4" imgW="7315200" imgH="464502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6638" y="1846263"/>
                        <a:ext cx="6335173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initialize a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008981"/>
          <a:ext cx="7315200" cy="369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Document" r:id="rId4" imgW="7315200" imgH="3697605" progId="Word.Document.12">
                  <p:embed/>
                </p:oleObj>
              </mc:Choice>
              <mc:Fallback>
                <p:oleObj name="Document" r:id="rId4" imgW="7315200" imgH="369760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008981"/>
                        <a:ext cx="7315200" cy="369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one string to another string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411413"/>
          <a:ext cx="73152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Document" r:id="rId4" imgW="7315200" imgH="2893060" progId="Word.Document.12">
                  <p:embed/>
                </p:oleObj>
              </mc:Choice>
              <mc:Fallback>
                <p:oleObj name="Document" r:id="rId4" imgW="7315200" imgH="289306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411413"/>
                        <a:ext cx="7315200" cy="289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677319"/>
          <a:ext cx="73152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Document" r:id="rId4" imgW="7315200" imgH="2360295" progId="Word.Document.12">
                  <p:embed/>
                </p:oleObj>
              </mc:Choice>
              <mc:Fallback>
                <p:oleObj name="Document" r:id="rId4" imgW="7315200" imgH="236029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677319"/>
                        <a:ext cx="7315200" cy="236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that use escape sequences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307573" y="1846263"/>
          <a:ext cx="657330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7315200" imgH="4477385" progId="Word.Document.12">
                  <p:embed/>
                </p:oleObj>
              </mc:Choice>
              <mc:Fallback>
                <p:oleObj name="Document" r:id="rId4" imgW="7315200" imgH="447738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7573" y="1846263"/>
                        <a:ext cx="6573303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verbatim string literals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540794"/>
          <a:ext cx="7315200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315200" imgH="2633345" progId="Word.Document.12">
                  <p:embed/>
                </p:oleObj>
              </mc:Choice>
              <mc:Fallback>
                <p:oleObj name="Document" r:id="rId4" imgW="7315200" imgH="263334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540794"/>
                        <a:ext cx="7315200" cy="263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structures that define value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301361" y="1846263"/>
          <a:ext cx="6585727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Document" r:id="rId4" imgW="7391400" imgH="4515485" progId="Word.Document.12">
                  <p:embed/>
                </p:oleObj>
              </mc:Choice>
              <mc:Fallback>
                <p:oleObj name="Document" r:id="rId4" imgW="7391400" imgH="451548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1361" y="1846263"/>
                        <a:ext cx="6585727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.NET classes </a:t>
            </a:r>
            <a:br>
              <a:rPr lang="en-US" dirty="0"/>
            </a:br>
            <a:r>
              <a:rPr lang="en-US" dirty="0"/>
              <a:t>that define reference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898525" y="3140075"/>
          <a:ext cx="7391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Document" r:id="rId4" imgW="7391400" imgH="1435100" progId="Word.Document.12">
                  <p:embed/>
                </p:oleObj>
              </mc:Choice>
              <mc:Fallback>
                <p:oleObj name="Document" r:id="rId4" imgW="7391400" imgH="143510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525" y="3140075"/>
                        <a:ext cx="7391400" cy="143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(Knowledge)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C80CE9D-0696-0BD6-CC31-67A8C654C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variable and a constant and give the naming conventions for each.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data types: int, double, decimal, bool, and string.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any of these terms: literal value, null value, empty string, concatenate, append, escape sequence, string literal, verbatim string literal, and nullable data type.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for arithmetic expressions.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implicit casting and explicit casting.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value type and a reference type.</a:t>
            </a: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in the ways that casting, the 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ToString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 of a data structure, the Parse and </a:t>
            </a:r>
            <a:r>
              <a:rPr lang="en-US" sz="18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TryParse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methods of a data structure, and the methods of the Convert class can be used to convert data from one form to another.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 startAt="7"/>
              <a:tabLst>
                <a:tab pos="347345" algn="l"/>
                <a:tab pos="365760" algn="l"/>
              </a:tabLst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class scope and method scope.</a:t>
            </a: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endParaRPr lang="en-CA" sz="18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methods for data conversion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767644" y="1846263"/>
          <a:ext cx="5653161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Document" r:id="rId4" imgW="7315200" imgH="5205730" progId="Word.Document.12">
                  <p:embed/>
                </p:oleObj>
              </mc:Choice>
              <mc:Fallback>
                <p:oleObj name="Document" r:id="rId4" imgW="7315200" imgH="520573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67644" y="1846263"/>
                        <a:ext cx="5653161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 of the Convert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409031"/>
          <a:ext cx="731520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Document" r:id="rId4" imgW="7315200" imgH="2897505" progId="Word.Document.12">
                  <p:embed/>
                </p:oleObj>
              </mc:Choice>
              <mc:Fallback>
                <p:oleObj name="Document" r:id="rId4" imgW="7315200" imgH="289750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409031"/>
                        <a:ext cx="7315200" cy="289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ToString</a:t>
            </a:r>
            <a:r>
              <a:rPr lang="en-US" dirty="0"/>
              <a:t>, Parse, and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325688"/>
          <a:ext cx="731520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Document" r:id="rId4" imgW="7315200" imgH="3063875" progId="Word.Document.12">
                  <p:embed/>
                </p:oleObj>
              </mc:Choice>
              <mc:Fallback>
                <p:oleObj name="Document" r:id="rId4" imgW="7315200" imgH="306387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325688"/>
                        <a:ext cx="7315200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Convert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857500"/>
          <a:ext cx="73152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Document" r:id="rId4" imgW="7315200" imgH="1999615" progId="Word.Document.12">
                  <p:embed/>
                </p:oleObj>
              </mc:Choice>
              <mc:Fallback>
                <p:oleObj name="Document" r:id="rId4" imgW="7315200" imgH="199961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857500"/>
                        <a:ext cx="731520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numeric formatting codes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274888"/>
          <a:ext cx="73152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4" imgW="7315200" imgH="3164840" progId="Word.Document.12">
                  <p:embed/>
                </p:oleObj>
              </mc:Choice>
              <mc:Fallback>
                <p:oleObj name="Document" r:id="rId4" imgW="7315200" imgH="316484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274888"/>
                        <a:ext cx="7315200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formatting using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3058319"/>
          <a:ext cx="7315200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Document" r:id="rId4" imgW="7315200" imgH="1598295" progId="Word.Document.12">
                  <p:embed/>
                </p:oleObj>
              </mc:Choice>
              <mc:Fallback>
                <p:oleObj name="Document" r:id="rId4" imgW="7315200" imgH="159829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3058319"/>
                        <a:ext cx="7315200" cy="159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Format method of the String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551113"/>
          <a:ext cx="73152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Document" r:id="rId4" imgW="7315200" imgH="2613660" progId="Word.Document.12">
                  <p:embed/>
                </p:oleObj>
              </mc:Choice>
              <mc:Fallback>
                <p:oleObj name="Document" r:id="rId4" imgW="7315200" imgH="261366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551113"/>
                        <a:ext cx="7315200" cy="2613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scope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1307573" y="1846263"/>
          <a:ext cx="6573303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7315200" imgH="4477385" progId="Word.Document.12">
                  <p:embed/>
                </p:oleObj>
              </mc:Choice>
              <mc:Fallback>
                <p:oleObj name="Document" r:id="rId4" imgW="7315200" imgH="447738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07573" y="1846263"/>
                        <a:ext cx="6573303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declaring an enumeration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3276600"/>
          <a:ext cx="7315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7315200" imgH="1161415" progId="Word.Document.12">
                  <p:embed/>
                </p:oleObj>
              </mc:Choice>
              <mc:Fallback>
                <p:oleObj name="Document" r:id="rId4" imgW="7315200" imgH="116141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3276600"/>
                        <a:ext cx="7315200" cy="116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enumeration that sets the constant values </a:t>
            </a:r>
            <a:br>
              <a:rPr lang="en-US" dirty="0"/>
            </a:br>
            <a:r>
              <a:rPr lang="en-US" dirty="0"/>
              <a:t>to 0, 1, and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1950244"/>
          <a:ext cx="731520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7315200" imgH="3815080" progId="Word.Document.12">
                  <p:embed/>
                </p:oleObj>
              </mc:Choice>
              <mc:Fallback>
                <p:oleObj name="Document" r:id="rId4" imgW="7315200" imgH="381508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1950244"/>
                        <a:ext cx="7315200" cy="381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0159E278-A76E-3219-C183-6C176211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value types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1519123" y="1846263"/>
          <a:ext cx="6150204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7315200" imgH="4784090" progId="Word.Document.12">
                  <p:embed/>
                </p:oleObj>
              </mc:Choice>
              <mc:Fallback>
                <p:oleObj name="Document" r:id="rId4" imgW="7315200" imgH="478409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9123" y="1846263"/>
                        <a:ext cx="6150204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use these enumerations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3435350"/>
          <a:ext cx="7315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Document" r:id="rId4" imgW="7315200" imgH="843915" progId="Word.Document.12">
                  <p:embed/>
                </p:oleObj>
              </mc:Choice>
              <mc:Fallback>
                <p:oleObj name="Document" r:id="rId4" imgW="7315200" imgH="84391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3435350"/>
                        <a:ext cx="73152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null values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2435225"/>
          <a:ext cx="73152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Document" r:id="rId4" imgW="7315200" imgH="2845435" progId="Word.Document.12">
                  <p:embed/>
                </p:oleObj>
              </mc:Choice>
              <mc:Fallback>
                <p:oleObj name="Document" r:id="rId4" imgW="7315200" imgH="284543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435225"/>
                        <a:ext cx="73152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 nullable type contains a value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</p:nvPr>
        </p:nvGraphicFramePr>
        <p:xfrm>
          <a:off x="936625" y="1847850"/>
          <a:ext cx="73152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Document" r:id="rId4" imgW="7315200" imgH="4019550" progId="Word.Document.12">
                  <p:embed/>
                </p:oleObj>
              </mc:Choice>
              <mc:Fallback>
                <p:oleObj name="Document" r:id="rId4" imgW="7315200" imgH="401955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1847850"/>
                        <a:ext cx="7315200" cy="40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0CF22D-92F4-7628-6416-1AFD9E2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D98C34-F4F6-AF0B-ECFD-94C8EAAB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2.1 Name C# syntax. </a:t>
            </a:r>
          </a:p>
          <a:p>
            <a:r>
              <a:rPr lang="en-US"/>
              <a:t>2.2 </a:t>
            </a:r>
            <a:r>
              <a:rPr lang="en-US" dirty="0"/>
              <a:t>Use integer variables and constants</a:t>
            </a:r>
            <a:r>
              <a:rPr lang="en-US"/>
              <a:t>. </a:t>
            </a:r>
          </a:p>
          <a:p>
            <a:r>
              <a:rPr lang="en-US"/>
              <a:t>2.3 </a:t>
            </a:r>
            <a:r>
              <a:rPr lang="en-US" dirty="0"/>
              <a:t>Examine the assignment statement and arithmetic expressions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ECBBB5D-EBE4-2AF7-F5E8-9DAF67F2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6669B49-F2DA-303E-8789-A46B621F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value types (cont.)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48136" y="1846263"/>
          <a:ext cx="7292178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7315200" imgH="4034790" progId="Word.Document.12">
                  <p:embed/>
                </p:oleObj>
              </mc:Choice>
              <mc:Fallback>
                <p:oleObj name="Document" r:id="rId4" imgW="7315200" imgH="403479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8136" y="1846263"/>
                        <a:ext cx="7292178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E2D2865-284C-4B61-3CDA-CBBE39D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value types (cont.)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467769"/>
          <a:ext cx="7315200" cy="277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7315200" imgH="2780030" progId="Word.Document.12">
                  <p:embed/>
                </p:oleObj>
              </mc:Choice>
              <mc:Fallback>
                <p:oleObj name="Document" r:id="rId4" imgW="7315200" imgH="278003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467769"/>
                        <a:ext cx="7315200" cy="277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FA6C808-5048-BD69-B58D-0BCE2BD5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initialize a variable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1076822" y="1846263"/>
          <a:ext cx="7034806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7315200" imgH="4182745" progId="Word.Document.12">
                  <p:embed/>
                </p:oleObj>
              </mc:Choice>
              <mc:Fallback>
                <p:oleObj name="Document" r:id="rId4" imgW="7315200" imgH="418274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6822" y="1846263"/>
                        <a:ext cx="7034806" cy="402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D6935AF-37F3-E5E8-B36A-5E2E2AB7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initialize a variable in a line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216150"/>
          <a:ext cx="7315200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4" imgW="7315200" imgH="3282315" progId="Word.Document.12">
                  <p:embed/>
                </p:oleObj>
              </mc:Choice>
              <mc:Fallback>
                <p:oleObj name="Document" r:id="rId4" imgW="7315200" imgH="3282315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216150"/>
                        <a:ext cx="7315200" cy="328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FB3577E-E07E-5A63-EEF7-DFC28646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and initialize a constant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idx="1"/>
          </p:nvPr>
        </p:nvGraphicFramePr>
        <p:xfrm>
          <a:off x="936625" y="2028031"/>
          <a:ext cx="7315200" cy="365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Document" r:id="rId4" imgW="7315200" imgH="3658870" progId="Word.Document.12">
                  <p:embed/>
                </p:oleObj>
              </mc:Choice>
              <mc:Fallback>
                <p:oleObj name="Document" r:id="rId4" imgW="7315200" imgH="3658870" progId="Word.Document.12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25" y="2028031"/>
                        <a:ext cx="7315200" cy="3659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3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34</TotalTime>
  <Words>1292</Words>
  <Application>Microsoft Office PowerPoint</Application>
  <PresentationFormat>On-screen Show (4:3)</PresentationFormat>
  <Paragraphs>242</Paragraphs>
  <Slides>43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Retrospect</vt:lpstr>
      <vt:lpstr>Document</vt:lpstr>
      <vt:lpstr>How to work with numeric and string data</vt:lpstr>
      <vt:lpstr>Agenda  (Applied)</vt:lpstr>
      <vt:lpstr>Agenda (Knowledge)</vt:lpstr>
      <vt:lpstr>The built-in value types</vt:lpstr>
      <vt:lpstr>The built-in value types (cont.)</vt:lpstr>
      <vt:lpstr>The built-in value types (cont.)</vt:lpstr>
      <vt:lpstr>Declare and initialize a variable</vt:lpstr>
      <vt:lpstr>Declare and initialize a variable in a line</vt:lpstr>
      <vt:lpstr>Declare and initialize a constant</vt:lpstr>
      <vt:lpstr>Arithmetic operators</vt:lpstr>
      <vt:lpstr>Arithmetic expressions that use integers</vt:lpstr>
      <vt:lpstr>Arithmetic expressions for decimals</vt:lpstr>
      <vt:lpstr>Assignment operators</vt:lpstr>
      <vt:lpstr>Simple assignment statement</vt:lpstr>
      <vt:lpstr>Statements that use the same variable  on both sides of the equals sign</vt:lpstr>
      <vt:lpstr>The order of precedence for arithmetic operations (BODMAS)</vt:lpstr>
      <vt:lpstr>A calculation that uses the default order  of precedence</vt:lpstr>
      <vt:lpstr>How implicit casting works</vt:lpstr>
      <vt:lpstr>How to code an explicit cast</vt:lpstr>
      <vt:lpstr>Five static methods of the Math class</vt:lpstr>
      <vt:lpstr>Static methods of the Math class</vt:lpstr>
      <vt:lpstr>Static methods of the Math class and Results</vt:lpstr>
      <vt:lpstr>Declare and initialize a string</vt:lpstr>
      <vt:lpstr>Append one string to another string</vt:lpstr>
      <vt:lpstr>Common escape sequences</vt:lpstr>
      <vt:lpstr>Examples that use escape sequences</vt:lpstr>
      <vt:lpstr>Using verbatim string literals</vt:lpstr>
      <vt:lpstr>Common .NET structures that define value types</vt:lpstr>
      <vt:lpstr>Common .NET classes  that define reference types</vt:lpstr>
      <vt:lpstr>Common methods for data conversion</vt:lpstr>
      <vt:lpstr>Static methods of the Convert class</vt:lpstr>
      <vt:lpstr>Using ToString, Parse, and TryParse</vt:lpstr>
      <vt:lpstr>Using the Convert class</vt:lpstr>
      <vt:lpstr>Standard numeric formatting codes</vt:lpstr>
      <vt:lpstr>Number formatting using ToString</vt:lpstr>
      <vt:lpstr>Using Format method of the String class</vt:lpstr>
      <vt:lpstr>How to work with scope</vt:lpstr>
      <vt:lpstr>The syntax for declaring an enumeration</vt:lpstr>
      <vt:lpstr>An enumeration that sets the constant values  to 0, 1, and 2</vt:lpstr>
      <vt:lpstr>Statements that use these enumerations</vt:lpstr>
      <vt:lpstr>Understanding null values</vt:lpstr>
      <vt:lpstr>Check if a nullable type contains a value</vt:lpstr>
      <vt:lpstr>Course Learning Outcomes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Nishant Gupta</cp:lastModifiedBy>
  <cp:revision>24</cp:revision>
  <cp:lastPrinted>2016-01-14T23:03:00Z</cp:lastPrinted>
  <dcterms:created xsi:type="dcterms:W3CDTF">2016-01-14T22:50:00Z</dcterms:created>
  <dcterms:modified xsi:type="dcterms:W3CDTF">2024-05-12T20:46:17Z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6A90E7873079443CB6991B07DFB40570</vt:lpwstr>
  </property>
  <property fmtid="{D5CDD505-2E9C-101B-9397-08002B2CF9AE}" pid="3" name="KSOProductBuildVer">
    <vt:lpwstr>1033-11.2.0.11254</vt:lpwstr>
  </property>
</Properties>
</file>