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8" r:id="rId3"/>
    <p:sldId id="257" r:id="rId4"/>
    <p:sldId id="258" r:id="rId5"/>
    <p:sldId id="259" r:id="rId6"/>
    <p:sldId id="261" r:id="rId7"/>
    <p:sldId id="262" r:id="rId8"/>
    <p:sldId id="263" r:id="rId9"/>
    <p:sldId id="264" r:id="rId10"/>
    <p:sldId id="265" r:id="rId11"/>
    <p:sldId id="266" r:id="rId12"/>
    <p:sldId id="267" r:id="rId13"/>
    <p:sldId id="268" r:id="rId14"/>
    <p:sldId id="269" r:id="rId15"/>
    <p:sldId id="271" r:id="rId16"/>
    <p:sldId id="273" r:id="rId17"/>
    <p:sldId id="274" r:id="rId18"/>
    <p:sldId id="275" r:id="rId19"/>
    <p:sldId id="276" r:id="rId20"/>
    <p:sldId id="277"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91" d="100"/>
          <a:sy n="91" d="100"/>
        </p:scale>
        <p:origin x="-250" y="-1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CD737-7C5A-4E38-943C-659E31D96F22}" type="doc">
      <dgm:prSet loTypeId="urn:microsoft.com/office/officeart/2005/8/layout/vList2" loCatId="list" qsTypeId="urn:microsoft.com/office/officeart/2005/8/quickstyle/simple1" qsCatId="simple" csTypeId="urn:microsoft.com/office/officeart/2005/8/colors/accent1_3" csCatId="accent1"/>
      <dgm:spPr/>
      <dgm:t>
        <a:bodyPr/>
        <a:lstStyle/>
        <a:p>
          <a:endParaRPr lang="en-US"/>
        </a:p>
      </dgm:t>
    </dgm:pt>
    <dgm:pt modelId="{8496CAAC-3B9D-4C2E-A4BB-3ECD11F86B64}">
      <dgm:prSet/>
      <dgm:spPr/>
      <dgm:t>
        <a:bodyPr/>
        <a:lstStyle/>
        <a:p>
          <a:pPr rtl="0"/>
          <a:r>
            <a:rPr lang="en-US" b="1" smtClean="0"/>
            <a:t>Encapsulation</a:t>
          </a:r>
          <a:endParaRPr lang="en-US"/>
        </a:p>
      </dgm:t>
    </dgm:pt>
    <dgm:pt modelId="{AA2BBEB7-6856-46AA-A4D9-84694DF560BF}" type="parTrans" cxnId="{BA384A01-2E86-46BC-9B20-9467BDCB08F7}">
      <dgm:prSet/>
      <dgm:spPr/>
      <dgm:t>
        <a:bodyPr/>
        <a:lstStyle/>
        <a:p>
          <a:endParaRPr lang="en-US"/>
        </a:p>
      </dgm:t>
    </dgm:pt>
    <dgm:pt modelId="{F894A08E-EB3D-40B3-8190-EADB6FE8C71E}" type="sibTrans" cxnId="{BA384A01-2E86-46BC-9B20-9467BDCB08F7}">
      <dgm:prSet/>
      <dgm:spPr/>
      <dgm:t>
        <a:bodyPr/>
        <a:lstStyle/>
        <a:p>
          <a:endParaRPr lang="en-US"/>
        </a:p>
      </dgm:t>
    </dgm:pt>
    <dgm:pt modelId="{8527E03B-D238-4C18-A963-EF97979CFAEF}">
      <dgm:prSet/>
      <dgm:spPr/>
      <dgm:t>
        <a:bodyPr/>
        <a:lstStyle/>
        <a:p>
          <a:pPr rtl="0"/>
          <a:r>
            <a:rPr lang="en-US" b="1" smtClean="0"/>
            <a:t>Inheritance</a:t>
          </a:r>
          <a:endParaRPr lang="en-US"/>
        </a:p>
      </dgm:t>
    </dgm:pt>
    <dgm:pt modelId="{33E49073-6054-4127-8305-A29D40059805}" type="parTrans" cxnId="{079AD9A8-0B5D-4BFB-A269-375FD9C6F5C5}">
      <dgm:prSet/>
      <dgm:spPr/>
      <dgm:t>
        <a:bodyPr/>
        <a:lstStyle/>
        <a:p>
          <a:endParaRPr lang="en-US"/>
        </a:p>
      </dgm:t>
    </dgm:pt>
    <dgm:pt modelId="{C161D69C-EC2C-489F-A9D3-ACC6F102D7D3}" type="sibTrans" cxnId="{079AD9A8-0B5D-4BFB-A269-375FD9C6F5C5}">
      <dgm:prSet/>
      <dgm:spPr/>
      <dgm:t>
        <a:bodyPr/>
        <a:lstStyle/>
        <a:p>
          <a:endParaRPr lang="en-US"/>
        </a:p>
      </dgm:t>
    </dgm:pt>
    <dgm:pt modelId="{83178B48-9F67-41F2-A4FF-47BF324A1C22}">
      <dgm:prSet/>
      <dgm:spPr/>
      <dgm:t>
        <a:bodyPr/>
        <a:lstStyle/>
        <a:p>
          <a:pPr rtl="0"/>
          <a:r>
            <a:rPr lang="en-US" b="1" smtClean="0"/>
            <a:t>Polymorphism</a:t>
          </a:r>
          <a:endParaRPr lang="en-US"/>
        </a:p>
      </dgm:t>
    </dgm:pt>
    <dgm:pt modelId="{91FAA734-C5BB-422D-B0E4-24887AC27AB1}" type="parTrans" cxnId="{A417F79E-AE33-42D9-9789-4AC0151C7337}">
      <dgm:prSet/>
      <dgm:spPr/>
      <dgm:t>
        <a:bodyPr/>
        <a:lstStyle/>
        <a:p>
          <a:endParaRPr lang="en-US"/>
        </a:p>
      </dgm:t>
    </dgm:pt>
    <dgm:pt modelId="{E173AA1C-318B-4BAB-B1EF-984FC7846B5B}" type="sibTrans" cxnId="{A417F79E-AE33-42D9-9789-4AC0151C7337}">
      <dgm:prSet/>
      <dgm:spPr/>
      <dgm:t>
        <a:bodyPr/>
        <a:lstStyle/>
        <a:p>
          <a:endParaRPr lang="en-US"/>
        </a:p>
      </dgm:t>
    </dgm:pt>
    <dgm:pt modelId="{AACBBDD2-5F03-4343-8914-175BDB57F1FF}">
      <dgm:prSet/>
      <dgm:spPr/>
      <dgm:t>
        <a:bodyPr/>
        <a:lstStyle/>
        <a:p>
          <a:pPr rtl="0"/>
          <a:r>
            <a:rPr lang="en-US" b="1" smtClean="0"/>
            <a:t>Abstraction</a:t>
          </a:r>
          <a:endParaRPr lang="en-US"/>
        </a:p>
      </dgm:t>
    </dgm:pt>
    <dgm:pt modelId="{58D12DB9-BDC8-444B-B244-C4DC4DC23E0A}" type="parTrans" cxnId="{5AD51825-594B-4246-A035-82B0882BC996}">
      <dgm:prSet/>
      <dgm:spPr/>
      <dgm:t>
        <a:bodyPr/>
        <a:lstStyle/>
        <a:p>
          <a:endParaRPr lang="en-US"/>
        </a:p>
      </dgm:t>
    </dgm:pt>
    <dgm:pt modelId="{561FB70A-D202-4AA6-AACC-97A9E0DEAD0C}" type="sibTrans" cxnId="{5AD51825-594B-4246-A035-82B0882BC996}">
      <dgm:prSet/>
      <dgm:spPr/>
      <dgm:t>
        <a:bodyPr/>
        <a:lstStyle/>
        <a:p>
          <a:endParaRPr lang="en-US"/>
        </a:p>
      </dgm:t>
    </dgm:pt>
    <dgm:pt modelId="{4C8DC713-4AC5-487F-909B-2A6AF3C5E17E}" type="pres">
      <dgm:prSet presAssocID="{EBDCD737-7C5A-4E38-943C-659E31D96F22}" presName="linear" presStyleCnt="0">
        <dgm:presLayoutVars>
          <dgm:animLvl val="lvl"/>
          <dgm:resizeHandles val="exact"/>
        </dgm:presLayoutVars>
      </dgm:prSet>
      <dgm:spPr/>
      <dgm:t>
        <a:bodyPr/>
        <a:lstStyle/>
        <a:p>
          <a:endParaRPr lang="en-CA"/>
        </a:p>
      </dgm:t>
    </dgm:pt>
    <dgm:pt modelId="{5B1E9CF9-7672-43C7-BE1D-F3BECA5E3552}" type="pres">
      <dgm:prSet presAssocID="{8496CAAC-3B9D-4C2E-A4BB-3ECD11F86B64}" presName="parentText" presStyleLbl="node1" presStyleIdx="0" presStyleCnt="4">
        <dgm:presLayoutVars>
          <dgm:chMax val="0"/>
          <dgm:bulletEnabled val="1"/>
        </dgm:presLayoutVars>
      </dgm:prSet>
      <dgm:spPr/>
      <dgm:t>
        <a:bodyPr/>
        <a:lstStyle/>
        <a:p>
          <a:endParaRPr lang="en-CA"/>
        </a:p>
      </dgm:t>
    </dgm:pt>
    <dgm:pt modelId="{24AEEC83-24D0-4E72-8ADE-804742D2D1A4}" type="pres">
      <dgm:prSet presAssocID="{F894A08E-EB3D-40B3-8190-EADB6FE8C71E}" presName="spacer" presStyleCnt="0"/>
      <dgm:spPr/>
    </dgm:pt>
    <dgm:pt modelId="{3DBF71EE-D2E9-4131-A2BF-E702022064EB}" type="pres">
      <dgm:prSet presAssocID="{8527E03B-D238-4C18-A963-EF97979CFAEF}" presName="parentText" presStyleLbl="node1" presStyleIdx="1" presStyleCnt="4">
        <dgm:presLayoutVars>
          <dgm:chMax val="0"/>
          <dgm:bulletEnabled val="1"/>
        </dgm:presLayoutVars>
      </dgm:prSet>
      <dgm:spPr/>
      <dgm:t>
        <a:bodyPr/>
        <a:lstStyle/>
        <a:p>
          <a:endParaRPr lang="en-CA"/>
        </a:p>
      </dgm:t>
    </dgm:pt>
    <dgm:pt modelId="{663A8412-BBDB-4164-88B1-A6CF5ADA7326}" type="pres">
      <dgm:prSet presAssocID="{C161D69C-EC2C-489F-A9D3-ACC6F102D7D3}" presName="spacer" presStyleCnt="0"/>
      <dgm:spPr/>
    </dgm:pt>
    <dgm:pt modelId="{7C78B028-52A6-4217-AA8C-C08C0D4B0F6C}" type="pres">
      <dgm:prSet presAssocID="{83178B48-9F67-41F2-A4FF-47BF324A1C22}" presName="parentText" presStyleLbl="node1" presStyleIdx="2" presStyleCnt="4">
        <dgm:presLayoutVars>
          <dgm:chMax val="0"/>
          <dgm:bulletEnabled val="1"/>
        </dgm:presLayoutVars>
      </dgm:prSet>
      <dgm:spPr/>
      <dgm:t>
        <a:bodyPr/>
        <a:lstStyle/>
        <a:p>
          <a:endParaRPr lang="en-CA"/>
        </a:p>
      </dgm:t>
    </dgm:pt>
    <dgm:pt modelId="{A3EBD26B-95BC-41BE-9CF2-C9BF17AC8E02}" type="pres">
      <dgm:prSet presAssocID="{E173AA1C-318B-4BAB-B1EF-984FC7846B5B}" presName="spacer" presStyleCnt="0"/>
      <dgm:spPr/>
    </dgm:pt>
    <dgm:pt modelId="{0F438CBA-2A1A-4DFD-9A5F-AF585AE995E2}" type="pres">
      <dgm:prSet presAssocID="{AACBBDD2-5F03-4343-8914-175BDB57F1FF}" presName="parentText" presStyleLbl="node1" presStyleIdx="3" presStyleCnt="4">
        <dgm:presLayoutVars>
          <dgm:chMax val="0"/>
          <dgm:bulletEnabled val="1"/>
        </dgm:presLayoutVars>
      </dgm:prSet>
      <dgm:spPr/>
      <dgm:t>
        <a:bodyPr/>
        <a:lstStyle/>
        <a:p>
          <a:endParaRPr lang="en-CA"/>
        </a:p>
      </dgm:t>
    </dgm:pt>
  </dgm:ptLst>
  <dgm:cxnLst>
    <dgm:cxn modelId="{3A9A4C0B-B6BD-4CC1-945A-EFB8FFE45900}" type="presOf" srcId="{83178B48-9F67-41F2-A4FF-47BF324A1C22}" destId="{7C78B028-52A6-4217-AA8C-C08C0D4B0F6C}" srcOrd="0" destOrd="0" presId="urn:microsoft.com/office/officeart/2005/8/layout/vList2"/>
    <dgm:cxn modelId="{2AD7DE9B-2C6F-49D7-820E-631FAE60356F}" type="presOf" srcId="{AACBBDD2-5F03-4343-8914-175BDB57F1FF}" destId="{0F438CBA-2A1A-4DFD-9A5F-AF585AE995E2}" srcOrd="0" destOrd="0" presId="urn:microsoft.com/office/officeart/2005/8/layout/vList2"/>
    <dgm:cxn modelId="{AFC4B555-5CC0-4ECD-BC5D-C52654CCCDDA}" type="presOf" srcId="{8496CAAC-3B9D-4C2E-A4BB-3ECD11F86B64}" destId="{5B1E9CF9-7672-43C7-BE1D-F3BECA5E3552}" srcOrd="0" destOrd="0" presId="urn:microsoft.com/office/officeart/2005/8/layout/vList2"/>
    <dgm:cxn modelId="{6716A2D7-5FEA-4A3C-9CED-CC813F093085}" type="presOf" srcId="{8527E03B-D238-4C18-A963-EF97979CFAEF}" destId="{3DBF71EE-D2E9-4131-A2BF-E702022064EB}" srcOrd="0" destOrd="0" presId="urn:microsoft.com/office/officeart/2005/8/layout/vList2"/>
    <dgm:cxn modelId="{A417F79E-AE33-42D9-9789-4AC0151C7337}" srcId="{EBDCD737-7C5A-4E38-943C-659E31D96F22}" destId="{83178B48-9F67-41F2-A4FF-47BF324A1C22}" srcOrd="2" destOrd="0" parTransId="{91FAA734-C5BB-422D-B0E4-24887AC27AB1}" sibTransId="{E173AA1C-318B-4BAB-B1EF-984FC7846B5B}"/>
    <dgm:cxn modelId="{BA384A01-2E86-46BC-9B20-9467BDCB08F7}" srcId="{EBDCD737-7C5A-4E38-943C-659E31D96F22}" destId="{8496CAAC-3B9D-4C2E-A4BB-3ECD11F86B64}" srcOrd="0" destOrd="0" parTransId="{AA2BBEB7-6856-46AA-A4D9-84694DF560BF}" sibTransId="{F894A08E-EB3D-40B3-8190-EADB6FE8C71E}"/>
    <dgm:cxn modelId="{5AD51825-594B-4246-A035-82B0882BC996}" srcId="{EBDCD737-7C5A-4E38-943C-659E31D96F22}" destId="{AACBBDD2-5F03-4343-8914-175BDB57F1FF}" srcOrd="3" destOrd="0" parTransId="{58D12DB9-BDC8-444B-B244-C4DC4DC23E0A}" sibTransId="{561FB70A-D202-4AA6-AACC-97A9E0DEAD0C}"/>
    <dgm:cxn modelId="{DE5022FB-228F-400A-A250-8ADD7C6C51D7}" type="presOf" srcId="{EBDCD737-7C5A-4E38-943C-659E31D96F22}" destId="{4C8DC713-4AC5-487F-909B-2A6AF3C5E17E}" srcOrd="0" destOrd="0" presId="urn:microsoft.com/office/officeart/2005/8/layout/vList2"/>
    <dgm:cxn modelId="{079AD9A8-0B5D-4BFB-A269-375FD9C6F5C5}" srcId="{EBDCD737-7C5A-4E38-943C-659E31D96F22}" destId="{8527E03B-D238-4C18-A963-EF97979CFAEF}" srcOrd="1" destOrd="0" parTransId="{33E49073-6054-4127-8305-A29D40059805}" sibTransId="{C161D69C-EC2C-489F-A9D3-ACC6F102D7D3}"/>
    <dgm:cxn modelId="{B921780F-5411-4EFB-A013-098D878EAF15}" type="presParOf" srcId="{4C8DC713-4AC5-487F-909B-2A6AF3C5E17E}" destId="{5B1E9CF9-7672-43C7-BE1D-F3BECA5E3552}" srcOrd="0" destOrd="0" presId="urn:microsoft.com/office/officeart/2005/8/layout/vList2"/>
    <dgm:cxn modelId="{04799695-8396-482B-9907-757C7031E40B}" type="presParOf" srcId="{4C8DC713-4AC5-487F-909B-2A6AF3C5E17E}" destId="{24AEEC83-24D0-4E72-8ADE-804742D2D1A4}" srcOrd="1" destOrd="0" presId="urn:microsoft.com/office/officeart/2005/8/layout/vList2"/>
    <dgm:cxn modelId="{FA977B96-98DE-4EC1-9322-8D6823699D12}" type="presParOf" srcId="{4C8DC713-4AC5-487F-909B-2A6AF3C5E17E}" destId="{3DBF71EE-D2E9-4131-A2BF-E702022064EB}" srcOrd="2" destOrd="0" presId="urn:microsoft.com/office/officeart/2005/8/layout/vList2"/>
    <dgm:cxn modelId="{F3C6A84E-C29F-4076-94BC-CC2B7A8B34C8}" type="presParOf" srcId="{4C8DC713-4AC5-487F-909B-2A6AF3C5E17E}" destId="{663A8412-BBDB-4164-88B1-A6CF5ADA7326}" srcOrd="3" destOrd="0" presId="urn:microsoft.com/office/officeart/2005/8/layout/vList2"/>
    <dgm:cxn modelId="{34D76230-02F3-4E5B-9754-BFCE8570F582}" type="presParOf" srcId="{4C8DC713-4AC5-487F-909B-2A6AF3C5E17E}" destId="{7C78B028-52A6-4217-AA8C-C08C0D4B0F6C}" srcOrd="4" destOrd="0" presId="urn:microsoft.com/office/officeart/2005/8/layout/vList2"/>
    <dgm:cxn modelId="{972BF694-506E-45C4-99BB-87F4103D5932}" type="presParOf" srcId="{4C8DC713-4AC5-487F-909B-2A6AF3C5E17E}" destId="{A3EBD26B-95BC-41BE-9CF2-C9BF17AC8E02}" srcOrd="5" destOrd="0" presId="urn:microsoft.com/office/officeart/2005/8/layout/vList2"/>
    <dgm:cxn modelId="{CC54E8DD-66C3-43AF-89EF-D66679BB9C75}" type="presParOf" srcId="{4C8DC713-4AC5-487F-909B-2A6AF3C5E17E}" destId="{0F438CBA-2A1A-4DFD-9A5F-AF585AE995E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E9CF9-7672-43C7-BE1D-F3BECA5E3552}">
      <dsp:nvSpPr>
        <dsp:cNvPr id="0" name=""/>
        <dsp:cNvSpPr/>
      </dsp:nvSpPr>
      <dsp:spPr>
        <a:xfrm>
          <a:off x="0" y="31779"/>
          <a:ext cx="10515600" cy="983384"/>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b="1" kern="1200" smtClean="0"/>
            <a:t>Encapsulation</a:t>
          </a:r>
          <a:endParaRPr lang="en-US" sz="4100" kern="1200"/>
        </a:p>
      </dsp:txBody>
      <dsp:txXfrm>
        <a:off x="48005" y="79784"/>
        <a:ext cx="10419590" cy="887374"/>
      </dsp:txXfrm>
    </dsp:sp>
    <dsp:sp modelId="{3DBF71EE-D2E9-4131-A2BF-E702022064EB}">
      <dsp:nvSpPr>
        <dsp:cNvPr id="0" name=""/>
        <dsp:cNvSpPr/>
      </dsp:nvSpPr>
      <dsp:spPr>
        <a:xfrm>
          <a:off x="0" y="1133244"/>
          <a:ext cx="10515600" cy="983384"/>
        </a:xfrm>
        <a:prstGeom prst="roundRect">
          <a:avLst/>
        </a:prstGeom>
        <a:solidFill>
          <a:schemeClr val="accent1">
            <a:shade val="80000"/>
            <a:hueOff val="90421"/>
            <a:satOff val="1725"/>
            <a:lumOff val="7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b="1" kern="1200" smtClean="0"/>
            <a:t>Inheritance</a:t>
          </a:r>
          <a:endParaRPr lang="en-US" sz="4100" kern="1200"/>
        </a:p>
      </dsp:txBody>
      <dsp:txXfrm>
        <a:off x="48005" y="1181249"/>
        <a:ext cx="10419590" cy="887374"/>
      </dsp:txXfrm>
    </dsp:sp>
    <dsp:sp modelId="{7C78B028-52A6-4217-AA8C-C08C0D4B0F6C}">
      <dsp:nvSpPr>
        <dsp:cNvPr id="0" name=""/>
        <dsp:cNvSpPr/>
      </dsp:nvSpPr>
      <dsp:spPr>
        <a:xfrm>
          <a:off x="0" y="2234709"/>
          <a:ext cx="10515600" cy="983384"/>
        </a:xfrm>
        <a:prstGeom prst="roundRect">
          <a:avLst/>
        </a:prstGeom>
        <a:solidFill>
          <a:schemeClr val="accent1">
            <a:shade val="80000"/>
            <a:hueOff val="180842"/>
            <a:satOff val="3450"/>
            <a:lumOff val="152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b="1" kern="1200" smtClean="0"/>
            <a:t>Polymorphism</a:t>
          </a:r>
          <a:endParaRPr lang="en-US" sz="4100" kern="1200"/>
        </a:p>
      </dsp:txBody>
      <dsp:txXfrm>
        <a:off x="48005" y="2282714"/>
        <a:ext cx="10419590" cy="887374"/>
      </dsp:txXfrm>
    </dsp:sp>
    <dsp:sp modelId="{0F438CBA-2A1A-4DFD-9A5F-AF585AE995E2}">
      <dsp:nvSpPr>
        <dsp:cNvPr id="0" name=""/>
        <dsp:cNvSpPr/>
      </dsp:nvSpPr>
      <dsp:spPr>
        <a:xfrm>
          <a:off x="0" y="3336174"/>
          <a:ext cx="10515600" cy="983384"/>
        </a:xfrm>
        <a:prstGeom prst="roundRect">
          <a:avLst/>
        </a:prstGeom>
        <a:solidFill>
          <a:schemeClr val="accent1">
            <a:shade val="80000"/>
            <a:hueOff val="271263"/>
            <a:satOff val="5175"/>
            <a:lumOff val="228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b="1" kern="1200" smtClean="0"/>
            <a:t>Abstraction</a:t>
          </a:r>
          <a:endParaRPr lang="en-US" sz="4100" kern="1200"/>
        </a:p>
      </dsp:txBody>
      <dsp:txXfrm>
        <a:off x="48005" y="3384179"/>
        <a:ext cx="10419590" cy="88737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6/26/2024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6/26/2024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6/26/2024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6/26/2024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6/26/2024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altLang="en-US" dirty="0"/>
              <a:t>Defining </a:t>
            </a:r>
            <a:r>
              <a:rPr lang="en-CA" altLang="en-US" dirty="0" smtClean="0"/>
              <a:t>Classes and Objects</a:t>
            </a:r>
            <a:endParaRPr lang="en-CA"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Usage of Class</a:t>
            </a:r>
          </a:p>
        </p:txBody>
      </p:sp>
      <p:pic>
        <p:nvPicPr>
          <p:cNvPr id="4" name="Content Placeholder 3"/>
          <p:cNvPicPr>
            <a:picLocks noGrp="1" noChangeAspect="1"/>
          </p:cNvPicPr>
          <p:nvPr>
            <p:ph idx="1"/>
          </p:nvPr>
        </p:nvPicPr>
        <p:blipFill>
          <a:blip r:embed="rId2"/>
          <a:stretch>
            <a:fillRect/>
          </a:stretch>
        </p:blipFill>
        <p:spPr>
          <a:xfrm>
            <a:off x="2115185" y="1825625"/>
            <a:ext cx="7960995" cy="4351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Output from the execution</a:t>
            </a:r>
          </a:p>
        </p:txBody>
      </p:sp>
      <p:sp>
        <p:nvSpPr>
          <p:cNvPr id="3" name="Content Placeholder 2"/>
          <p:cNvSpPr>
            <a:spLocks noGrp="1"/>
          </p:cNvSpPr>
          <p:nvPr>
            <p:ph idx="1"/>
          </p:nvPr>
        </p:nvSpPr>
        <p:spPr/>
        <p:txBody>
          <a:bodyPr/>
          <a:lstStyle/>
          <a:p>
            <a:pPr marL="0" indent="0">
              <a:buNone/>
            </a:pPr>
            <a:r>
              <a:rPr lang="en-US"/>
              <a:t>Enter first dog name: Axl</a:t>
            </a:r>
          </a:p>
          <a:p>
            <a:pPr marL="0" indent="0">
              <a:buNone/>
            </a:pPr>
            <a:r>
              <a:rPr lang="en-US"/>
              <a:t>Enter second dog name: Bobby</a:t>
            </a:r>
          </a:p>
          <a:p>
            <a:pPr marL="0" indent="0">
              <a:buNone/>
            </a:pPr>
            <a:r>
              <a:rPr lang="en-US"/>
              <a:t>Axl said: Wow-wow!</a:t>
            </a:r>
          </a:p>
          <a:p>
            <a:pPr marL="0" indent="0">
              <a:buNone/>
            </a:pPr>
            <a:r>
              <a:rPr lang="en-US"/>
              <a:t>Bobby said: Wow-wow!</a:t>
            </a:r>
          </a:p>
          <a:p>
            <a:pPr marL="0" indent="0">
              <a:buNone/>
            </a:pPr>
            <a:r>
              <a:rPr lang="en-US"/>
              <a:t>[unnamed dog] said: Wow-wow!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Object-Oriented Programming (OOP)</a:t>
            </a:r>
          </a:p>
        </p:txBody>
      </p:sp>
      <p:sp>
        <p:nvSpPr>
          <p:cNvPr id="3" name="Content Placeholder 2"/>
          <p:cNvSpPr>
            <a:spLocks noGrp="1"/>
          </p:cNvSpPr>
          <p:nvPr>
            <p:ph idx="1"/>
          </p:nvPr>
        </p:nvSpPr>
        <p:spPr/>
        <p:txBody>
          <a:bodyPr/>
          <a:lstStyle/>
          <a:p>
            <a:pPr marL="0" indent="0">
              <a:buNone/>
            </a:pPr>
            <a:r>
              <a:rPr lang="en-US" dirty="0" smtClean="0"/>
              <a:t>OOP </a:t>
            </a:r>
            <a:r>
              <a:rPr lang="en-US" dirty="0"/>
              <a:t>is a programming paradigm based on the concept of "objects," which can contain data in the form of fields (often known as attributes or properties) and code in the form of procedures (often known as methods). </a:t>
            </a:r>
            <a:endParaRPr lang="en-US" dirty="0" smtClean="0"/>
          </a:p>
          <a:p>
            <a:pPr marL="0" indent="0">
              <a:buNone/>
            </a:pPr>
            <a:endParaRPr lang="en-US" dirty="0"/>
          </a:p>
          <a:p>
            <a:pPr marL="0" indent="0">
              <a:buNone/>
            </a:pPr>
            <a:r>
              <a:rPr lang="en-US" dirty="0" smtClean="0"/>
              <a:t>OOP </a:t>
            </a:r>
            <a:r>
              <a:rPr lang="en-US" dirty="0"/>
              <a:t>aims to organize code in a way that models real-world entities and their interactions, making it easier to understand, maintain, and modify</a:t>
            </a:r>
            <a:r>
              <a:rPr lang="en-US" dirty="0" smtClean="0"/>
              <a:t>.</a:t>
            </a:r>
            <a:r>
              <a:rPr lang="en-US" dirty="0"/>
              <a:t/>
            </a:r>
            <a:br>
              <a:rPr lang="en-US" dirty="0"/>
            </a:br>
            <a:endParaRPr lang="en-US" dirty="0"/>
          </a:p>
        </p:txBody>
      </p:sp>
    </p:spTree>
    <p:extLst>
      <p:ext uri="{BB962C8B-B14F-4D97-AF65-F5344CB8AC3E}">
        <p14:creationId xmlns:p14="http://schemas.microsoft.com/office/powerpoint/2010/main" val="84104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Principles of OOP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06975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2798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3" name="Content Placeholder 2"/>
          <p:cNvSpPr>
            <a:spLocks noGrp="1"/>
          </p:cNvSpPr>
          <p:nvPr>
            <p:ph idx="1"/>
          </p:nvPr>
        </p:nvSpPr>
        <p:spPr/>
        <p:txBody>
          <a:bodyPr>
            <a:normAutofit/>
          </a:bodyPr>
          <a:lstStyle/>
          <a:p>
            <a:r>
              <a:rPr lang="en-US" dirty="0" smtClean="0"/>
              <a:t>In </a:t>
            </a:r>
            <a:r>
              <a:rPr lang="en-US" dirty="0"/>
              <a:t>C#, encapsulation is achieved using access modifiers, which control the visibility of classes, methods, and other members. C# provides the following access modifiers:</a:t>
            </a:r>
          </a:p>
          <a:p>
            <a:pPr lvl="1"/>
            <a:r>
              <a:rPr lang="en-US" b="1" dirty="0"/>
              <a:t>public</a:t>
            </a:r>
            <a:r>
              <a:rPr lang="en-US" dirty="0"/>
              <a:t>: The member is accessible from any other class.</a:t>
            </a:r>
          </a:p>
          <a:p>
            <a:pPr lvl="1"/>
            <a:r>
              <a:rPr lang="en-US" b="1" dirty="0"/>
              <a:t>private</a:t>
            </a:r>
            <a:r>
              <a:rPr lang="en-US" dirty="0"/>
              <a:t>: The member is accessible only within the same class.</a:t>
            </a:r>
          </a:p>
          <a:p>
            <a:pPr lvl="1"/>
            <a:r>
              <a:rPr lang="en-US" b="1" dirty="0"/>
              <a:t>protected</a:t>
            </a:r>
            <a:r>
              <a:rPr lang="en-US" dirty="0"/>
              <a:t>: The member is accessible within the same class and by derived classes.</a:t>
            </a:r>
          </a:p>
          <a:p>
            <a:pPr lvl="1"/>
            <a:r>
              <a:rPr lang="en-US" b="1" dirty="0"/>
              <a:t>internal</a:t>
            </a:r>
            <a:r>
              <a:rPr lang="en-US" dirty="0"/>
              <a:t>: The member is accessible within the same assembly (namespace).</a:t>
            </a:r>
          </a:p>
          <a:p>
            <a:pPr lvl="1"/>
            <a:r>
              <a:rPr lang="en-US" b="1" dirty="0"/>
              <a:t>protected internal</a:t>
            </a:r>
            <a:r>
              <a:rPr lang="en-US" dirty="0"/>
              <a:t>: The member is accessible within the same assembly (namespace) and by derived classes.</a:t>
            </a:r>
          </a:p>
          <a:p>
            <a:pPr lvl="1"/>
            <a:endParaRPr lang="en-US" dirty="0"/>
          </a:p>
        </p:txBody>
      </p:sp>
    </p:spTree>
    <p:extLst>
      <p:ext uri="{BB962C8B-B14F-4D97-AF65-F5344CB8AC3E}">
        <p14:creationId xmlns:p14="http://schemas.microsoft.com/office/powerpoint/2010/main" val="1446779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Encapsulation</a:t>
            </a:r>
          </a:p>
        </p:txBody>
      </p:sp>
      <p:sp>
        <p:nvSpPr>
          <p:cNvPr id="4" name="Content Placeholder 3"/>
          <p:cNvSpPr>
            <a:spLocks noGrp="1"/>
          </p:cNvSpPr>
          <p:nvPr>
            <p:ph sz="half" idx="2"/>
          </p:nvPr>
        </p:nvSpPr>
        <p:spPr/>
        <p:txBody>
          <a:bodyPr>
            <a:normAutofit/>
          </a:bodyPr>
          <a:lstStyle/>
          <a:p>
            <a:r>
              <a:rPr lang="en-US" sz="1800" b="1" dirty="0" smtClean="0"/>
              <a:t>Encapsulation</a:t>
            </a:r>
            <a:r>
              <a:rPr lang="en-US" sz="1800" dirty="0" smtClean="0"/>
              <a:t> </a:t>
            </a:r>
            <a:r>
              <a:rPr lang="en-US" sz="1800" dirty="0"/>
              <a:t>is the bundling of data (attributes) and methods (behaviors) that operate on the data into a single unit (class). It hides the internal state of an object from the outside and only exposes a controlled interface for interacting with the object. This helps in data hiding and reduces the complexity of the system.</a:t>
            </a:r>
          </a:p>
          <a:p>
            <a:r>
              <a:rPr lang="en-US" sz="1800" dirty="0" smtClean="0"/>
              <a:t>In </a:t>
            </a:r>
            <a:r>
              <a:rPr lang="en-US" sz="1800" dirty="0"/>
              <a:t>this example, the name field is encapsulated within the </a:t>
            </a:r>
            <a:r>
              <a:rPr lang="en-US" sz="1800" b="1" dirty="0"/>
              <a:t>Person</a:t>
            </a:r>
            <a:r>
              <a:rPr lang="en-US" sz="1800" dirty="0"/>
              <a:t> class using the </a:t>
            </a:r>
            <a:r>
              <a:rPr lang="en-US" sz="1800" b="1" dirty="0"/>
              <a:t>private</a:t>
            </a:r>
            <a:r>
              <a:rPr lang="en-US" sz="1800" dirty="0"/>
              <a:t> access modifier. This means that the </a:t>
            </a:r>
            <a:r>
              <a:rPr lang="en-US" sz="1800" b="1" dirty="0"/>
              <a:t>name</a:t>
            </a:r>
            <a:r>
              <a:rPr lang="en-US" sz="1800" dirty="0"/>
              <a:t> field cannot be accessed directly from outside the Person class. </a:t>
            </a:r>
            <a:endParaRPr lang="en-US" sz="1800" dirty="0" smtClean="0"/>
          </a:p>
          <a:p>
            <a:r>
              <a:rPr lang="en-US" sz="1800" dirty="0" smtClean="0"/>
              <a:t>Instead</a:t>
            </a:r>
            <a:r>
              <a:rPr lang="en-US" sz="1800" dirty="0"/>
              <a:t>, the </a:t>
            </a:r>
            <a:r>
              <a:rPr lang="en-US" sz="1800" b="1" dirty="0"/>
              <a:t>public</a:t>
            </a:r>
            <a:r>
              <a:rPr lang="en-US" sz="1800" dirty="0"/>
              <a:t> </a:t>
            </a:r>
            <a:r>
              <a:rPr lang="en-US" sz="1800" b="1" dirty="0" err="1"/>
              <a:t>GetName</a:t>
            </a:r>
            <a:r>
              <a:rPr lang="en-US" sz="1800" dirty="0"/>
              <a:t> and </a:t>
            </a:r>
            <a:r>
              <a:rPr lang="en-US" sz="1800" b="1" dirty="0" err="1"/>
              <a:t>SetName</a:t>
            </a:r>
            <a:r>
              <a:rPr lang="en-US" sz="1800" dirty="0"/>
              <a:t> methods are used to access and modify the name field, thereby encapsulating the internal state of the </a:t>
            </a:r>
            <a:r>
              <a:rPr lang="en-US" sz="1800" b="1" dirty="0"/>
              <a:t>Person</a:t>
            </a:r>
            <a:r>
              <a:rPr lang="en-US" sz="1800" dirty="0"/>
              <a:t> object.</a:t>
            </a:r>
          </a:p>
        </p:txBody>
      </p:sp>
      <p:pic>
        <p:nvPicPr>
          <p:cNvPr id="5" name="Content Placeholder 3"/>
          <p:cNvPicPr>
            <a:picLocks noGrp="1" noChangeAspect="1"/>
          </p:cNvPicPr>
          <p:nvPr>
            <p:ph sz="half" idx="1"/>
          </p:nvPr>
        </p:nvPicPr>
        <p:blipFill>
          <a:blip r:embed="rId2"/>
          <a:stretch>
            <a:fillRect/>
          </a:stretch>
        </p:blipFill>
        <p:spPr>
          <a:xfrm>
            <a:off x="838200" y="2251663"/>
            <a:ext cx="5181600" cy="3499262"/>
          </a:xfrm>
          <a:prstGeom prst="rect">
            <a:avLst/>
          </a:prstGeom>
        </p:spPr>
      </p:pic>
    </p:spTree>
    <p:extLst>
      <p:ext uri="{BB962C8B-B14F-4D97-AF65-F5344CB8AC3E}">
        <p14:creationId xmlns:p14="http://schemas.microsoft.com/office/powerpoint/2010/main" val="135924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a:t>
            </a:r>
          </a:p>
        </p:txBody>
      </p:sp>
      <p:sp>
        <p:nvSpPr>
          <p:cNvPr id="4" name="Content Placeholder 3"/>
          <p:cNvSpPr>
            <a:spLocks noGrp="1"/>
          </p:cNvSpPr>
          <p:nvPr>
            <p:ph sz="half" idx="1"/>
          </p:nvPr>
        </p:nvSpPr>
        <p:spPr/>
        <p:txBody>
          <a:bodyPr>
            <a:normAutofit/>
          </a:bodyPr>
          <a:lstStyle/>
          <a:p>
            <a:r>
              <a:rPr lang="en-US" sz="2000" b="1" dirty="0"/>
              <a:t>Inheritance</a:t>
            </a:r>
            <a:r>
              <a:rPr lang="en-US" sz="2000" dirty="0"/>
              <a:t> is the mechanism by which a new class (derived class or subclass) is created from an existing class (base class or superclass). The derived class inherits the properties and behaviors of the base class and can also have its own additional properties and behaviors. This promotes code reusability and allows for creating a hierarchy of classes</a:t>
            </a:r>
            <a:r>
              <a:rPr lang="en-US" sz="2000" dirty="0" smtClean="0"/>
              <a:t>.</a:t>
            </a:r>
          </a:p>
          <a:p>
            <a:pPr lvl="1"/>
            <a:r>
              <a:rPr lang="en-US" sz="1600" dirty="0"/>
              <a:t>Syntax: class </a:t>
            </a:r>
            <a:r>
              <a:rPr lang="en-US" sz="1600" dirty="0" err="1"/>
              <a:t>DerivedClassName</a:t>
            </a:r>
            <a:r>
              <a:rPr lang="en-US" sz="1600" dirty="0"/>
              <a:t> : </a:t>
            </a:r>
            <a:r>
              <a:rPr lang="en-US" sz="1600" dirty="0" err="1"/>
              <a:t>BaseClassName</a:t>
            </a:r>
            <a:r>
              <a:rPr lang="en-US" sz="1600" dirty="0"/>
              <a:t> { }</a:t>
            </a:r>
          </a:p>
          <a:p>
            <a:pPr lvl="1"/>
            <a:r>
              <a:rPr lang="en-US" sz="1600" dirty="0"/>
              <a:t>Example: public class Student : Person { }</a:t>
            </a:r>
          </a:p>
          <a:p>
            <a:endParaRPr lang="en-US" dirty="0"/>
          </a:p>
        </p:txBody>
      </p:sp>
      <p:pic>
        <p:nvPicPr>
          <p:cNvPr id="9" name="Content Placeholder 5"/>
          <p:cNvPicPr>
            <a:picLocks noGrp="1" noChangeAspect="1"/>
          </p:cNvPicPr>
          <p:nvPr>
            <p:ph sz="half" idx="2"/>
          </p:nvPr>
        </p:nvPicPr>
        <p:blipFill>
          <a:blip r:embed="rId2"/>
          <a:stretch>
            <a:fillRect/>
          </a:stretch>
        </p:blipFill>
        <p:spPr>
          <a:xfrm>
            <a:off x="7233946" y="1825625"/>
            <a:ext cx="3058108" cy="4351338"/>
          </a:xfrm>
          <a:prstGeom prst="rect">
            <a:avLst/>
          </a:prstGeom>
        </p:spPr>
      </p:pic>
    </p:spTree>
    <p:extLst>
      <p:ext uri="{BB962C8B-B14F-4D97-AF65-F5344CB8AC3E}">
        <p14:creationId xmlns:p14="http://schemas.microsoft.com/office/powerpoint/2010/main" val="3506141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Content Placeholder 2"/>
          <p:cNvSpPr>
            <a:spLocks noGrp="1"/>
          </p:cNvSpPr>
          <p:nvPr>
            <p:ph sz="half" idx="1"/>
          </p:nvPr>
        </p:nvSpPr>
        <p:spPr/>
        <p:txBody>
          <a:bodyPr>
            <a:noAutofit/>
          </a:bodyPr>
          <a:lstStyle/>
          <a:p>
            <a:pPr marL="0" indent="0">
              <a:buNone/>
            </a:pPr>
            <a:r>
              <a:rPr lang="en-US" sz="2400" b="1" dirty="0"/>
              <a:t>Polymorphism</a:t>
            </a:r>
            <a:r>
              <a:rPr lang="en-US" sz="2400" dirty="0"/>
              <a:t> means "many forms" and refers to the ability of objects to respond to the same message or method invocation in different ways. There are two types of polymorphism: compile-time polymorphism (method overloading) and runtime polymorphism (method overriding). Polymorphism allows for more flexible and dynamic code</a:t>
            </a:r>
            <a:r>
              <a:rPr lang="en-US" sz="2400" dirty="0" smtClean="0"/>
              <a:t>.</a:t>
            </a:r>
            <a:endParaRPr lang="en-US" sz="2400" dirty="0"/>
          </a:p>
        </p:txBody>
      </p:sp>
      <p:sp>
        <p:nvSpPr>
          <p:cNvPr id="6" name="Content Placeholder 5"/>
          <p:cNvSpPr>
            <a:spLocks noGrp="1"/>
          </p:cNvSpPr>
          <p:nvPr>
            <p:ph sz="half" idx="2"/>
          </p:nvPr>
        </p:nvSpPr>
        <p:spPr/>
        <p:txBody>
          <a:bodyPr>
            <a:normAutofit fontScale="55000" lnSpcReduction="20000"/>
          </a:bodyPr>
          <a:lstStyle/>
          <a:p>
            <a:pPr marL="0" indent="0">
              <a:buNone/>
            </a:pPr>
            <a:r>
              <a:rPr lang="en-US" dirty="0"/>
              <a:t>class </a:t>
            </a:r>
            <a:r>
              <a:rPr lang="en-US" dirty="0" err="1"/>
              <a:t>BaseClass</a:t>
            </a:r>
            <a:endParaRPr lang="en-US" dirty="0"/>
          </a:p>
          <a:p>
            <a:pPr marL="0" indent="0">
              <a:buNone/>
            </a:pPr>
            <a:r>
              <a:rPr lang="en-US" dirty="0"/>
              <a:t>{</a:t>
            </a:r>
          </a:p>
          <a:p>
            <a:pPr marL="0" indent="0">
              <a:buNone/>
            </a:pPr>
            <a:r>
              <a:rPr lang="en-US" dirty="0"/>
              <a:t>    public virtual void Display()</a:t>
            </a:r>
          </a:p>
          <a:p>
            <a:pPr marL="0" indent="0">
              <a:buNone/>
            </a:pPr>
            <a:r>
              <a:rPr lang="en-US" dirty="0"/>
              <a:t>    {</a:t>
            </a:r>
          </a:p>
          <a:p>
            <a:pPr marL="0" indent="0">
              <a:buNone/>
            </a:pPr>
            <a:r>
              <a:rPr lang="en-US" dirty="0"/>
              <a:t>        </a:t>
            </a:r>
            <a:r>
              <a:rPr lang="en-US" dirty="0" err="1"/>
              <a:t>Console.WriteLine</a:t>
            </a:r>
            <a:r>
              <a:rPr lang="en-US" dirty="0"/>
              <a:t>("Base class display method");</a:t>
            </a:r>
          </a:p>
          <a:p>
            <a:pPr marL="0" indent="0">
              <a:buNone/>
            </a:pPr>
            <a:r>
              <a:rPr lang="en-US" dirty="0"/>
              <a:t>    }</a:t>
            </a:r>
          </a:p>
          <a:p>
            <a:pPr marL="0" indent="0">
              <a:buNone/>
            </a:pPr>
            <a:r>
              <a:rPr lang="en-US" dirty="0"/>
              <a:t>}</a:t>
            </a:r>
          </a:p>
          <a:p>
            <a:pPr marL="0" indent="0">
              <a:buNone/>
            </a:pPr>
            <a:endParaRPr lang="en-US" dirty="0"/>
          </a:p>
          <a:p>
            <a:pPr marL="0" indent="0">
              <a:buNone/>
            </a:pPr>
            <a:r>
              <a:rPr lang="en-US" dirty="0"/>
              <a:t>class </a:t>
            </a:r>
            <a:r>
              <a:rPr lang="en-US" dirty="0" err="1"/>
              <a:t>DerivedClass</a:t>
            </a:r>
            <a:r>
              <a:rPr lang="en-US" dirty="0"/>
              <a:t> : </a:t>
            </a:r>
            <a:r>
              <a:rPr lang="en-US" dirty="0" err="1"/>
              <a:t>BaseClass</a:t>
            </a:r>
            <a:endParaRPr lang="en-US" dirty="0"/>
          </a:p>
          <a:p>
            <a:pPr marL="0" indent="0">
              <a:buNone/>
            </a:pPr>
            <a:r>
              <a:rPr lang="en-US" dirty="0"/>
              <a:t>{</a:t>
            </a:r>
          </a:p>
          <a:p>
            <a:pPr marL="0" indent="0">
              <a:buNone/>
            </a:pPr>
            <a:r>
              <a:rPr lang="en-US" dirty="0"/>
              <a:t>    public override void Display()</a:t>
            </a:r>
          </a:p>
          <a:p>
            <a:pPr marL="0" indent="0">
              <a:buNone/>
            </a:pPr>
            <a:r>
              <a:rPr lang="en-US" dirty="0"/>
              <a:t>    {</a:t>
            </a:r>
          </a:p>
          <a:p>
            <a:pPr marL="0" indent="0">
              <a:buNone/>
            </a:pPr>
            <a:r>
              <a:rPr lang="en-US" dirty="0"/>
              <a:t>        </a:t>
            </a:r>
            <a:r>
              <a:rPr lang="en-US" dirty="0" err="1"/>
              <a:t>Console.WriteLine</a:t>
            </a:r>
            <a:r>
              <a:rPr lang="en-US" dirty="0"/>
              <a:t>("Derived class display method");</a:t>
            </a:r>
          </a:p>
          <a:p>
            <a:pPr marL="0" indent="0">
              <a:buNone/>
            </a:pPr>
            <a:r>
              <a:rPr lang="en-US" dirty="0"/>
              <a:t>    }</a:t>
            </a:r>
          </a:p>
          <a:p>
            <a:pPr marL="0" indent="0">
              <a:buNone/>
            </a:pPr>
            <a:r>
              <a:rPr lang="en-US" dirty="0"/>
              <a:t>}</a:t>
            </a:r>
          </a:p>
          <a:p>
            <a:endParaRPr lang="en-US" dirty="0"/>
          </a:p>
          <a:p>
            <a:endParaRPr lang="en-US" dirty="0"/>
          </a:p>
        </p:txBody>
      </p:sp>
    </p:spTree>
    <p:extLst>
      <p:ext uri="{BB962C8B-B14F-4D97-AF65-F5344CB8AC3E}">
        <p14:creationId xmlns:p14="http://schemas.microsoft.com/office/powerpoint/2010/main" val="2425789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Polymorphism Example</a:t>
            </a:r>
            <a:endParaRPr lang="en-US" dirty="0"/>
          </a:p>
        </p:txBody>
      </p:sp>
      <p:pic>
        <p:nvPicPr>
          <p:cNvPr id="9" name="Content Placeholder 8"/>
          <p:cNvPicPr>
            <a:picLocks noGrp="1" noChangeAspect="1"/>
          </p:cNvPicPr>
          <p:nvPr>
            <p:ph sz="half" idx="1"/>
          </p:nvPr>
        </p:nvPicPr>
        <p:blipFill>
          <a:blip r:embed="rId2"/>
          <a:stretch>
            <a:fillRect/>
          </a:stretch>
        </p:blipFill>
        <p:spPr>
          <a:xfrm>
            <a:off x="1001411" y="1825625"/>
            <a:ext cx="4855177" cy="4351338"/>
          </a:xfrm>
          <a:prstGeom prst="rect">
            <a:avLst/>
          </a:prstGeom>
        </p:spPr>
      </p:pic>
      <p:sp>
        <p:nvSpPr>
          <p:cNvPr id="10" name="Content Placeholder 9"/>
          <p:cNvSpPr>
            <a:spLocks noGrp="1"/>
          </p:cNvSpPr>
          <p:nvPr>
            <p:ph sz="half" idx="2"/>
          </p:nvPr>
        </p:nvSpPr>
        <p:spPr/>
        <p:txBody>
          <a:bodyPr>
            <a:normAutofit/>
          </a:bodyPr>
          <a:lstStyle/>
          <a:p>
            <a:pPr marL="0" indent="0">
              <a:buNone/>
            </a:pPr>
            <a:r>
              <a:rPr lang="en-US" sz="2400" dirty="0"/>
              <a:t>In this example, the </a:t>
            </a:r>
            <a:r>
              <a:rPr lang="en-US" sz="2400" b="1" dirty="0"/>
              <a:t>Dog</a:t>
            </a:r>
            <a:r>
              <a:rPr lang="en-US" sz="2400" dirty="0"/>
              <a:t> class overrides the </a:t>
            </a:r>
            <a:r>
              <a:rPr lang="en-US" sz="2400" b="1" dirty="0" err="1"/>
              <a:t>MakeSound</a:t>
            </a:r>
            <a:r>
              <a:rPr lang="en-US" sz="2400" dirty="0"/>
              <a:t> method of the </a:t>
            </a:r>
            <a:r>
              <a:rPr lang="en-US" sz="2400" b="1" dirty="0"/>
              <a:t>Animal</a:t>
            </a:r>
            <a:r>
              <a:rPr lang="en-US" sz="2400" dirty="0"/>
              <a:t> class. When a </a:t>
            </a:r>
            <a:r>
              <a:rPr lang="en-US" sz="2400" b="1" dirty="0"/>
              <a:t>Dog</a:t>
            </a:r>
            <a:r>
              <a:rPr lang="en-US" sz="2400" dirty="0"/>
              <a:t> object is created and its </a:t>
            </a:r>
            <a:r>
              <a:rPr lang="en-US" sz="2400" b="1" dirty="0" err="1"/>
              <a:t>MakeSound</a:t>
            </a:r>
            <a:r>
              <a:rPr lang="en-US" sz="2400" dirty="0"/>
              <a:t> method is called, the overridden method in the </a:t>
            </a:r>
            <a:r>
              <a:rPr lang="en-US" sz="2400" b="1" dirty="0"/>
              <a:t>Dog</a:t>
            </a:r>
            <a:r>
              <a:rPr lang="en-US" sz="2400" dirty="0"/>
              <a:t> class is executed. </a:t>
            </a:r>
            <a:endParaRPr lang="en-US" sz="2400" dirty="0" smtClean="0"/>
          </a:p>
          <a:p>
            <a:pPr marL="0" indent="0">
              <a:buNone/>
            </a:pPr>
            <a:endParaRPr lang="en-US" sz="2400" dirty="0" smtClean="0"/>
          </a:p>
          <a:p>
            <a:pPr marL="0" indent="0">
              <a:buNone/>
            </a:pPr>
            <a:r>
              <a:rPr lang="en-US" sz="2400" dirty="0" smtClean="0"/>
              <a:t>The </a:t>
            </a:r>
            <a:r>
              <a:rPr lang="en-US" sz="2400" dirty="0"/>
              <a:t>last example demonstrates polymorphism, where a </a:t>
            </a:r>
            <a:r>
              <a:rPr lang="en-US" sz="2400" b="1" dirty="0"/>
              <a:t>Dog</a:t>
            </a:r>
            <a:r>
              <a:rPr lang="en-US" sz="2400" dirty="0"/>
              <a:t> object is assigned to an </a:t>
            </a:r>
            <a:r>
              <a:rPr lang="en-US" sz="2400" b="1" dirty="0"/>
              <a:t>Animal</a:t>
            </a:r>
            <a:r>
              <a:rPr lang="en-US" sz="2400" dirty="0"/>
              <a:t> reference, and the </a:t>
            </a:r>
            <a:r>
              <a:rPr lang="en-US" sz="2400" b="1" dirty="0" err="1"/>
              <a:t>MakeSound</a:t>
            </a:r>
            <a:r>
              <a:rPr lang="en-US" sz="2400" dirty="0"/>
              <a:t> method of the </a:t>
            </a:r>
            <a:r>
              <a:rPr lang="en-US" sz="2400" b="1" dirty="0"/>
              <a:t>Dog</a:t>
            </a:r>
            <a:r>
              <a:rPr lang="en-US" sz="2400" dirty="0"/>
              <a:t> class is still called at runtime.</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86350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sp>
        <p:nvSpPr>
          <p:cNvPr id="3" name="Content Placeholder 2"/>
          <p:cNvSpPr>
            <a:spLocks noGrp="1"/>
          </p:cNvSpPr>
          <p:nvPr>
            <p:ph sz="half" idx="1"/>
          </p:nvPr>
        </p:nvSpPr>
        <p:spPr/>
        <p:txBody>
          <a:bodyPr>
            <a:normAutofit fontScale="70000" lnSpcReduction="20000"/>
          </a:bodyPr>
          <a:lstStyle/>
          <a:p>
            <a:pPr marL="0" indent="0">
              <a:buNone/>
            </a:pPr>
            <a:r>
              <a:rPr lang="en-US" b="1" dirty="0"/>
              <a:t>Abstraction</a:t>
            </a:r>
            <a:r>
              <a:rPr lang="en-US" dirty="0"/>
              <a:t> is a fundamental concept in object-oriented programming (OOP) that focuses on hiding the implementation details of a class and only showing the essential features of an object. This helps in reducing complexity and simplifying the interface for interacting with objects.</a:t>
            </a:r>
          </a:p>
          <a:p>
            <a:pPr marL="0" indent="0">
              <a:buNone/>
            </a:pPr>
            <a:r>
              <a:rPr lang="en-US" dirty="0"/>
              <a:t>In C#, abstraction is achieved using abstract classes and interfaces.</a:t>
            </a:r>
          </a:p>
          <a:p>
            <a:r>
              <a:rPr lang="en-US" b="1" dirty="0"/>
              <a:t>Abstract Class</a:t>
            </a:r>
            <a:r>
              <a:rPr lang="en-US" dirty="0"/>
              <a:t>:</a:t>
            </a:r>
          </a:p>
          <a:p>
            <a:pPr lvl="1"/>
            <a:r>
              <a:rPr lang="en-US" dirty="0"/>
              <a:t>An abstract class is a class that cannot be instantiated and may contain abstract methods (methods without implementation) that must be implemented by derived classes</a:t>
            </a:r>
            <a:r>
              <a:rPr lang="en-US" dirty="0" smtClean="0"/>
              <a:t>.</a:t>
            </a:r>
          </a:p>
          <a:p>
            <a:pPr lvl="1"/>
            <a:r>
              <a:rPr lang="en-US" dirty="0"/>
              <a:t>In this example, Shape is an abstract class with an abstract method Area(). The Circle class derives from Shape and implements the Area() method, providing its own implementation for calculating the area of a circle.</a:t>
            </a:r>
          </a:p>
          <a:p>
            <a:endParaRPr lang="en-US" dirty="0"/>
          </a:p>
          <a:p>
            <a:endParaRPr lang="en-US" dirty="0"/>
          </a:p>
          <a:p>
            <a:pPr marL="0" indent="0">
              <a:buNone/>
            </a:pPr>
            <a:endParaRPr lang="en-US" dirty="0"/>
          </a:p>
          <a:p>
            <a:endParaRPr lang="en-US" dirty="0"/>
          </a:p>
        </p:txBody>
      </p:sp>
      <p:pic>
        <p:nvPicPr>
          <p:cNvPr id="5" name="Content Placeholder 4"/>
          <p:cNvPicPr>
            <a:picLocks noGrp="1" noChangeAspect="1"/>
          </p:cNvPicPr>
          <p:nvPr>
            <p:ph sz="half" idx="2"/>
          </p:nvPr>
        </p:nvPicPr>
        <p:blipFill>
          <a:blip r:embed="rId2"/>
          <a:stretch>
            <a:fillRect/>
          </a:stretch>
        </p:blipFill>
        <p:spPr>
          <a:xfrm>
            <a:off x="6172200" y="1887063"/>
            <a:ext cx="5181600" cy="4228462"/>
          </a:xfrm>
          <a:prstGeom prst="rect">
            <a:avLst/>
          </a:prstGeom>
        </p:spPr>
      </p:pic>
    </p:spTree>
    <p:extLst>
      <p:ext uri="{BB962C8B-B14F-4D97-AF65-F5344CB8AC3E}">
        <p14:creationId xmlns:p14="http://schemas.microsoft.com/office/powerpoint/2010/main" val="378524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marL="342900" indent="-342900"/>
            <a:r>
              <a:rPr lang="en-US" dirty="0" smtClean="0"/>
              <a:t>Creating an Object/ Class</a:t>
            </a:r>
            <a:endParaRPr lang="en-US" dirty="0"/>
          </a:p>
          <a:p>
            <a:pPr marL="342900" indent="-342900"/>
            <a:r>
              <a:rPr lang="en-US" dirty="0"/>
              <a:t>Oriented programming (OOP) principles</a:t>
            </a:r>
          </a:p>
          <a:p>
            <a:pPr marL="342900" indent="-342900"/>
            <a:r>
              <a:rPr lang="en-US" dirty="0" smtClean="0"/>
              <a:t>Constructors</a:t>
            </a:r>
            <a:endParaRPr lang="en-US" dirty="0"/>
          </a:p>
          <a:p>
            <a:pPr marL="342900" indent="-342900"/>
            <a:r>
              <a:rPr lang="en-US" dirty="0"/>
              <a:t>Encapsulation and </a:t>
            </a:r>
            <a:r>
              <a:rPr lang="en-US" dirty="0" smtClean="0"/>
              <a:t>Inheritance</a:t>
            </a:r>
            <a:endParaRPr lang="en-CA" altLang="en-US" dirty="0"/>
          </a:p>
          <a:p>
            <a:endParaRPr lang="en-US" dirty="0"/>
          </a:p>
        </p:txBody>
      </p:sp>
    </p:spTree>
    <p:extLst>
      <p:ext uri="{BB962C8B-B14F-4D97-AF65-F5344CB8AC3E}">
        <p14:creationId xmlns:p14="http://schemas.microsoft.com/office/powerpoint/2010/main" val="394653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Abstraction</a:t>
            </a:r>
          </a:p>
        </p:txBody>
      </p:sp>
      <p:sp>
        <p:nvSpPr>
          <p:cNvPr id="3" name="Content Placeholder 2"/>
          <p:cNvSpPr>
            <a:spLocks noGrp="1"/>
          </p:cNvSpPr>
          <p:nvPr>
            <p:ph sz="half" idx="1"/>
          </p:nvPr>
        </p:nvSpPr>
        <p:spPr/>
        <p:txBody>
          <a:bodyPr>
            <a:normAutofit/>
          </a:bodyPr>
          <a:lstStyle/>
          <a:p>
            <a:r>
              <a:rPr lang="en-US" b="1" dirty="0"/>
              <a:t>Interface</a:t>
            </a:r>
            <a:r>
              <a:rPr lang="en-US" dirty="0"/>
              <a:t>:</a:t>
            </a:r>
          </a:p>
          <a:p>
            <a:pPr lvl="1"/>
            <a:r>
              <a:rPr lang="en-US" dirty="0"/>
              <a:t>An interface is a contract that defines a set of members (methods, properties, events, indexers) that implementing classes must provide.</a:t>
            </a:r>
          </a:p>
          <a:p>
            <a:pPr marL="0" indent="0">
              <a:buNone/>
            </a:pPr>
            <a:endParaRPr lang="en-US" sz="2600" dirty="0" smtClean="0"/>
          </a:p>
          <a:p>
            <a:pPr marL="0" indent="0">
              <a:buNone/>
            </a:pPr>
            <a:r>
              <a:rPr lang="en-US" sz="2200" dirty="0" smtClean="0"/>
              <a:t>In </a:t>
            </a:r>
            <a:r>
              <a:rPr lang="en-US" sz="2200" dirty="0"/>
              <a:t>this example, </a:t>
            </a:r>
            <a:r>
              <a:rPr lang="en-US" sz="2200" b="1" dirty="0" err="1"/>
              <a:t>IResizable</a:t>
            </a:r>
            <a:r>
              <a:rPr lang="en-US" sz="2200" dirty="0"/>
              <a:t> is an interface with a method </a:t>
            </a:r>
            <a:r>
              <a:rPr lang="en-US" sz="2200" b="1" dirty="0"/>
              <a:t>Resize</a:t>
            </a:r>
            <a:r>
              <a:rPr lang="en-US" sz="2200" dirty="0"/>
              <a:t>(). The Rectangle class implements the </a:t>
            </a:r>
            <a:r>
              <a:rPr lang="en-US" sz="2200" b="1" dirty="0" err="1"/>
              <a:t>IResizable</a:t>
            </a:r>
            <a:r>
              <a:rPr lang="en-US" sz="2200" dirty="0"/>
              <a:t> interface and provides its own implementation for the </a:t>
            </a:r>
            <a:r>
              <a:rPr lang="en-US" sz="2200" b="1" dirty="0"/>
              <a:t>Resize</a:t>
            </a:r>
            <a:r>
              <a:rPr lang="en-US" sz="2200" dirty="0"/>
              <a:t>() method.</a:t>
            </a:r>
          </a:p>
          <a:p>
            <a:endParaRPr lang="en-US" dirty="0"/>
          </a:p>
          <a:p>
            <a:endParaRPr lang="en-US" dirty="0"/>
          </a:p>
          <a:p>
            <a:endParaRPr lang="en-US" dirty="0"/>
          </a:p>
          <a:p>
            <a:endParaRPr lang="en-US" dirty="0"/>
          </a:p>
          <a:p>
            <a:endParaRPr lang="en-US" dirty="0"/>
          </a:p>
          <a:p>
            <a:endParaRPr lang="en-US" dirty="0"/>
          </a:p>
        </p:txBody>
      </p:sp>
      <p:pic>
        <p:nvPicPr>
          <p:cNvPr id="5" name="Content Placeholder 4"/>
          <p:cNvPicPr>
            <a:picLocks noGrp="1" noChangeAspect="1"/>
          </p:cNvPicPr>
          <p:nvPr>
            <p:ph sz="half" idx="2"/>
          </p:nvPr>
        </p:nvPicPr>
        <p:blipFill>
          <a:blip r:embed="rId2"/>
          <a:stretch>
            <a:fillRect/>
          </a:stretch>
        </p:blipFill>
        <p:spPr>
          <a:xfrm>
            <a:off x="6664024" y="1825625"/>
            <a:ext cx="4197951" cy="4351338"/>
          </a:xfrm>
          <a:prstGeom prst="rect">
            <a:avLst/>
          </a:prstGeom>
        </p:spPr>
      </p:pic>
    </p:spTree>
    <p:extLst>
      <p:ext uri="{BB962C8B-B14F-4D97-AF65-F5344CB8AC3E}">
        <p14:creationId xmlns:p14="http://schemas.microsoft.com/office/powerpoint/2010/main" val="4289159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Text Placeholder 2"/>
          <p:cNvSpPr>
            <a:spLocks noGrp="1"/>
          </p:cNvSpPr>
          <p:nvPr>
            <p:ph type="body" idx="1"/>
          </p:nvPr>
        </p:nvSpPr>
        <p:spPr/>
        <p:txBody>
          <a:bodyPr/>
          <a:lstStyle/>
          <a:p>
            <a:r>
              <a:rPr lang="en-US" dirty="0" smtClean="0"/>
              <a:t>Thank You</a:t>
            </a:r>
            <a:endParaRPr lang="en-US" dirty="0"/>
          </a:p>
        </p:txBody>
      </p:sp>
    </p:spTree>
    <p:extLst>
      <p:ext uri="{BB962C8B-B14F-4D97-AF65-F5344CB8AC3E}">
        <p14:creationId xmlns:p14="http://schemas.microsoft.com/office/powerpoint/2010/main" val="273953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Defining Classes</a:t>
            </a:r>
          </a:p>
        </p:txBody>
      </p:sp>
      <p:sp>
        <p:nvSpPr>
          <p:cNvPr id="3" name="Content Placeholder 2"/>
          <p:cNvSpPr>
            <a:spLocks noGrp="1"/>
          </p:cNvSpPr>
          <p:nvPr>
            <p:ph idx="1"/>
          </p:nvPr>
        </p:nvSpPr>
        <p:spPr/>
        <p:txBody>
          <a:bodyPr>
            <a:normAutofit/>
          </a:bodyPr>
          <a:lstStyle/>
          <a:p>
            <a:pPr marL="0" indent="0">
              <a:buNone/>
            </a:pPr>
            <a:r>
              <a:rPr lang="en-US"/>
              <a:t>In this chapter we will understand how to define custom classes and their elements. We will learn to declare fields, constructors and properties for the classes. We will revise what a method is and we will broaden our knowledge about access modifiers and methods. We will observe the characteristics of the constructors.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a Class Contain?</a:t>
            </a:r>
          </a:p>
        </p:txBody>
      </p:sp>
      <p:sp>
        <p:nvSpPr>
          <p:cNvPr id="3" name="Content Placeholder 2"/>
          <p:cNvSpPr>
            <a:spLocks noGrp="1"/>
          </p:cNvSpPr>
          <p:nvPr>
            <p:ph idx="1"/>
          </p:nvPr>
        </p:nvSpPr>
        <p:spPr/>
        <p:txBody>
          <a:bodyPr/>
          <a:lstStyle/>
          <a:p>
            <a:r>
              <a:rPr lang="en-US"/>
              <a:t>Every class contains a definition of what kind of data types and objects has in order to be described. The object (the certain copy of this class) holds the actual data. The data defines the object’s state. </a:t>
            </a:r>
          </a:p>
          <a:p>
            <a:r>
              <a:rPr lang="en-US"/>
              <a:t>In addition to the state, in the class is described the behavior of the objects. The behavior is represented by actions, which can be performed by the objects themselves. The resource in OOP, through which we can describe this behavior of the objects from a given class, is the declaration of methods in the class body.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Elements of the Class</a:t>
            </a:r>
          </a:p>
        </p:txBody>
      </p:sp>
      <p:sp>
        <p:nvSpPr>
          <p:cNvPr id="3" name="Content Placeholder 2"/>
          <p:cNvSpPr>
            <a:spLocks noGrp="1"/>
          </p:cNvSpPr>
          <p:nvPr>
            <p:ph sz="half" idx="1"/>
          </p:nvPr>
        </p:nvSpPr>
        <p:spPr>
          <a:xfrm>
            <a:off x="838200" y="1825625"/>
            <a:ext cx="10515600" cy="4351655"/>
          </a:xfrm>
        </p:spPr>
        <p:txBody>
          <a:bodyPr/>
          <a:lstStyle/>
          <a:p>
            <a:pPr marL="0" indent="0">
              <a:buNone/>
            </a:pPr>
            <a:r>
              <a:rPr lang="en-US"/>
              <a:t>Now, we will go through the main elements of every class, and we will explain them in details latter. The main elements of a C# classes are the following:</a:t>
            </a:r>
          </a:p>
          <a:p>
            <a:endParaRPr lang="en-US"/>
          </a:p>
          <a:p>
            <a:pPr marL="0" indent="0">
              <a:buNone/>
            </a:pPr>
            <a:r>
              <a:rPr lang="en-US" b="1"/>
              <a:t>Class declaration </a:t>
            </a:r>
            <a:r>
              <a:rPr lang="en-US"/>
              <a:t>– this is the line where we declare the name of the</a:t>
            </a:r>
            <a:r>
              <a:rPr lang="en-CA" altLang="en-US"/>
              <a:t> </a:t>
            </a:r>
            <a:r>
              <a:rPr lang="en-US"/>
              <a:t>class, e.g.:</a:t>
            </a:r>
          </a:p>
          <a:p>
            <a:pPr marL="0" indent="0">
              <a:buNone/>
            </a:pPr>
            <a:endParaRPr lang="en-US"/>
          </a:p>
          <a:p>
            <a:pPr marL="0" indent="0">
              <a:buNone/>
            </a:pPr>
            <a:endParaRPr lang="en-US"/>
          </a:p>
        </p:txBody>
      </p:sp>
      <p:pic>
        <p:nvPicPr>
          <p:cNvPr id="6" name="Content Placeholder 5"/>
          <p:cNvPicPr>
            <a:picLocks noGrp="1" noChangeAspect="1"/>
          </p:cNvPicPr>
          <p:nvPr>
            <p:ph sz="half" idx="2"/>
          </p:nvPr>
        </p:nvPicPr>
        <p:blipFill>
          <a:blip r:embed="rId2"/>
          <a:stretch>
            <a:fillRect/>
          </a:stretch>
        </p:blipFill>
        <p:spPr>
          <a:xfrm>
            <a:off x="928370" y="4885690"/>
            <a:ext cx="1990725" cy="400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altLang="en-US"/>
              <a:t>Elements of the Class</a:t>
            </a:r>
          </a:p>
        </p:txBody>
      </p:sp>
      <p:sp>
        <p:nvSpPr>
          <p:cNvPr id="5" name="Content Placeholder 4"/>
          <p:cNvSpPr>
            <a:spLocks noGrp="1"/>
          </p:cNvSpPr>
          <p:nvPr>
            <p:ph idx="1"/>
          </p:nvPr>
        </p:nvSpPr>
        <p:spPr/>
        <p:txBody>
          <a:bodyPr/>
          <a:lstStyle/>
          <a:p>
            <a:pPr marL="0" indent="0">
              <a:buNone/>
            </a:pPr>
            <a:r>
              <a:rPr lang="en-US" b="1"/>
              <a:t>Class body</a:t>
            </a:r>
            <a:r>
              <a:rPr lang="en-US"/>
              <a:t> – similar to the method idioms in the language, the classes</a:t>
            </a:r>
            <a:r>
              <a:rPr lang="en-CA" altLang="en-US"/>
              <a:t> </a:t>
            </a:r>
            <a:r>
              <a:rPr lang="en-US"/>
              <a:t>also have single class body. It is defined right after the class declaration,</a:t>
            </a:r>
            <a:r>
              <a:rPr lang="en-CA" altLang="en-US"/>
              <a:t> </a:t>
            </a:r>
            <a:r>
              <a:rPr lang="en-US"/>
              <a:t>enclosed in curly brackets "{" and "}". The content inside the brackets is</a:t>
            </a:r>
            <a:r>
              <a:rPr lang="en-CA" altLang="en-US"/>
              <a:t> </a:t>
            </a:r>
            <a:r>
              <a:rPr lang="en-US"/>
              <a:t>known as body of the class. The elements of the class, which are</a:t>
            </a:r>
            <a:r>
              <a:rPr lang="en-CA" altLang="en-US"/>
              <a:t> </a:t>
            </a:r>
            <a:r>
              <a:rPr lang="en-US"/>
              <a:t>numbered below, are part of the body.</a:t>
            </a:r>
          </a:p>
          <a:p>
            <a:pPr marL="0" indent="0">
              <a:buNone/>
            </a:pPr>
            <a:endParaRPr lang="en-US"/>
          </a:p>
        </p:txBody>
      </p:sp>
      <p:pic>
        <p:nvPicPr>
          <p:cNvPr id="6" name="Picture 5"/>
          <p:cNvPicPr>
            <a:picLocks noChangeAspect="1"/>
          </p:cNvPicPr>
          <p:nvPr/>
        </p:nvPicPr>
        <p:blipFill>
          <a:blip r:embed="rId2"/>
          <a:stretch>
            <a:fillRect/>
          </a:stretch>
        </p:blipFill>
        <p:spPr>
          <a:xfrm>
            <a:off x="1239520" y="4191635"/>
            <a:ext cx="5067300" cy="1028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Elements of the Class</a:t>
            </a:r>
          </a:p>
        </p:txBody>
      </p:sp>
      <p:sp>
        <p:nvSpPr>
          <p:cNvPr id="3" name="Content Placeholder 2"/>
          <p:cNvSpPr>
            <a:spLocks noGrp="1"/>
          </p:cNvSpPr>
          <p:nvPr>
            <p:ph idx="1"/>
          </p:nvPr>
        </p:nvSpPr>
        <p:spPr/>
        <p:txBody>
          <a:bodyPr/>
          <a:lstStyle/>
          <a:p>
            <a:pPr marL="0" indent="0">
              <a:buNone/>
            </a:pPr>
            <a:r>
              <a:rPr lang="en-US" b="1"/>
              <a:t>Constructor </a:t>
            </a:r>
            <a:r>
              <a:rPr lang="en-US"/>
              <a:t>– it is used for creating new objects. Here is a typical</a:t>
            </a:r>
            <a:r>
              <a:rPr lang="en-CA" altLang="en-US"/>
              <a:t> </a:t>
            </a:r>
            <a:r>
              <a:rPr lang="en-US"/>
              <a:t>constructor:</a:t>
            </a:r>
          </a:p>
          <a:p>
            <a:pPr marL="0" indent="0">
              <a:buNone/>
            </a:pPr>
            <a:endParaRPr lang="en-US"/>
          </a:p>
          <a:p>
            <a:pPr marL="0" indent="0">
              <a:buNone/>
            </a:pPr>
            <a:endParaRPr lang="en-US"/>
          </a:p>
          <a:p>
            <a:pPr marL="0" indent="0">
              <a:buNone/>
            </a:pPr>
            <a:r>
              <a:rPr lang="en-US" b="1"/>
              <a:t>Fields </a:t>
            </a:r>
            <a:r>
              <a:rPr lang="en-US"/>
              <a:t>– they are variables, declared inside the class (somewhere in the literature are known as member-variables). The data of the object, which these variables represent, and are retained into them.</a:t>
            </a:r>
          </a:p>
        </p:txBody>
      </p:sp>
      <p:pic>
        <p:nvPicPr>
          <p:cNvPr id="4" name="Picture 3"/>
          <p:cNvPicPr>
            <a:picLocks noChangeAspect="1"/>
          </p:cNvPicPr>
          <p:nvPr/>
        </p:nvPicPr>
        <p:blipFill>
          <a:blip r:embed="rId2"/>
          <a:stretch>
            <a:fillRect/>
          </a:stretch>
        </p:blipFill>
        <p:spPr>
          <a:xfrm>
            <a:off x="838200" y="2663190"/>
            <a:ext cx="3181350" cy="1085850"/>
          </a:xfrm>
          <a:prstGeom prst="rect">
            <a:avLst/>
          </a:prstGeom>
        </p:spPr>
      </p:pic>
      <p:pic>
        <p:nvPicPr>
          <p:cNvPr id="5" name="Picture 4"/>
          <p:cNvPicPr>
            <a:picLocks noChangeAspect="1"/>
          </p:cNvPicPr>
          <p:nvPr/>
        </p:nvPicPr>
        <p:blipFill>
          <a:blip r:embed="rId3"/>
          <a:stretch>
            <a:fillRect/>
          </a:stretch>
        </p:blipFill>
        <p:spPr>
          <a:xfrm>
            <a:off x="838200" y="5298440"/>
            <a:ext cx="2609850" cy="581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Elements of the Class</a:t>
            </a:r>
          </a:p>
        </p:txBody>
      </p:sp>
      <p:sp>
        <p:nvSpPr>
          <p:cNvPr id="3" name="Content Placeholder 2"/>
          <p:cNvSpPr>
            <a:spLocks noGrp="1"/>
          </p:cNvSpPr>
          <p:nvPr>
            <p:ph idx="1"/>
          </p:nvPr>
        </p:nvSpPr>
        <p:spPr/>
        <p:txBody>
          <a:bodyPr>
            <a:normAutofit fontScale="87500" lnSpcReduction="20000"/>
          </a:bodyPr>
          <a:lstStyle/>
          <a:p>
            <a:pPr marL="0" indent="0">
              <a:buNone/>
            </a:pPr>
            <a:r>
              <a:rPr lang="en-US" b="1"/>
              <a:t>Properties </a:t>
            </a:r>
            <a:r>
              <a:rPr lang="en-US"/>
              <a:t>– this is the way to describe the characteristics of a given</a:t>
            </a:r>
            <a:r>
              <a:rPr lang="en-CA" altLang="en-US"/>
              <a:t> </a:t>
            </a:r>
            <a:r>
              <a:rPr lang="en-US"/>
              <a:t>class. Usually, the value of the characteristics is kept in the fields of the</a:t>
            </a:r>
            <a:r>
              <a:rPr lang="en-CA" altLang="en-US"/>
              <a:t> </a:t>
            </a:r>
            <a:r>
              <a:rPr lang="en-US"/>
              <a:t>object. Similar to the fields, the properties may be held by certain object</a:t>
            </a:r>
            <a:r>
              <a:rPr lang="en-CA" altLang="en-US"/>
              <a:t> </a:t>
            </a:r>
            <a:r>
              <a:rPr lang="en-US"/>
              <a:t>or to be shared among the rest of the objects.</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b="1"/>
              <a:t>Methods </a:t>
            </a:r>
            <a:r>
              <a:rPr lang="en-US"/>
              <a:t>– from the chapter "Methods" we know that methods are</a:t>
            </a:r>
            <a:r>
              <a:rPr lang="en-CA" altLang="en-US"/>
              <a:t> </a:t>
            </a:r>
            <a:r>
              <a:rPr lang="en-US"/>
              <a:t>named blocks of programming code. They perform particular actions and</a:t>
            </a:r>
            <a:r>
              <a:rPr lang="en-CA" altLang="en-US"/>
              <a:t> </a:t>
            </a:r>
            <a:r>
              <a:rPr lang="en-US"/>
              <a:t>through them the objects achieve their behavior based on the class</a:t>
            </a:r>
            <a:r>
              <a:rPr lang="en-CA" altLang="en-US"/>
              <a:t> </a:t>
            </a:r>
            <a:r>
              <a:rPr lang="en-US"/>
              <a:t>type. Methods execute the implemented programming logic (algorithms)</a:t>
            </a:r>
            <a:r>
              <a:rPr lang="en-CA" altLang="en-US"/>
              <a:t> </a:t>
            </a:r>
            <a:r>
              <a:rPr lang="en-US"/>
              <a:t>and the handling of data.</a:t>
            </a:r>
          </a:p>
        </p:txBody>
      </p:sp>
      <p:pic>
        <p:nvPicPr>
          <p:cNvPr id="4" name="Picture 3"/>
          <p:cNvPicPr>
            <a:picLocks noChangeAspect="1"/>
          </p:cNvPicPr>
          <p:nvPr/>
        </p:nvPicPr>
        <p:blipFill>
          <a:blip r:embed="rId2"/>
          <a:stretch>
            <a:fillRect/>
          </a:stretch>
        </p:blipFill>
        <p:spPr>
          <a:xfrm>
            <a:off x="929005" y="3358515"/>
            <a:ext cx="4124325" cy="628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a:t>Sample Class</a:t>
            </a:r>
          </a:p>
        </p:txBody>
      </p:sp>
      <p:pic>
        <p:nvPicPr>
          <p:cNvPr id="4" name="Content Placeholder 3"/>
          <p:cNvPicPr>
            <a:picLocks noGrp="1" noChangeAspect="1"/>
          </p:cNvPicPr>
          <p:nvPr>
            <p:ph idx="1"/>
          </p:nvPr>
        </p:nvPicPr>
        <p:blipFill>
          <a:blip r:embed="rId2"/>
          <a:stretch>
            <a:fillRect/>
          </a:stretch>
        </p:blipFill>
        <p:spPr>
          <a:xfrm>
            <a:off x="3122930" y="1825625"/>
            <a:ext cx="6472555" cy="47377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1281</Words>
  <Application>Microsoft Office PowerPoint</Application>
  <PresentationFormat>Custom</PresentationFormat>
  <Paragraphs>105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Defining Classes and Objects</vt:lpstr>
      <vt:lpstr>Agenda</vt:lpstr>
      <vt:lpstr>Defining Classes</vt:lpstr>
      <vt:lpstr>What Does a Class Contain?</vt:lpstr>
      <vt:lpstr>Elements of the Class</vt:lpstr>
      <vt:lpstr>Elements of the Class</vt:lpstr>
      <vt:lpstr>Elements of the Class</vt:lpstr>
      <vt:lpstr>Elements of the Class</vt:lpstr>
      <vt:lpstr>Sample Class</vt:lpstr>
      <vt:lpstr>Usage of Class</vt:lpstr>
      <vt:lpstr>Output from the execution</vt:lpstr>
      <vt:lpstr>Object-Oriented Programming (OOP)</vt:lpstr>
      <vt:lpstr>Principles of OOP</vt:lpstr>
      <vt:lpstr>Encapsulation</vt:lpstr>
      <vt:lpstr>Encapsulation</vt:lpstr>
      <vt:lpstr>Inheritance</vt:lpstr>
      <vt:lpstr>Polymorphism</vt:lpstr>
      <vt:lpstr>Polymorphism Example</vt:lpstr>
      <vt:lpstr>Abstraction</vt:lpstr>
      <vt:lpstr>Abstraction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Defining Classes</dc:title>
  <dc:creator/>
  <cp:lastModifiedBy>Nishant Gupta</cp:lastModifiedBy>
  <cp:revision>7</cp:revision>
  <dcterms:created xsi:type="dcterms:W3CDTF">2022-11-12T21:24:25Z</dcterms:created>
  <dcterms:modified xsi:type="dcterms:W3CDTF">2024-06-26T14:51:04Z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5ACA01F2C5A242FF88C7D074B9C63969</vt:lpwstr>
  </property>
  <property fmtid="{D5CDD505-2E9C-101B-9397-08002B2CF9AE}" pid="3" name="KSOProductBuildVer">
    <vt:lpwstr>1033-11.2.0.11380</vt:lpwstr>
  </property>
</Properties>
</file>