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959" autoAdjust="0"/>
    <p:restoredTop sz="94660"/>
  </p:normalViewPr>
  <p:slideViewPr>
    <p:cSldViewPr snapToGrid="0">
      <p:cViewPr varScale="1">
        <p:scale>
          <a:sx n="91" d="100"/>
          <a:sy n="91" d="100"/>
        </p:scale>
        <p:origin x="-318"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36434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288483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489648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74263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415508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953922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749D75-E3E2-45AE-A829-5485D87AAC5E}" type="datetimeFigureOut">
              <a:rPr lang="en-US" smtClean="0"/>
              <a:pPr/>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2551027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749D75-E3E2-45AE-A829-5485D87AAC5E}" type="datetimeFigureOut">
              <a:rPr lang="en-US" smtClean="0"/>
              <a:pPr/>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017024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749D75-E3E2-45AE-A829-5485D87AAC5E}" type="datetimeFigureOut">
              <a:rPr lang="en-US" smtClean="0"/>
              <a:pPr/>
              <a:t>5/13/2021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3056911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49D75-E3E2-45AE-A829-5485D87AAC5E}" type="datetimeFigureOut">
              <a:rPr lang="en-US" smtClean="0"/>
              <a:pPr/>
              <a:t>5/13/2021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25732936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749D75-E3E2-45AE-A829-5485D87AAC5E}" type="datetimeFigureOut">
              <a:rPr lang="en-US" smtClean="0"/>
              <a:pPr/>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71322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3774834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5749D75-E3E2-45AE-A829-5485D87AAC5E}" type="datetimeFigureOut">
              <a:rPr lang="en-US" smtClean="0"/>
              <a:pPr/>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2931918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2832882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3971989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35029073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2633544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42946525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4329995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2045450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749D75-E3E2-45AE-A829-5485D87AAC5E}" type="datetimeFigureOut">
              <a:rPr lang="en-US" smtClean="0"/>
              <a:pPr/>
              <a:t>5/13/2021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425353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5749D75-E3E2-45AE-A829-5485D87AAC5E}" type="datetimeFigureOut">
              <a:rPr lang="en-US" smtClean="0"/>
              <a:pPr/>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231768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5749D75-E3E2-45AE-A829-5485D87AAC5E}" type="datetimeFigureOut">
              <a:rPr lang="en-US" smtClean="0"/>
              <a:pPr/>
              <a:t>5/13/2021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64781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749D75-E3E2-45AE-A829-5485D87AAC5E}" type="datetimeFigureOut">
              <a:rPr lang="en-US" smtClean="0"/>
              <a:pPr/>
              <a:t>5/13/2021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174242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49D75-E3E2-45AE-A829-5485D87AAC5E}" type="datetimeFigureOut">
              <a:rPr lang="en-US" smtClean="0"/>
              <a:pPr/>
              <a:t>5/13/2021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419636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49D75-E3E2-45AE-A829-5485D87AAC5E}" type="datetimeFigureOut">
              <a:rPr lang="en-US" smtClean="0"/>
              <a:pPr/>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4283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749D75-E3E2-45AE-A829-5485D87AAC5E}" type="datetimeFigureOut">
              <a:rPr lang="en-US" smtClean="0"/>
              <a:pPr/>
              <a:t>5/13/2021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381845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749D75-E3E2-45AE-A829-5485D87AAC5E}" type="datetimeFigureOut">
              <a:rPr lang="en-US" smtClean="0"/>
              <a:pPr/>
              <a:t>5/13/2021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81334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49D75-E3E2-45AE-A829-5485D87AAC5E}" type="datetimeFigureOut">
              <a:rPr lang="en-US" smtClean="0"/>
              <a:pPr/>
              <a:t>5/13/2021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A0995B8-4E6F-4C3E-8892-7C35600642F6}" type="slidenum">
              <a:rPr lang="en-US" smtClean="0"/>
              <a:pPr/>
              <a:t>‹#›</a:t>
            </a:fld>
            <a:endParaRPr lang="en-US"/>
          </a:p>
        </p:txBody>
      </p:sp>
    </p:spTree>
    <p:extLst>
      <p:ext uri="{BB962C8B-B14F-4D97-AF65-F5344CB8AC3E}">
        <p14:creationId xmlns:p14="http://schemas.microsoft.com/office/powerpoint/2010/main" xmlns="" val="1742859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JAVA</a:t>
            </a:r>
            <a:endParaRPr lang="en-US" dirty="0"/>
          </a:p>
        </p:txBody>
      </p:sp>
    </p:spTree>
    <p:extLst>
      <p:ext uri="{BB962C8B-B14F-4D97-AF65-F5344CB8AC3E}">
        <p14:creationId xmlns:p14="http://schemas.microsoft.com/office/powerpoint/2010/main" xmlns="" val="1761833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Java</a:t>
            </a:r>
            <a:br>
              <a:rPr lang="en-US" dirty="0" smtClean="0"/>
            </a:br>
            <a:endParaRPr lang="en-US" dirty="0"/>
          </a:p>
        </p:txBody>
      </p:sp>
      <p:sp>
        <p:nvSpPr>
          <p:cNvPr id="3" name="Content Placeholder 2"/>
          <p:cNvSpPr>
            <a:spLocks noGrp="1"/>
          </p:cNvSpPr>
          <p:nvPr>
            <p:ph idx="1"/>
          </p:nvPr>
        </p:nvSpPr>
        <p:spPr/>
        <p:txBody>
          <a:bodyPr/>
          <a:lstStyle/>
          <a:p>
            <a:r>
              <a:rPr lang="en-US" b="1" dirty="0" smtClean="0"/>
              <a:t>The </a:t>
            </a:r>
            <a:r>
              <a:rPr lang="en-US" b="1" dirty="0"/>
              <a:t>history of Java</a:t>
            </a:r>
            <a:r>
              <a:rPr lang="en-US" dirty="0"/>
              <a:t> is very interesting. Java was originally designed for interactive television, but it was too advanced technology for the digital cable television industry at the time. The history of java starts from Green Team. Java team members (also known as </a:t>
            </a:r>
            <a:r>
              <a:rPr lang="en-US" b="1" dirty="0"/>
              <a:t>Green Team</a:t>
            </a:r>
            <a:r>
              <a:rPr lang="en-US" dirty="0"/>
              <a:t>), initiated this project to develop a language for digital devices such as set-top boxes, televisions etc. But, it was suited for internet programming. Later, Java technology was incorporated by Netscape.</a:t>
            </a:r>
          </a:p>
          <a:p>
            <a:endParaRPr lang="en-US" dirty="0"/>
          </a:p>
        </p:txBody>
      </p:sp>
    </p:spTree>
    <p:extLst>
      <p:ext uri="{BB962C8B-B14F-4D97-AF65-F5344CB8AC3E}">
        <p14:creationId xmlns:p14="http://schemas.microsoft.com/office/powerpoint/2010/main" xmlns="" val="239506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271"/>
            <a:ext cx="10515600" cy="5964692"/>
          </a:xfrm>
        </p:spPr>
        <p:txBody>
          <a:bodyPr>
            <a:normAutofit/>
          </a:bodyPr>
          <a:lstStyle/>
          <a:p>
            <a:r>
              <a:rPr lang="en-US" dirty="0" smtClean="0"/>
              <a:t>Currently</a:t>
            </a:r>
            <a:r>
              <a:rPr lang="en-US" dirty="0"/>
              <a:t>, Java is used in internet programming, mobile devices, games, e-business solutions etc. There are given the major points that describes the history of java.</a:t>
            </a:r>
          </a:p>
          <a:p>
            <a:r>
              <a:rPr lang="en-US" dirty="0"/>
              <a:t>1) </a:t>
            </a:r>
            <a:r>
              <a:rPr lang="en-US" b="1" dirty="0"/>
              <a:t>James Gosling</a:t>
            </a:r>
            <a:r>
              <a:rPr lang="en-US" dirty="0"/>
              <a:t>, </a:t>
            </a:r>
            <a:r>
              <a:rPr lang="en-US" b="1" dirty="0"/>
              <a:t>Mike Sheridan</a:t>
            </a:r>
            <a:r>
              <a:rPr lang="en-US" dirty="0"/>
              <a:t>, and </a:t>
            </a:r>
            <a:r>
              <a:rPr lang="en-US" b="1" dirty="0"/>
              <a:t>Patrick Naughton</a:t>
            </a:r>
            <a:r>
              <a:rPr lang="en-US" dirty="0"/>
              <a:t> initiated the Java language project in June 1991. The small team of sun engineers called </a:t>
            </a:r>
            <a:r>
              <a:rPr lang="en-US" b="1" dirty="0"/>
              <a:t>Green Team</a:t>
            </a:r>
            <a:r>
              <a:rPr lang="en-US" dirty="0"/>
              <a:t>.</a:t>
            </a:r>
          </a:p>
          <a:p>
            <a:r>
              <a:rPr lang="en-US" dirty="0"/>
              <a:t>2) Originally designed for small, embedded systems in electronic appliances like set-top boxes.</a:t>
            </a:r>
          </a:p>
          <a:p>
            <a:r>
              <a:rPr lang="en-US" dirty="0"/>
              <a:t>3) Firstly, it was called </a:t>
            </a:r>
            <a:r>
              <a:rPr lang="en-US" b="1" dirty="0"/>
              <a:t>"</a:t>
            </a:r>
            <a:r>
              <a:rPr lang="en-US" b="1" dirty="0" err="1"/>
              <a:t>Greentalk</a:t>
            </a:r>
            <a:r>
              <a:rPr lang="en-US" b="1" dirty="0"/>
              <a:t>"</a:t>
            </a:r>
            <a:r>
              <a:rPr lang="en-US" dirty="0"/>
              <a:t> by James Gosling and file extension was .</a:t>
            </a:r>
            <a:r>
              <a:rPr lang="en-US" dirty="0" err="1"/>
              <a:t>gt.</a:t>
            </a:r>
            <a:endParaRPr lang="en-US" dirty="0"/>
          </a:p>
          <a:p>
            <a:r>
              <a:rPr lang="en-US" dirty="0"/>
              <a:t>4) After that, it was called </a:t>
            </a:r>
            <a:r>
              <a:rPr lang="en-US" b="1" dirty="0"/>
              <a:t>Oak</a:t>
            </a:r>
            <a:r>
              <a:rPr lang="en-US" dirty="0"/>
              <a:t> and was developed as a part of the Green project.</a:t>
            </a:r>
          </a:p>
          <a:p>
            <a:endParaRPr lang="en-US" dirty="0"/>
          </a:p>
        </p:txBody>
      </p:sp>
    </p:spTree>
    <p:extLst>
      <p:ext uri="{BB962C8B-B14F-4D97-AF65-F5344CB8AC3E}">
        <p14:creationId xmlns:p14="http://schemas.microsoft.com/office/powerpoint/2010/main" xmlns="" val="1695177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 named as "Oak"</a:t>
            </a:r>
            <a:br>
              <a:rPr lang="en-US" dirty="0" smtClean="0"/>
            </a:br>
            <a:endParaRPr lang="en-US" dirty="0"/>
          </a:p>
        </p:txBody>
      </p:sp>
      <p:sp>
        <p:nvSpPr>
          <p:cNvPr id="3" name="Content Placeholder 2"/>
          <p:cNvSpPr>
            <a:spLocks noGrp="1"/>
          </p:cNvSpPr>
          <p:nvPr>
            <p:ph idx="1"/>
          </p:nvPr>
        </p:nvSpPr>
        <p:spPr/>
        <p:txBody>
          <a:bodyPr/>
          <a:lstStyle/>
          <a:p>
            <a:r>
              <a:rPr lang="en-US" dirty="0" smtClean="0"/>
              <a:t>5</a:t>
            </a:r>
            <a:r>
              <a:rPr lang="en-US" dirty="0"/>
              <a:t>) </a:t>
            </a:r>
            <a:r>
              <a:rPr lang="en-US" b="1" dirty="0"/>
              <a:t>Why Oak?</a:t>
            </a:r>
            <a:r>
              <a:rPr lang="en-US" dirty="0"/>
              <a:t> Oak is a symbol of strength and </a:t>
            </a:r>
            <a:r>
              <a:rPr lang="en-US" dirty="0" err="1"/>
              <a:t>choosen</a:t>
            </a:r>
            <a:r>
              <a:rPr lang="en-US" dirty="0"/>
              <a:t> as a national tree of many countries like U.S.A., France, Germany, Romania etc.</a:t>
            </a:r>
          </a:p>
          <a:p>
            <a:r>
              <a:rPr lang="en-US" dirty="0"/>
              <a:t>6) In 1995, Oak was renamed as </a:t>
            </a:r>
            <a:r>
              <a:rPr lang="en-US" b="1" dirty="0"/>
              <a:t>"Java"</a:t>
            </a:r>
            <a:r>
              <a:rPr lang="en-US" dirty="0"/>
              <a:t> because it was already a trademark by Oak Technologies.</a:t>
            </a:r>
          </a:p>
          <a:p>
            <a:endParaRPr lang="en-US" dirty="0"/>
          </a:p>
        </p:txBody>
      </p:sp>
    </p:spTree>
    <p:extLst>
      <p:ext uri="{BB962C8B-B14F-4D97-AF65-F5344CB8AC3E}">
        <p14:creationId xmlns:p14="http://schemas.microsoft.com/office/powerpoint/2010/main" xmlns="" val="28828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Java named as "Java"</a:t>
            </a:r>
            <a:br>
              <a:rPr lang="en-US" dirty="0"/>
            </a:br>
            <a:endParaRPr lang="en-US" dirty="0"/>
          </a:p>
        </p:txBody>
      </p:sp>
      <p:sp>
        <p:nvSpPr>
          <p:cNvPr id="3" name="Content Placeholder 2"/>
          <p:cNvSpPr>
            <a:spLocks noGrp="1"/>
          </p:cNvSpPr>
          <p:nvPr>
            <p:ph idx="1"/>
          </p:nvPr>
        </p:nvSpPr>
        <p:spPr>
          <a:xfrm>
            <a:off x="838200" y="1159329"/>
            <a:ext cx="10515600" cy="5453742"/>
          </a:xfrm>
        </p:spPr>
        <p:txBody>
          <a:bodyPr>
            <a:normAutofit fontScale="92500" lnSpcReduction="20000"/>
          </a:bodyPr>
          <a:lstStyle/>
          <a:p>
            <a:r>
              <a:rPr lang="en-US" dirty="0"/>
              <a:t>7) </a:t>
            </a:r>
            <a:r>
              <a:rPr lang="en-US" b="1" dirty="0"/>
              <a:t>Why had they </a:t>
            </a:r>
            <a:r>
              <a:rPr lang="en-US" b="1" dirty="0" smtClean="0"/>
              <a:t>chosen </a:t>
            </a:r>
            <a:r>
              <a:rPr lang="en-US" b="1" dirty="0"/>
              <a:t>java name for java language?</a:t>
            </a:r>
            <a:r>
              <a:rPr lang="en-US" dirty="0"/>
              <a:t> The team gathered to choose a new name. The suggested words were "dynamic", "revolutionary", "Silk", "jolt", "DNA" etc. They wanted something that reflected the essence of the technology: revolutionary, dynamic, lively, cool, unique, and easy to spell and fun to say.</a:t>
            </a:r>
          </a:p>
          <a:p>
            <a:r>
              <a:rPr lang="en-US" dirty="0"/>
              <a:t>According to James Gosling "Java was one of the top choices along with </a:t>
            </a:r>
            <a:r>
              <a:rPr lang="en-US" b="1" dirty="0"/>
              <a:t>Silk</a:t>
            </a:r>
            <a:r>
              <a:rPr lang="en-US" dirty="0"/>
              <a:t>". Since java was so unique, most of the team members preferred java.</a:t>
            </a:r>
          </a:p>
          <a:p>
            <a:r>
              <a:rPr lang="en-US" dirty="0"/>
              <a:t>8) Java is an island of Indonesia where first coffee was produced (called java coffee).</a:t>
            </a:r>
          </a:p>
          <a:p>
            <a:r>
              <a:rPr lang="en-US" dirty="0"/>
              <a:t>9) Notice that Java is just a name not an acronym.</a:t>
            </a:r>
          </a:p>
          <a:p>
            <a:r>
              <a:rPr lang="en-US" dirty="0"/>
              <a:t>10) Originally developed by James Gosling at Sun Microsystems (which is now a subsidiary of Oracle Corporation) and released in 1995.</a:t>
            </a:r>
          </a:p>
          <a:p>
            <a:r>
              <a:rPr lang="en-US" dirty="0"/>
              <a:t>11) In 1995, Time magazine called </a:t>
            </a:r>
            <a:r>
              <a:rPr lang="en-US" b="1" dirty="0"/>
              <a:t>Java one of the Ten Best Products of 1995</a:t>
            </a:r>
            <a:r>
              <a:rPr lang="en-US" dirty="0"/>
              <a:t>.</a:t>
            </a:r>
          </a:p>
          <a:p>
            <a:r>
              <a:rPr lang="en-US" dirty="0"/>
              <a:t>12) JDK 1.0 released in(January 23, 1996).</a:t>
            </a:r>
          </a:p>
          <a:p>
            <a:endParaRPr lang="en-US" dirty="0"/>
          </a:p>
        </p:txBody>
      </p:sp>
    </p:spTree>
    <p:extLst>
      <p:ext uri="{BB962C8B-B14F-4D97-AF65-F5344CB8AC3E}">
        <p14:creationId xmlns:p14="http://schemas.microsoft.com/office/powerpoint/2010/main" xmlns="" val="115474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Version History</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There </a:t>
            </a:r>
            <a:r>
              <a:rPr lang="en-US" dirty="0"/>
              <a:t>are many java versions that has been released. Current stable release of Java is Java SE 9.</a:t>
            </a:r>
          </a:p>
          <a:p>
            <a:r>
              <a:rPr lang="en-US" dirty="0"/>
              <a:t>JDK Alpha and Beta (1995)</a:t>
            </a:r>
          </a:p>
          <a:p>
            <a:r>
              <a:rPr lang="en-US" dirty="0"/>
              <a:t>JDK 1.0 (23rd Jan, 1996)</a:t>
            </a:r>
          </a:p>
          <a:p>
            <a:r>
              <a:rPr lang="en-US" dirty="0"/>
              <a:t>JDK 1.1 (19th Feb, 1997)</a:t>
            </a:r>
          </a:p>
          <a:p>
            <a:r>
              <a:rPr lang="en-US" dirty="0"/>
              <a:t>J2SE 1.2 (8th Dec, 1998)</a:t>
            </a:r>
          </a:p>
          <a:p>
            <a:r>
              <a:rPr lang="en-US" dirty="0"/>
              <a:t>J2SE 1.3 (8th May, 2000)</a:t>
            </a:r>
          </a:p>
          <a:p>
            <a:r>
              <a:rPr lang="en-US" dirty="0"/>
              <a:t>J2SE 1.4 (6th Feb, 2002)</a:t>
            </a:r>
          </a:p>
          <a:p>
            <a:r>
              <a:rPr lang="en-US" dirty="0"/>
              <a:t>J2SE 5.0 (30th Sep, 2004)</a:t>
            </a:r>
          </a:p>
          <a:p>
            <a:r>
              <a:rPr lang="en-US" dirty="0"/>
              <a:t>Java SE 6 (11th Dec, 2006)</a:t>
            </a:r>
          </a:p>
          <a:p>
            <a:r>
              <a:rPr lang="en-US" dirty="0"/>
              <a:t>Java SE 7 (28th July, 2011)</a:t>
            </a:r>
          </a:p>
          <a:p>
            <a:r>
              <a:rPr lang="en-US" dirty="0"/>
              <a:t>Java SE 8 (18th March, 2014)</a:t>
            </a:r>
          </a:p>
          <a:p>
            <a:r>
              <a:rPr lang="en-US" dirty="0"/>
              <a:t>Java SE 9 (21st Sep, 2017)</a:t>
            </a:r>
          </a:p>
          <a:p>
            <a:endParaRPr lang="en-US" dirty="0"/>
          </a:p>
        </p:txBody>
      </p:sp>
    </p:spTree>
    <p:extLst>
      <p:ext uri="{BB962C8B-B14F-4D97-AF65-F5344CB8AC3E}">
        <p14:creationId xmlns:p14="http://schemas.microsoft.com/office/powerpoint/2010/main" xmlns="" val="521875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Java</a:t>
            </a:r>
            <a:br>
              <a:rPr lang="en-US" dirty="0"/>
            </a:br>
            <a:endParaRPr lang="en-US" dirty="0"/>
          </a:p>
        </p:txBody>
      </p:sp>
      <p:sp>
        <p:nvSpPr>
          <p:cNvPr id="3" name="Content Placeholder 2"/>
          <p:cNvSpPr>
            <a:spLocks noGrp="1"/>
          </p:cNvSpPr>
          <p:nvPr>
            <p:ph idx="1"/>
          </p:nvPr>
        </p:nvSpPr>
        <p:spPr/>
        <p:txBody>
          <a:bodyPr/>
          <a:lstStyle/>
          <a:p>
            <a:r>
              <a:rPr lang="en-US" dirty="0"/>
              <a:t>The main objective of Java programming language creation was to make it portable, simple and secure programming language. Apart from this, there are also some awesome features which play important role in the </a:t>
            </a:r>
            <a:r>
              <a:rPr lang="en-US" dirty="0" smtClean="0"/>
              <a:t>popularity </a:t>
            </a:r>
            <a:r>
              <a:rPr lang="en-US" dirty="0"/>
              <a:t>of this language. The features of Java are also known as java buzzwords. Following is a list of most important features of Java language. The Java Features given below are simple and easy to understand.</a:t>
            </a:r>
          </a:p>
        </p:txBody>
      </p:sp>
    </p:spTree>
    <p:extLst>
      <p:ext uri="{BB962C8B-B14F-4D97-AF65-F5344CB8AC3E}">
        <p14:creationId xmlns:p14="http://schemas.microsoft.com/office/powerpoint/2010/main" xmlns="" val="854463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Features"/>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3071812" y="1877219"/>
            <a:ext cx="6048375" cy="42481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3919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522514"/>
            <a:ext cx="10515600" cy="5654449"/>
          </a:xfrm>
        </p:spPr>
        <p:txBody>
          <a:bodyPr>
            <a:normAutofit fontScale="92500" lnSpcReduction="10000"/>
          </a:bodyPr>
          <a:lstStyle/>
          <a:p>
            <a:r>
              <a:rPr lang="en-US" dirty="0"/>
              <a:t>Simple</a:t>
            </a:r>
          </a:p>
          <a:p>
            <a:r>
              <a:rPr lang="en-US" dirty="0"/>
              <a:t>Object-Oriented</a:t>
            </a:r>
          </a:p>
          <a:p>
            <a:r>
              <a:rPr lang="en-US" dirty="0"/>
              <a:t>Portable</a:t>
            </a:r>
          </a:p>
          <a:p>
            <a:r>
              <a:rPr lang="en-US" dirty="0"/>
              <a:t>Platform independent</a:t>
            </a:r>
          </a:p>
          <a:p>
            <a:r>
              <a:rPr lang="en-US" dirty="0"/>
              <a:t>Secured</a:t>
            </a:r>
          </a:p>
          <a:p>
            <a:r>
              <a:rPr lang="en-US" dirty="0"/>
              <a:t>Robust</a:t>
            </a:r>
          </a:p>
          <a:p>
            <a:r>
              <a:rPr lang="en-US" dirty="0"/>
              <a:t>Architecture neutral</a:t>
            </a:r>
          </a:p>
          <a:p>
            <a:r>
              <a:rPr lang="en-US" dirty="0"/>
              <a:t>Dynamic</a:t>
            </a:r>
          </a:p>
          <a:p>
            <a:r>
              <a:rPr lang="en-US" dirty="0"/>
              <a:t>Interpreted</a:t>
            </a:r>
          </a:p>
          <a:p>
            <a:r>
              <a:rPr lang="en-US" dirty="0"/>
              <a:t>High Performance</a:t>
            </a:r>
          </a:p>
          <a:p>
            <a:r>
              <a:rPr lang="en-US" dirty="0"/>
              <a:t>Multithreaded</a:t>
            </a:r>
          </a:p>
          <a:p>
            <a:r>
              <a:rPr lang="en-US" dirty="0"/>
              <a:t>Distributed</a:t>
            </a:r>
          </a:p>
          <a:p>
            <a:endParaRPr lang="en-US" dirty="0"/>
          </a:p>
        </p:txBody>
      </p:sp>
    </p:spTree>
    <p:extLst>
      <p:ext uri="{BB962C8B-B14F-4D97-AF65-F5344CB8AC3E}">
        <p14:creationId xmlns:p14="http://schemas.microsoft.com/office/powerpoint/2010/main" xmlns="" val="343066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Simple</a:t>
            </a:r>
          </a:p>
        </p:txBody>
      </p:sp>
      <p:graphicFrame>
        <p:nvGraphicFramePr>
          <p:cNvPr id="10" name="Content Placeholder 9"/>
          <p:cNvGraphicFramePr>
            <a:graphicFrameLocks noGrp="1"/>
          </p:cNvGraphicFramePr>
          <p:nvPr>
            <p:ph idx="1"/>
            <p:extLst/>
          </p:nvPr>
        </p:nvGraphicFramePr>
        <p:xfrm>
          <a:off x="838200" y="1690687"/>
          <a:ext cx="10515600" cy="4416200"/>
        </p:xfrm>
        <a:graphic>
          <a:graphicData uri="http://schemas.openxmlformats.org/drawingml/2006/table">
            <a:tbl>
              <a:tblPr/>
              <a:tblGrid>
                <a:gridCol w="10515600">
                  <a:extLst>
                    <a:ext uri="{9D8B030D-6E8A-4147-A177-3AD203B41FA5}">
                      <a16:colId xmlns:a16="http://schemas.microsoft.com/office/drawing/2014/main" xmlns="" val="20000"/>
                    </a:ext>
                  </a:extLst>
                </a:gridCol>
              </a:tblGrid>
              <a:tr h="1236536">
                <a:tc>
                  <a:txBody>
                    <a:bodyPr/>
                    <a:lstStyle/>
                    <a:p>
                      <a:pPr algn="l"/>
                      <a:r>
                        <a:rPr lang="en-US" b="0" i="0">
                          <a:solidFill>
                            <a:srgbClr val="000000"/>
                          </a:solidFill>
                          <a:effectLst/>
                          <a:latin typeface="verdana" panose="020B0604030504040204" pitchFamily="34" charset="0"/>
                        </a:rPr>
                        <a:t>Java is very easy to learn and its syntax is simple, clean and easy to understand. According to Sun, Java language is simple because:</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0"/>
                  </a:ext>
                </a:extLst>
              </a:tr>
              <a:tr h="706592">
                <a:tc>
                  <a:txBody>
                    <a:bodyPr/>
                    <a:lstStyle/>
                    <a:p>
                      <a:pPr algn="l"/>
                      <a:r>
                        <a:rPr lang="en-US" b="0" i="0">
                          <a:solidFill>
                            <a:srgbClr val="000000"/>
                          </a:solidFill>
                          <a:effectLst/>
                          <a:latin typeface="verdana" panose="020B0604030504040204" pitchFamily="34" charset="0"/>
                        </a:rPr>
                        <a:t>      syntax is based on C++ (so easier for programmers to learn it after C++).</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1"/>
                  </a:ext>
                </a:extLst>
              </a:tr>
              <a:tr h="1236536">
                <a:tc>
                  <a:txBody>
                    <a:bodyPr/>
                    <a:lstStyle/>
                    <a:p>
                      <a:pPr algn="l"/>
                      <a:r>
                        <a:rPr lang="en-US" b="0" i="0">
                          <a:solidFill>
                            <a:srgbClr val="000000"/>
                          </a:solidFill>
                          <a:effectLst/>
                          <a:latin typeface="verdana" panose="020B0604030504040204" pitchFamily="34" charset="0"/>
                        </a:rPr>
                        <a:t>      removed many confusing and/or rarely-used features e.g., explicit pointers, operator overloading etc.</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2"/>
                  </a:ext>
                </a:extLst>
              </a:tr>
              <a:tr h="1236536">
                <a:tc>
                  <a:txBody>
                    <a:bodyPr/>
                    <a:lstStyle/>
                    <a:p>
                      <a:pPr algn="l"/>
                      <a:r>
                        <a:rPr lang="en-US" b="0" i="0" dirty="0">
                          <a:solidFill>
                            <a:srgbClr val="000000"/>
                          </a:solidFill>
                          <a:effectLst/>
                          <a:latin typeface="verdana" panose="020B0604030504040204" pitchFamily="34" charset="0"/>
                        </a:rPr>
                        <a:t>      No need to remove unreferenced objects because there is Automatic Garbage Collection in java.</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102597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a:t>
            </a:r>
            <a:br>
              <a:rPr lang="en-US" dirty="0"/>
            </a:br>
            <a:endParaRPr lang="en-US" dirty="0"/>
          </a:p>
        </p:txBody>
      </p:sp>
      <p:graphicFrame>
        <p:nvGraphicFramePr>
          <p:cNvPr id="4" name="Content Placeholder 3"/>
          <p:cNvGraphicFramePr>
            <a:graphicFrameLocks noGrp="1"/>
          </p:cNvGraphicFramePr>
          <p:nvPr>
            <p:ph idx="1"/>
            <p:extLst/>
          </p:nvPr>
        </p:nvGraphicFramePr>
        <p:xfrm>
          <a:off x="838200" y="1191986"/>
          <a:ext cx="10515600" cy="4638108"/>
        </p:xfrm>
        <a:graphic>
          <a:graphicData uri="http://schemas.openxmlformats.org/drawingml/2006/table">
            <a:tbl>
              <a:tblPr/>
              <a:tblGrid>
                <a:gridCol w="10515600">
                  <a:extLst>
                    <a:ext uri="{9D8B030D-6E8A-4147-A177-3AD203B41FA5}">
                      <a16:colId xmlns:a16="http://schemas.microsoft.com/office/drawing/2014/main" xmlns="" val="20000"/>
                    </a:ext>
                  </a:extLst>
                </a:gridCol>
              </a:tblGrid>
              <a:tr h="1159527">
                <a:tc>
                  <a:txBody>
                    <a:bodyPr/>
                    <a:lstStyle/>
                    <a:p>
                      <a:pPr algn="just"/>
                      <a:r>
                        <a:rPr lang="en-US" b="0" i="0">
                          <a:solidFill>
                            <a:srgbClr val="000000"/>
                          </a:solidFill>
                          <a:effectLst/>
                          <a:latin typeface="verdana" panose="020B0604030504040204" pitchFamily="34" charset="0"/>
                        </a:rPr>
                        <a:t>Java is Object-oriented programming language. Everything in Java is an object. Object-oriented means we organize our software as a combination of different types of objects that incorporates both data and behaviour.</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0"/>
                  </a:ext>
                </a:extLst>
              </a:tr>
              <a:tr h="811669">
                <a:tc>
                  <a:txBody>
                    <a:bodyPr/>
                    <a:lstStyle/>
                    <a:p>
                      <a:pPr algn="just"/>
                      <a:r>
                        <a:rPr lang="en-US" b="0" i="0">
                          <a:solidFill>
                            <a:srgbClr val="000000"/>
                          </a:solidFill>
                          <a:effectLst/>
                          <a:latin typeface="verdana" panose="020B0604030504040204" pitchFamily="34" charset="0"/>
                        </a:rPr>
                        <a:t>Object-oriented programming(OOPs) is a methodology that simplifies software development and maintenance by providing some rules.</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1"/>
                  </a:ext>
                </a:extLst>
              </a:tr>
              <a:tr h="463811">
                <a:tc>
                  <a:txBody>
                    <a:bodyPr/>
                    <a:lstStyle/>
                    <a:p>
                      <a:pPr algn="just"/>
                      <a:r>
                        <a:rPr lang="en-US" b="0" i="0">
                          <a:solidFill>
                            <a:srgbClr val="000000"/>
                          </a:solidFill>
                          <a:effectLst/>
                          <a:latin typeface="verdana" panose="020B0604030504040204" pitchFamily="34" charset="0"/>
                        </a:rPr>
                        <a:t>Basic concepts of OOPs are:</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2"/>
                  </a:ext>
                </a:extLst>
              </a:tr>
              <a:tr h="2203101">
                <a:tc>
                  <a:txBody>
                    <a:bodyPr/>
                    <a:lstStyle/>
                    <a:p>
                      <a:pPr algn="just">
                        <a:buFont typeface="+mj-lt"/>
                        <a:buAutoNum type="arabicPeriod"/>
                      </a:pPr>
                      <a:r>
                        <a:rPr lang="en-US" b="0" i="0" dirty="0">
                          <a:solidFill>
                            <a:srgbClr val="000000"/>
                          </a:solidFill>
                          <a:effectLst/>
                          <a:latin typeface="verdana" panose="020B0604030504040204" pitchFamily="34" charset="0"/>
                        </a:rPr>
                        <a:t>Object</a:t>
                      </a:r>
                    </a:p>
                    <a:p>
                      <a:pPr algn="just">
                        <a:buFont typeface="+mj-lt"/>
                        <a:buAutoNum type="arabicPeriod"/>
                      </a:pPr>
                      <a:r>
                        <a:rPr lang="en-US" b="0" i="0" dirty="0">
                          <a:solidFill>
                            <a:srgbClr val="000000"/>
                          </a:solidFill>
                          <a:effectLst/>
                          <a:latin typeface="verdana" panose="020B0604030504040204" pitchFamily="34" charset="0"/>
                        </a:rPr>
                        <a:t>Class</a:t>
                      </a:r>
                    </a:p>
                    <a:p>
                      <a:pPr algn="just">
                        <a:buFont typeface="+mj-lt"/>
                        <a:buAutoNum type="arabicPeriod"/>
                      </a:pPr>
                      <a:r>
                        <a:rPr lang="en-US" b="0" i="0" dirty="0">
                          <a:solidFill>
                            <a:srgbClr val="000000"/>
                          </a:solidFill>
                          <a:effectLst/>
                          <a:latin typeface="verdana" panose="020B0604030504040204" pitchFamily="34" charset="0"/>
                        </a:rPr>
                        <a:t>Inheritance</a:t>
                      </a:r>
                    </a:p>
                    <a:p>
                      <a:pPr algn="just">
                        <a:buFont typeface="+mj-lt"/>
                        <a:buAutoNum type="arabicPeriod"/>
                      </a:pPr>
                      <a:r>
                        <a:rPr lang="en-US" b="0" i="0" dirty="0">
                          <a:solidFill>
                            <a:srgbClr val="000000"/>
                          </a:solidFill>
                          <a:effectLst/>
                          <a:latin typeface="verdana" panose="020B0604030504040204" pitchFamily="34" charset="0"/>
                        </a:rPr>
                        <a:t>Polymorphism</a:t>
                      </a:r>
                    </a:p>
                    <a:p>
                      <a:pPr algn="just">
                        <a:buFont typeface="+mj-lt"/>
                        <a:buAutoNum type="arabicPeriod"/>
                      </a:pPr>
                      <a:r>
                        <a:rPr lang="en-US" b="0" i="0" dirty="0">
                          <a:solidFill>
                            <a:srgbClr val="000000"/>
                          </a:solidFill>
                          <a:effectLst/>
                          <a:latin typeface="verdana" panose="020B0604030504040204" pitchFamily="34" charset="0"/>
                        </a:rPr>
                        <a:t>Abstraction</a:t>
                      </a:r>
                    </a:p>
                    <a:p>
                      <a:pPr algn="just">
                        <a:buFont typeface="+mj-lt"/>
                        <a:buAutoNum type="arabicPeriod"/>
                      </a:pPr>
                      <a:r>
                        <a:rPr lang="en-US" b="0" i="0" dirty="0">
                          <a:solidFill>
                            <a:srgbClr val="000000"/>
                          </a:solidFill>
                          <a:effectLst/>
                          <a:latin typeface="verdana" panose="020B0604030504040204" pitchFamily="34" charset="0"/>
                        </a:rPr>
                        <a:t>Encapsulation</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xmlns="" val="58432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73377"/>
            <a:ext cx="9144000" cy="1359580"/>
          </a:xfrm>
        </p:spPr>
        <p:txBody>
          <a:bodyPr>
            <a:normAutofit/>
          </a:bodyPr>
          <a:lstStyle/>
          <a:p>
            <a:pPr algn="l"/>
            <a:r>
              <a:rPr lang="en-US" sz="3200" b="1" dirty="0">
                <a:solidFill>
                  <a:srgbClr val="FF0000"/>
                </a:solidFill>
              </a:rPr>
              <a:t>What is Java</a:t>
            </a:r>
            <a:r>
              <a:rPr lang="en-US" sz="2000" dirty="0"/>
              <a:t/>
            </a:r>
            <a:br>
              <a:rPr lang="en-US" sz="2000" dirty="0"/>
            </a:br>
            <a:r>
              <a:rPr lang="en-US" sz="2000" dirty="0" smtClean="0"/>
              <a:t>.</a:t>
            </a:r>
            <a:r>
              <a:rPr lang="en-US" sz="2000" dirty="0"/>
              <a:t/>
            </a:r>
            <a:br>
              <a:rPr lang="en-US" sz="2000" dirty="0"/>
            </a:br>
            <a:endParaRPr lang="en-US" sz="2000" dirty="0"/>
          </a:p>
        </p:txBody>
      </p:sp>
      <p:sp>
        <p:nvSpPr>
          <p:cNvPr id="3" name="Subtitle 2"/>
          <p:cNvSpPr>
            <a:spLocks noGrp="1"/>
          </p:cNvSpPr>
          <p:nvPr>
            <p:ph type="subTitle" idx="1"/>
          </p:nvPr>
        </p:nvSpPr>
        <p:spPr>
          <a:xfrm>
            <a:off x="1524000" y="1910443"/>
            <a:ext cx="9144000" cy="3347357"/>
          </a:xfrm>
        </p:spPr>
        <p:txBody>
          <a:bodyPr>
            <a:normAutofit/>
          </a:bodyPr>
          <a:lstStyle/>
          <a:p>
            <a:pPr algn="l"/>
            <a:r>
              <a:rPr lang="en-US" dirty="0" smtClean="0"/>
              <a:t>Java is a </a:t>
            </a:r>
            <a:r>
              <a:rPr lang="en-US" b="1" dirty="0" smtClean="0"/>
              <a:t>programming language</a:t>
            </a:r>
            <a:r>
              <a:rPr lang="en-US" dirty="0" smtClean="0"/>
              <a:t> and a </a:t>
            </a:r>
            <a:r>
              <a:rPr lang="en-US" b="1" dirty="0" smtClean="0"/>
              <a:t>platform</a:t>
            </a:r>
            <a:r>
              <a:rPr lang="en-US" dirty="0" smtClean="0"/>
              <a:t>.</a:t>
            </a:r>
            <a:br>
              <a:rPr lang="en-US" dirty="0" smtClean="0"/>
            </a:br>
            <a:r>
              <a:rPr lang="en-US" dirty="0" smtClean="0"/>
              <a:t>Java is a high level, robust, secured and object-oriented programming language.</a:t>
            </a:r>
            <a:br>
              <a:rPr lang="en-US" dirty="0" smtClean="0"/>
            </a:br>
            <a:r>
              <a:rPr lang="en-US" b="1" dirty="0" smtClean="0"/>
              <a:t>Platform</a:t>
            </a:r>
            <a:r>
              <a:rPr lang="en-US" dirty="0" smtClean="0"/>
              <a:t>: Any hardware or software environment in which a program runs, is known as a platform. Since Java has its own runtime environment (JRE) and API, it is called platform</a:t>
            </a:r>
            <a:endParaRPr lang="en-US" dirty="0"/>
          </a:p>
        </p:txBody>
      </p:sp>
    </p:spTree>
    <p:extLst>
      <p:ext uri="{BB962C8B-B14F-4D97-AF65-F5344CB8AC3E}">
        <p14:creationId xmlns:p14="http://schemas.microsoft.com/office/powerpoint/2010/main" xmlns="" val="2574702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Independent</a:t>
            </a:r>
            <a:br>
              <a:rPr lang="en-US" dirty="0"/>
            </a:br>
            <a:endParaRPr lang="en-US" dirty="0"/>
          </a:p>
        </p:txBody>
      </p:sp>
      <p:sp>
        <p:nvSpPr>
          <p:cNvPr id="3" name="Content Placeholder 2"/>
          <p:cNvSpPr>
            <a:spLocks noGrp="1"/>
          </p:cNvSpPr>
          <p:nvPr>
            <p:ph idx="1"/>
          </p:nvPr>
        </p:nvSpPr>
        <p:spPr/>
        <p:txBody>
          <a:bodyPr/>
          <a:lstStyle/>
          <a:p>
            <a:r>
              <a:rPr lang="en-US" dirty="0"/>
              <a:t>Java is platform independent because it is different from other languages like C, C++ etc. which are compiled into platform specific machines while Java is a write once, run anywhere language. A platform is the hardware or software environment in which a program runs</a:t>
            </a:r>
            <a:r>
              <a:rPr lang="en-US" dirty="0" smtClean="0"/>
              <a:t>.</a:t>
            </a:r>
            <a:endParaRPr lang="en-US" dirty="0"/>
          </a:p>
        </p:txBody>
      </p:sp>
    </p:spTree>
    <p:extLst>
      <p:ext uri="{BB962C8B-B14F-4D97-AF65-F5344CB8AC3E}">
        <p14:creationId xmlns:p14="http://schemas.microsoft.com/office/powerpoint/2010/main" xmlns="" val="2830966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1"/>
            <a:ext cx="10515600" cy="1576388"/>
          </a:xfrm>
        </p:spPr>
        <p:txBody>
          <a:bodyPr>
            <a:noAutofit/>
          </a:bodyPr>
          <a:lstStyle/>
          <a:p>
            <a:r>
              <a:rPr lang="en-US" sz="2800" b="1" dirty="0" smtClean="0"/>
              <a:t>There are two types of platforms software-based and hardware-based. Java provides software-based platform.</a:t>
            </a:r>
            <a:br>
              <a:rPr lang="en-US" sz="2800" b="1" dirty="0" smtClean="0"/>
            </a:br>
            <a:r>
              <a:rPr lang="en-US" sz="2800" b="1" dirty="0" smtClean="0"/>
              <a:t/>
            </a:r>
            <a:br>
              <a:rPr lang="en-US" sz="2800" b="1" dirty="0" smtClean="0"/>
            </a:br>
            <a:endParaRPr lang="en-US" sz="2800" b="1" dirty="0"/>
          </a:p>
        </p:txBody>
      </p:sp>
      <p:pic>
        <p:nvPicPr>
          <p:cNvPr id="4098" name="Picture 2" descr="java is platform independent"/>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095500" y="1303111"/>
            <a:ext cx="8001000" cy="43513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70588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Java platform differs from most other platforms in the sense that it is a software-based platform that runs on the top of other </a:t>
            </a:r>
            <a:r>
              <a:rPr lang="en-US" sz="2800" dirty="0" smtClean="0"/>
              <a:t>hardware</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normAutofit/>
          </a:bodyPr>
          <a:lstStyle/>
          <a:p>
            <a:r>
              <a:rPr lang="en-US" dirty="0" smtClean="0"/>
              <a:t>Runtime </a:t>
            </a:r>
            <a:r>
              <a:rPr lang="en-US" dirty="0"/>
              <a:t>Environment</a:t>
            </a:r>
          </a:p>
          <a:p>
            <a:r>
              <a:rPr lang="en-US" dirty="0"/>
              <a:t>API(Application Programming Interface)</a:t>
            </a:r>
          </a:p>
          <a:p>
            <a:r>
              <a:rPr lang="en-US" dirty="0"/>
              <a:t>Java code can be run on multiple platforms e.g. Windows, Linux, Sun Solaris, Mac/OS etc. Java code is compiled by the compiler and converted into bytecode. This bytecode is a platform-independent code because it can be run on multiple platforms i.e. Write Once and Run Anywhere(WORA).</a:t>
            </a:r>
          </a:p>
          <a:p>
            <a:r>
              <a:rPr lang="en-US" dirty="0" smtClean="0"/>
              <a:t>Hardware-based </a:t>
            </a:r>
            <a:r>
              <a:rPr lang="en-US" dirty="0"/>
              <a:t>platforms. </a:t>
            </a:r>
          </a:p>
        </p:txBody>
      </p:sp>
    </p:spTree>
    <p:extLst>
      <p:ext uri="{BB962C8B-B14F-4D97-AF65-F5344CB8AC3E}">
        <p14:creationId xmlns:p14="http://schemas.microsoft.com/office/powerpoint/2010/main" xmlns="" val="3345159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has </a:t>
            </a:r>
            <a:r>
              <a:rPr lang="en-US" dirty="0"/>
              <a:t>two components:</a:t>
            </a:r>
          </a:p>
        </p:txBody>
      </p:sp>
      <p:sp>
        <p:nvSpPr>
          <p:cNvPr id="3" name="Content Placeholder 2"/>
          <p:cNvSpPr>
            <a:spLocks noGrp="1"/>
          </p:cNvSpPr>
          <p:nvPr>
            <p:ph idx="1"/>
          </p:nvPr>
        </p:nvSpPr>
        <p:spPr/>
        <p:txBody>
          <a:bodyPr/>
          <a:lstStyle/>
          <a:p>
            <a:r>
              <a:rPr lang="en-US" dirty="0"/>
              <a:t>Runtime Environment</a:t>
            </a:r>
          </a:p>
          <a:p>
            <a:r>
              <a:rPr lang="en-US" dirty="0"/>
              <a:t>API(Application Programming Interface)</a:t>
            </a:r>
          </a:p>
          <a:p>
            <a:r>
              <a:rPr lang="en-US" dirty="0"/>
              <a:t>Java code can be run on multiple platforms e.g. Windows, Linux, Sun Solaris, Mac/OS etc. Java code is compiled by the compiler and converted into bytecode. This bytecode is a platform-independent code because it can be run on multiple platforms i.e. Write Once and Run Anywhere(WORA).</a:t>
            </a:r>
          </a:p>
          <a:p>
            <a:endParaRPr lang="en-US" dirty="0"/>
          </a:p>
        </p:txBody>
      </p:sp>
    </p:spTree>
    <p:extLst>
      <p:ext uri="{BB962C8B-B14F-4D97-AF65-F5344CB8AC3E}">
        <p14:creationId xmlns:p14="http://schemas.microsoft.com/office/powerpoint/2010/main" xmlns="" val="3679166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Secured</a:t>
            </a:r>
            <a:br>
              <a:rPr lang="en-US" dirty="0"/>
            </a:br>
            <a:endParaRPr lang="en-US" dirty="0"/>
          </a:p>
        </p:txBody>
      </p:sp>
      <p:sp>
        <p:nvSpPr>
          <p:cNvPr id="3" name="Content Placeholder 2"/>
          <p:cNvSpPr>
            <a:spLocks noGrp="1"/>
          </p:cNvSpPr>
          <p:nvPr>
            <p:ph idx="1"/>
          </p:nvPr>
        </p:nvSpPr>
        <p:spPr/>
        <p:txBody>
          <a:bodyPr/>
          <a:lstStyle/>
          <a:p>
            <a:r>
              <a:rPr lang="en-US" dirty="0"/>
              <a:t>Java is best known for its security. With Java, we can develop virus-free systems. Java is secured because:</a:t>
            </a:r>
          </a:p>
          <a:p>
            <a:r>
              <a:rPr lang="en-US" b="1" dirty="0"/>
              <a:t>No explicit pointer</a:t>
            </a:r>
            <a:endParaRPr lang="en-US" dirty="0"/>
          </a:p>
          <a:p>
            <a:r>
              <a:rPr lang="en-US" b="1" dirty="0"/>
              <a:t>Java Programs run inside virtual machine sandbox</a:t>
            </a:r>
            <a:endParaRPr lang="en-US" dirty="0"/>
          </a:p>
          <a:p>
            <a:endParaRPr lang="en-US" dirty="0"/>
          </a:p>
        </p:txBody>
      </p:sp>
    </p:spTree>
    <p:extLst>
      <p:ext uri="{BB962C8B-B14F-4D97-AF65-F5344CB8AC3E}">
        <p14:creationId xmlns:p14="http://schemas.microsoft.com/office/powerpoint/2010/main" xmlns="" val="170896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java is secured"/>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734786" y="718457"/>
            <a:ext cx="8809264" cy="471158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05937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1500"/>
            <a:ext cx="10515600" cy="5605463"/>
          </a:xfrm>
        </p:spPr>
        <p:txBody>
          <a:bodyPr>
            <a:normAutofit/>
          </a:bodyPr>
          <a:lstStyle/>
          <a:p>
            <a:r>
              <a:rPr lang="en-US" b="1" dirty="0" err="1"/>
              <a:t>Classloader</a:t>
            </a:r>
            <a:r>
              <a:rPr lang="en-US" b="1" dirty="0"/>
              <a:t>:</a:t>
            </a:r>
            <a:r>
              <a:rPr lang="en-US" dirty="0"/>
              <a:t> </a:t>
            </a:r>
            <a:r>
              <a:rPr lang="en-US" dirty="0" err="1"/>
              <a:t>Classloader</a:t>
            </a:r>
            <a:r>
              <a:rPr lang="en-US" dirty="0"/>
              <a:t> in Java is a part of the Java Runtime Environment(JRE) which is used to dynamically load Java classes into the Java Virtual Machine. It adds security by separating the package for the classes of the local file system from those that are imported from network sources.</a:t>
            </a:r>
          </a:p>
          <a:p>
            <a:r>
              <a:rPr lang="en-US" b="1" dirty="0"/>
              <a:t>Bytecode Verifier:</a:t>
            </a:r>
            <a:r>
              <a:rPr lang="en-US" dirty="0"/>
              <a:t> It checks the code fragments for illegal code that can violate access right to objects.</a:t>
            </a:r>
          </a:p>
          <a:p>
            <a:r>
              <a:rPr lang="en-US" b="1" dirty="0"/>
              <a:t>Security Manager:</a:t>
            </a:r>
            <a:r>
              <a:rPr lang="en-US" dirty="0"/>
              <a:t> It determines what resources a class can access such as reading and writing to the local disk.</a:t>
            </a:r>
          </a:p>
          <a:p>
            <a:r>
              <a:rPr lang="en-US" dirty="0"/>
              <a:t>These security are provided by java language. Some security can also be provided by application developer through SSL, JAAS, Cryptography etc.</a:t>
            </a:r>
          </a:p>
          <a:p>
            <a:endParaRPr lang="en-US" dirty="0"/>
          </a:p>
        </p:txBody>
      </p:sp>
    </p:spTree>
    <p:extLst>
      <p:ext uri="{BB962C8B-B14F-4D97-AF65-F5344CB8AC3E}">
        <p14:creationId xmlns:p14="http://schemas.microsoft.com/office/powerpoint/2010/main" xmlns="" val="323051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a:t>
            </a:r>
            <a:br>
              <a:rPr lang="en-US" dirty="0"/>
            </a:br>
            <a:endParaRPr lang="en-US" dirty="0"/>
          </a:p>
        </p:txBody>
      </p:sp>
      <p:sp>
        <p:nvSpPr>
          <p:cNvPr id="3" name="Content Placeholder 2"/>
          <p:cNvSpPr>
            <a:spLocks noGrp="1"/>
          </p:cNvSpPr>
          <p:nvPr>
            <p:ph idx="1"/>
          </p:nvPr>
        </p:nvSpPr>
        <p:spPr/>
        <p:txBody>
          <a:bodyPr/>
          <a:lstStyle/>
          <a:p>
            <a:r>
              <a:rPr lang="en-US" dirty="0"/>
              <a:t>Robust simply means strong. Java is robust because:</a:t>
            </a:r>
          </a:p>
          <a:p>
            <a:r>
              <a:rPr lang="en-US" dirty="0"/>
              <a:t>It uses strong memory management.</a:t>
            </a:r>
          </a:p>
          <a:p>
            <a:r>
              <a:rPr lang="en-US" dirty="0"/>
              <a:t>There are lack of pointers that avoids security problem.</a:t>
            </a:r>
          </a:p>
          <a:p>
            <a:r>
              <a:rPr lang="en-US" dirty="0"/>
              <a:t>There is automatic garbage collection in java.</a:t>
            </a:r>
          </a:p>
          <a:p>
            <a:r>
              <a:rPr lang="en-US" dirty="0"/>
              <a:t>There is exception handling and type checking mechanism in java. All these points makes java robust.</a:t>
            </a:r>
          </a:p>
          <a:p>
            <a:endParaRPr lang="en-US" dirty="0"/>
          </a:p>
        </p:txBody>
      </p:sp>
    </p:spTree>
    <p:extLst>
      <p:ext uri="{BB962C8B-B14F-4D97-AF65-F5344CB8AC3E}">
        <p14:creationId xmlns:p14="http://schemas.microsoft.com/office/powerpoint/2010/main" xmlns="" val="1469516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Architecture-neutral</a:t>
            </a:r>
            <a:br>
              <a:rPr lang="en-US" dirty="0"/>
            </a:br>
            <a:endParaRPr lang="en-US" dirty="0"/>
          </a:p>
        </p:txBody>
      </p:sp>
      <p:sp>
        <p:nvSpPr>
          <p:cNvPr id="3" name="Content Placeholder 2"/>
          <p:cNvSpPr>
            <a:spLocks noGrp="1"/>
          </p:cNvSpPr>
          <p:nvPr>
            <p:ph idx="1"/>
          </p:nvPr>
        </p:nvSpPr>
        <p:spPr/>
        <p:txBody>
          <a:bodyPr/>
          <a:lstStyle/>
          <a:p>
            <a:r>
              <a:rPr lang="en-US" dirty="0"/>
              <a:t>Java is architecture neutral because there is no implementation dependent features e.g. size of primitive types is fixed.</a:t>
            </a:r>
          </a:p>
          <a:p>
            <a:r>
              <a:rPr lang="en-US" dirty="0"/>
              <a:t>In C programming, </a:t>
            </a:r>
            <a:r>
              <a:rPr lang="en-US" dirty="0" err="1"/>
              <a:t>int</a:t>
            </a:r>
            <a:r>
              <a:rPr lang="en-US" dirty="0"/>
              <a:t> data type occupies 2 bytes of memory for 32-bit architecture and 4 bytes of memory for 64-bit architecture. But in java, it occupies 4 bytes of memory for both 32 and 64 bit architectures.</a:t>
            </a:r>
          </a:p>
          <a:p>
            <a:endParaRPr lang="en-US" dirty="0"/>
          </a:p>
        </p:txBody>
      </p:sp>
    </p:spTree>
    <p:extLst>
      <p:ext uri="{BB962C8B-B14F-4D97-AF65-F5344CB8AC3E}">
        <p14:creationId xmlns:p14="http://schemas.microsoft.com/office/powerpoint/2010/main" xmlns="" val="1336454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Portable</a:t>
            </a:r>
            <a:br>
              <a:rPr lang="en-US" dirty="0"/>
            </a:br>
            <a:endParaRPr lang="en-US" dirty="0"/>
          </a:p>
        </p:txBody>
      </p:sp>
      <p:sp>
        <p:nvSpPr>
          <p:cNvPr id="3" name="Content Placeholder 2"/>
          <p:cNvSpPr>
            <a:spLocks noGrp="1"/>
          </p:cNvSpPr>
          <p:nvPr>
            <p:ph idx="1"/>
          </p:nvPr>
        </p:nvSpPr>
        <p:spPr/>
        <p:txBody>
          <a:bodyPr/>
          <a:lstStyle/>
          <a:p>
            <a:r>
              <a:rPr lang="en-US" dirty="0"/>
              <a:t>Java is portable because it facilitates you to carry the java bytecode to any platform.</a:t>
            </a:r>
          </a:p>
        </p:txBody>
      </p:sp>
    </p:spTree>
    <p:extLst>
      <p:ext uri="{BB962C8B-B14F-4D97-AF65-F5344CB8AC3E}">
        <p14:creationId xmlns:p14="http://schemas.microsoft.com/office/powerpoint/2010/main" xmlns="" val="2268398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Where it is used</a:t>
            </a:r>
            <a:r>
              <a:rPr lang="en-US" dirty="0"/>
              <a:t/>
            </a:r>
            <a:br>
              <a:rPr lang="en-US" dirty="0"/>
            </a:br>
            <a:endParaRPr lang="en-US" dirty="0"/>
          </a:p>
        </p:txBody>
      </p:sp>
      <p:sp>
        <p:nvSpPr>
          <p:cNvPr id="3" name="Content Placeholder 2"/>
          <p:cNvSpPr>
            <a:spLocks noGrp="1"/>
          </p:cNvSpPr>
          <p:nvPr>
            <p:ph idx="1"/>
          </p:nvPr>
        </p:nvSpPr>
        <p:spPr>
          <a:xfrm>
            <a:off x="838200" y="1303110"/>
            <a:ext cx="10515600" cy="4918075"/>
          </a:xfrm>
        </p:spPr>
        <p:txBody>
          <a:bodyPr>
            <a:normAutofit lnSpcReduction="10000"/>
          </a:bodyPr>
          <a:lstStyle/>
          <a:p>
            <a:pPr marL="0" indent="0">
              <a:buNone/>
            </a:pPr>
            <a:r>
              <a:rPr lang="en-US" dirty="0"/>
              <a:t>According to Sun, 3 billion devices run java. There are many devices where Java is currently used. Some of them are as follows:</a:t>
            </a:r>
          </a:p>
          <a:p>
            <a:r>
              <a:rPr lang="en-US" dirty="0"/>
              <a:t>Desktop Applications such as acrobat reader, media player, antivirus etc.</a:t>
            </a:r>
          </a:p>
          <a:p>
            <a:r>
              <a:rPr lang="en-US" dirty="0"/>
              <a:t>Web Applications such as irctc.co.in, javatpoint.com etc.</a:t>
            </a:r>
          </a:p>
          <a:p>
            <a:r>
              <a:rPr lang="en-US" dirty="0"/>
              <a:t>Enterprise Applications such as banking applications.</a:t>
            </a:r>
          </a:p>
          <a:p>
            <a:r>
              <a:rPr lang="en-US" dirty="0"/>
              <a:t>Mobile</a:t>
            </a:r>
          </a:p>
          <a:p>
            <a:r>
              <a:rPr lang="en-US" dirty="0"/>
              <a:t>Embedded System</a:t>
            </a:r>
          </a:p>
          <a:p>
            <a:r>
              <a:rPr lang="en-US" dirty="0"/>
              <a:t>Smart Card</a:t>
            </a:r>
          </a:p>
          <a:p>
            <a:r>
              <a:rPr lang="en-US" dirty="0"/>
              <a:t>Robotics</a:t>
            </a:r>
          </a:p>
          <a:p>
            <a:r>
              <a:rPr lang="en-US" dirty="0"/>
              <a:t>Games etc.</a:t>
            </a:r>
          </a:p>
          <a:p>
            <a:endParaRPr lang="en-US" dirty="0"/>
          </a:p>
        </p:txBody>
      </p:sp>
    </p:spTree>
    <p:extLst>
      <p:ext uri="{BB962C8B-B14F-4D97-AF65-F5344CB8AC3E}">
        <p14:creationId xmlns:p14="http://schemas.microsoft.com/office/powerpoint/2010/main" xmlns="" val="3475985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High-performance</a:t>
            </a:r>
            <a:br>
              <a:rPr lang="en-US" dirty="0"/>
            </a:br>
            <a:endParaRPr lang="en-US" dirty="0"/>
          </a:p>
        </p:txBody>
      </p:sp>
      <p:graphicFrame>
        <p:nvGraphicFramePr>
          <p:cNvPr id="4" name="Content Placeholder 3"/>
          <p:cNvGraphicFramePr>
            <a:graphicFrameLocks noGrp="1"/>
          </p:cNvGraphicFramePr>
          <p:nvPr>
            <p:ph idx="1"/>
            <p:extLst/>
          </p:nvPr>
        </p:nvGraphicFramePr>
        <p:xfrm>
          <a:off x="838200" y="1690688"/>
          <a:ext cx="10515600" cy="4252912"/>
        </p:xfrm>
        <a:graphic>
          <a:graphicData uri="http://schemas.openxmlformats.org/drawingml/2006/table">
            <a:tbl>
              <a:tblPr/>
              <a:tblGrid>
                <a:gridCol w="10515600">
                  <a:extLst>
                    <a:ext uri="{9D8B030D-6E8A-4147-A177-3AD203B41FA5}">
                      <a16:colId xmlns:a16="http://schemas.microsoft.com/office/drawing/2014/main" xmlns="" val="20000"/>
                    </a:ext>
                  </a:extLst>
                </a:gridCol>
              </a:tblGrid>
              <a:tr h="4252912">
                <a:tc>
                  <a:txBody>
                    <a:bodyPr/>
                    <a:lstStyle/>
                    <a:p>
                      <a:pPr algn="just"/>
                      <a:r>
                        <a:rPr lang="en-US" b="0" i="0" dirty="0">
                          <a:solidFill>
                            <a:srgbClr val="000000"/>
                          </a:solidFill>
                          <a:effectLst/>
                          <a:latin typeface="verdana" panose="020B0604030504040204" pitchFamily="34" charset="0"/>
                        </a:rPr>
                        <a:t>Java is faster than traditional interpretation since bytecode is "close" to native code still somewhat slower than a compiled language (e.g., C++). Java is an interpreted language, so it is also a reason that why it is slower than compiled language C, C++.</a:t>
                      </a:r>
                    </a:p>
                  </a:txBody>
                  <a:tcPr anchor="ctr">
                    <a:lnL>
                      <a:noFill/>
                    </a:lnL>
                    <a:lnR>
                      <a:noFill/>
                    </a:lnR>
                    <a:lnT>
                      <a:noFill/>
                    </a:lnT>
                    <a:lnB>
                      <a:noFill/>
                    </a:lnB>
                    <a:solidFill>
                      <a:srgbClr val="FFFFFF"/>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310798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a:t>
            </a:r>
            <a:br>
              <a:rPr lang="en-US" dirty="0"/>
            </a:br>
            <a:endParaRPr lang="en-US" dirty="0"/>
          </a:p>
        </p:txBody>
      </p:sp>
      <p:sp>
        <p:nvSpPr>
          <p:cNvPr id="3" name="Content Placeholder 2"/>
          <p:cNvSpPr>
            <a:spLocks noGrp="1"/>
          </p:cNvSpPr>
          <p:nvPr>
            <p:ph idx="1"/>
          </p:nvPr>
        </p:nvSpPr>
        <p:spPr/>
        <p:txBody>
          <a:bodyPr/>
          <a:lstStyle/>
          <a:p>
            <a:r>
              <a:rPr lang="en-US" dirty="0"/>
              <a:t>Java is distributed because it facilitates us to create distributed applications in java. RMI and EJB are used for creating distributed applications. We may access files by calling the methods from any machine on the internet.</a:t>
            </a:r>
          </a:p>
        </p:txBody>
      </p:sp>
    </p:spTree>
    <p:extLst>
      <p:ext uri="{BB962C8B-B14F-4D97-AF65-F5344CB8AC3E}">
        <p14:creationId xmlns:p14="http://schemas.microsoft.com/office/powerpoint/2010/main" xmlns="" val="4005385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Multi-threaded</a:t>
            </a:r>
            <a:br>
              <a:rPr lang="en-US" dirty="0"/>
            </a:br>
            <a:endParaRPr lang="en-US" dirty="0"/>
          </a:p>
        </p:txBody>
      </p:sp>
      <p:sp>
        <p:nvSpPr>
          <p:cNvPr id="3" name="Content Placeholder 2"/>
          <p:cNvSpPr>
            <a:spLocks noGrp="1"/>
          </p:cNvSpPr>
          <p:nvPr>
            <p:ph idx="1"/>
          </p:nvPr>
        </p:nvSpPr>
        <p:spPr/>
        <p:txBody>
          <a:bodyPr/>
          <a:lstStyle/>
          <a:p>
            <a:r>
              <a:rPr lang="en-US" dirty="0"/>
              <a:t>A thread is like a separate program, executing concurrently. We can write Java programs that deal with many tasks at once by defining multiple threads. The main advantage of multi-threading is that it doesn't occupy memory for each thread. It shares a common memory area. Threads are important for multi-media, Web applications etc.</a:t>
            </a:r>
          </a:p>
        </p:txBody>
      </p:sp>
    </p:spTree>
    <p:extLst>
      <p:ext uri="{BB962C8B-B14F-4D97-AF65-F5344CB8AC3E}">
        <p14:creationId xmlns:p14="http://schemas.microsoft.com/office/powerpoint/2010/main" xmlns="" val="96092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599" cy="1325563"/>
          </a:xfrm>
        </p:spPr>
        <p:txBody>
          <a:bodyPr>
            <a:normAutofit/>
          </a:bodyPr>
          <a:lstStyle/>
          <a:p>
            <a:r>
              <a:rPr lang="en-US" dirty="0"/>
              <a:t>Types of Java Applications</a:t>
            </a:r>
            <a:br>
              <a:rPr lang="en-US" dirty="0"/>
            </a:br>
            <a:r>
              <a:rPr lang="en-US" sz="2200" b="1" dirty="0"/>
              <a:t>There are mainly 4 types of applications that can be created using java programming</a:t>
            </a:r>
            <a:r>
              <a:rPr lang="en-US" dirty="0"/>
              <a:t>:</a:t>
            </a:r>
          </a:p>
        </p:txBody>
      </p:sp>
      <p:sp>
        <p:nvSpPr>
          <p:cNvPr id="3" name="Content Placeholder 2"/>
          <p:cNvSpPr>
            <a:spLocks noGrp="1"/>
          </p:cNvSpPr>
          <p:nvPr>
            <p:ph idx="1"/>
          </p:nvPr>
        </p:nvSpPr>
        <p:spPr/>
        <p:txBody>
          <a:bodyPr/>
          <a:lstStyle/>
          <a:p>
            <a:pPr marL="0" indent="0">
              <a:buNone/>
            </a:pPr>
            <a:r>
              <a:rPr lang="en-US" dirty="0"/>
              <a:t>1) Standalone Application</a:t>
            </a:r>
          </a:p>
          <a:p>
            <a:r>
              <a:rPr lang="en-US" dirty="0"/>
              <a:t>Standalone applications are also known as desktop applications or window-based applications. These are traditional software that we need to install on every machine. Example of standalone applications are: Media player, antivirus etc. AWT and Swing are used in java for creating standalone applications.</a:t>
            </a:r>
          </a:p>
          <a:p>
            <a:endParaRPr lang="en-US" dirty="0"/>
          </a:p>
        </p:txBody>
      </p:sp>
    </p:spTree>
    <p:extLst>
      <p:ext uri="{BB962C8B-B14F-4D97-AF65-F5344CB8AC3E}">
        <p14:creationId xmlns:p14="http://schemas.microsoft.com/office/powerpoint/2010/main" xmlns="" val="3987724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114"/>
            <a:ext cx="10515600" cy="5425849"/>
          </a:xfrm>
        </p:spPr>
        <p:txBody>
          <a:bodyPr/>
          <a:lstStyle/>
          <a:p>
            <a:pPr marL="0" indent="0">
              <a:buNone/>
            </a:pPr>
            <a:r>
              <a:rPr lang="en-US" dirty="0"/>
              <a:t>2) Web Application</a:t>
            </a:r>
          </a:p>
          <a:p>
            <a:r>
              <a:rPr lang="en-US" dirty="0"/>
              <a:t>An application that runs on the server side and creates dynamic page, is called web application. Currently, servlet, </a:t>
            </a:r>
            <a:r>
              <a:rPr lang="en-US" dirty="0" err="1"/>
              <a:t>jsp</a:t>
            </a:r>
            <a:r>
              <a:rPr lang="en-US" dirty="0"/>
              <a:t>, struts, spring, hibernate, </a:t>
            </a:r>
            <a:r>
              <a:rPr lang="en-US" dirty="0" err="1"/>
              <a:t>jsf</a:t>
            </a:r>
            <a:r>
              <a:rPr lang="en-US" dirty="0"/>
              <a:t> etc. technologies are used for creating web applications in java.</a:t>
            </a:r>
          </a:p>
          <a:p>
            <a:pPr marL="0" indent="0">
              <a:buNone/>
            </a:pPr>
            <a:r>
              <a:rPr lang="en-US" dirty="0"/>
              <a:t>3) Enterprise Application</a:t>
            </a:r>
          </a:p>
          <a:p>
            <a:r>
              <a:rPr lang="en-US" dirty="0"/>
              <a:t>An application that is distributed in nature, such as banking applications etc. is called enterprise application. It has the advantage of high level security, load balancing and clustering. In java, EJB is used for creating enterprise applications.</a:t>
            </a:r>
          </a:p>
          <a:p>
            <a:endParaRPr lang="en-US" dirty="0"/>
          </a:p>
        </p:txBody>
      </p:sp>
    </p:spTree>
    <p:extLst>
      <p:ext uri="{BB962C8B-B14F-4D97-AF65-F5344CB8AC3E}">
        <p14:creationId xmlns:p14="http://schemas.microsoft.com/office/powerpoint/2010/main" xmlns="" val="273923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4) Mobile Application</a:t>
            </a:r>
          </a:p>
          <a:p>
            <a:r>
              <a:rPr lang="en-US" dirty="0"/>
              <a:t>An application that is created for mobile devices. Currently Android and Java ME are used for creating mobile applications.</a:t>
            </a:r>
          </a:p>
          <a:p>
            <a:endParaRPr lang="en-US" dirty="0"/>
          </a:p>
        </p:txBody>
      </p:sp>
    </p:spTree>
    <p:extLst>
      <p:ext uri="{BB962C8B-B14F-4D97-AF65-F5344CB8AC3E}">
        <p14:creationId xmlns:p14="http://schemas.microsoft.com/office/powerpoint/2010/main" xmlns="" val="3498770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Java </a:t>
            </a:r>
            <a:r>
              <a:rPr lang="en-US" dirty="0"/>
              <a:t>Platforms / Editions</a:t>
            </a:r>
            <a:br>
              <a:rPr lang="en-US" dirty="0"/>
            </a:br>
            <a:r>
              <a:rPr lang="en-US" sz="3600" dirty="0"/>
              <a:t>There are 4 platforms or editions of Java:</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1) Java SE (Java Standard Edition)</a:t>
            </a:r>
          </a:p>
          <a:p>
            <a:r>
              <a:rPr lang="en-US" dirty="0"/>
              <a:t>It is a java programming platform. It includes Java programming APIs such as </a:t>
            </a:r>
            <a:r>
              <a:rPr lang="en-US" dirty="0" err="1"/>
              <a:t>java.lang</a:t>
            </a:r>
            <a:r>
              <a:rPr lang="en-US" dirty="0"/>
              <a:t>, java.io, java.net, </a:t>
            </a:r>
            <a:r>
              <a:rPr lang="en-US" dirty="0" err="1"/>
              <a:t>java.util</a:t>
            </a:r>
            <a:r>
              <a:rPr lang="en-US" dirty="0"/>
              <a:t>, </a:t>
            </a:r>
            <a:r>
              <a:rPr lang="en-US" dirty="0" err="1"/>
              <a:t>java.sql</a:t>
            </a:r>
            <a:r>
              <a:rPr lang="en-US" dirty="0"/>
              <a:t>, </a:t>
            </a:r>
            <a:r>
              <a:rPr lang="en-US" dirty="0" err="1"/>
              <a:t>java.math</a:t>
            </a:r>
            <a:r>
              <a:rPr lang="en-US" dirty="0"/>
              <a:t> etc. It includes core topics like OOPs, String, Regex, Exception, Inner classes, Multithreading, I/O Stream, Networking, AWT, Swing, Reflection, Collection etc.</a:t>
            </a:r>
          </a:p>
          <a:p>
            <a:endParaRPr lang="en-US" dirty="0"/>
          </a:p>
        </p:txBody>
      </p:sp>
    </p:spTree>
    <p:extLst>
      <p:ext uri="{BB962C8B-B14F-4D97-AF65-F5344CB8AC3E}">
        <p14:creationId xmlns:p14="http://schemas.microsoft.com/office/powerpoint/2010/main" xmlns="" val="333689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2) Java EE (Java Enterprise Edition)</a:t>
            </a:r>
          </a:p>
          <a:p>
            <a:r>
              <a:rPr lang="en-US" dirty="0"/>
              <a:t>It is an enterprise platform which is mainly used to develop web and enterprise applications. It is built on the top of Java SE platform. It includes topics like Servlet, JSP, Web Services, EJB, JPA etc.</a:t>
            </a:r>
          </a:p>
          <a:p>
            <a:endParaRPr lang="en-US" dirty="0"/>
          </a:p>
        </p:txBody>
      </p:sp>
    </p:spTree>
    <p:extLst>
      <p:ext uri="{BB962C8B-B14F-4D97-AF65-F5344CB8AC3E}">
        <p14:creationId xmlns:p14="http://schemas.microsoft.com/office/powerpoint/2010/main" xmlns="" val="60044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3) Java ME (Java Micro Edition)</a:t>
            </a:r>
          </a:p>
          <a:p>
            <a:r>
              <a:rPr lang="en-US" dirty="0"/>
              <a:t>It is a micro platform which is mainly used to develop mobile applications.</a:t>
            </a:r>
          </a:p>
          <a:p>
            <a:pPr marL="0" indent="0">
              <a:buNone/>
            </a:pPr>
            <a:r>
              <a:rPr lang="en-US" dirty="0"/>
              <a:t>4) </a:t>
            </a:r>
            <a:r>
              <a:rPr lang="en-US" dirty="0" smtClean="0"/>
              <a:t>JavaFX</a:t>
            </a:r>
            <a:endParaRPr lang="en-US" dirty="0"/>
          </a:p>
          <a:p>
            <a:r>
              <a:rPr lang="en-US" dirty="0"/>
              <a:t>It is used to develop rich internet applications. It uses light-weight user interface API.</a:t>
            </a:r>
          </a:p>
          <a:p>
            <a:endParaRPr lang="en-US" dirty="0"/>
          </a:p>
        </p:txBody>
      </p:sp>
    </p:spTree>
    <p:extLst>
      <p:ext uri="{BB962C8B-B14F-4D97-AF65-F5344CB8AC3E}">
        <p14:creationId xmlns:p14="http://schemas.microsoft.com/office/powerpoint/2010/main" xmlns="" val="3058857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Metropolitan</Template>
  <TotalTime>11</TotalTime>
  <Words>1317</Words>
  <Application>Microsoft Office PowerPoint</Application>
  <PresentationFormat>Custom</PresentationFormat>
  <Paragraphs>128</Paragraphs>
  <Slides>32</Slides>
  <Notes>0</Notes>
  <HiddenSlides>0</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Office Theme</vt:lpstr>
      <vt:lpstr>Facet</vt:lpstr>
      <vt:lpstr>INTRODUCTION TO JAVA</vt:lpstr>
      <vt:lpstr>What is Java . </vt:lpstr>
      <vt:lpstr>Where it is used </vt:lpstr>
      <vt:lpstr>Types of Java Applications There are mainly 4 types of applications that can be created using java programming:</vt:lpstr>
      <vt:lpstr>Slide 5</vt:lpstr>
      <vt:lpstr>Slide 6</vt:lpstr>
      <vt:lpstr> Java Platforms / Editions There are 4 platforms or editions of Java: </vt:lpstr>
      <vt:lpstr>Slide 8</vt:lpstr>
      <vt:lpstr>Slide 9</vt:lpstr>
      <vt:lpstr>History of Java </vt:lpstr>
      <vt:lpstr>Slide 11</vt:lpstr>
      <vt:lpstr>Why Java named as "Oak" </vt:lpstr>
      <vt:lpstr>Why Java named as "Java" </vt:lpstr>
      <vt:lpstr>Java Version History </vt:lpstr>
      <vt:lpstr>Features of Java </vt:lpstr>
      <vt:lpstr>Slide 16</vt:lpstr>
      <vt:lpstr>Slide 17</vt:lpstr>
      <vt:lpstr>Simple</vt:lpstr>
      <vt:lpstr>Object-oriented </vt:lpstr>
      <vt:lpstr>Platform Independent </vt:lpstr>
      <vt:lpstr>There are two types of platforms software-based and hardware-based. Java provides software-based platform.  </vt:lpstr>
      <vt:lpstr>The Java platform differs from most other platforms in the sense that it is a software-based platform that runs on the top of other hardware </vt:lpstr>
      <vt:lpstr>IT has two components:</vt:lpstr>
      <vt:lpstr>Secured </vt:lpstr>
      <vt:lpstr>Slide 25</vt:lpstr>
      <vt:lpstr>Slide 26</vt:lpstr>
      <vt:lpstr>Robust </vt:lpstr>
      <vt:lpstr>Architecture-neutral </vt:lpstr>
      <vt:lpstr>Portable </vt:lpstr>
      <vt:lpstr>High-performance </vt:lpstr>
      <vt:lpstr>Distributed </vt:lpstr>
      <vt:lpstr>Multi-threaded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instructor</dc:creator>
  <cp:lastModifiedBy>hp</cp:lastModifiedBy>
  <cp:revision>4</cp:revision>
  <dcterms:created xsi:type="dcterms:W3CDTF">2018-05-08T13:40:03Z</dcterms:created>
  <dcterms:modified xsi:type="dcterms:W3CDTF">2021-05-13T10:53:58Z</dcterms:modified>
</cp:coreProperties>
</file>