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sldIdLst>
    <p:sldId id="263" r:id="rId2"/>
    <p:sldId id="271" r:id="rId3"/>
    <p:sldId id="270" r:id="rId4"/>
    <p:sldId id="294" r:id="rId5"/>
    <p:sldId id="293" r:id="rId6"/>
    <p:sldId id="272" r:id="rId7"/>
    <p:sldId id="273" r:id="rId8"/>
    <p:sldId id="274" r:id="rId9"/>
    <p:sldId id="275" r:id="rId10"/>
    <p:sldId id="277" r:id="rId11"/>
    <p:sldId id="281" r:id="rId12"/>
    <p:sldId id="278" r:id="rId13"/>
    <p:sldId id="280" r:id="rId14"/>
    <p:sldId id="282" r:id="rId15"/>
    <p:sldId id="283" r:id="rId16"/>
    <p:sldId id="284" r:id="rId17"/>
    <p:sldId id="276" r:id="rId18"/>
    <p:sldId id="290" r:id="rId1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tx1"/>
        </a:solidFill>
        <a:latin typeface="Times New Roman" pitchFamily="18" charset="0"/>
        <a:ea typeface="MS PGothic"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2" d="100"/>
          <a:sy n="72" d="100"/>
        </p:scale>
        <p:origin x="-110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828800" cy="6856413"/>
            <a:chOff x="0" y="0"/>
            <a:chExt cx="1152" cy="4319"/>
          </a:xfrm>
        </p:grpSpPr>
        <p:sp>
          <p:nvSpPr>
            <p:cNvPr id="5" name="Rectangle 3"/>
            <p:cNvSpPr>
              <a:spLocks noChangeArrowheads="1"/>
            </p:cNvSpPr>
            <p:nvPr/>
          </p:nvSpPr>
          <p:spPr bwMode="auto">
            <a:xfrm>
              <a:off x="0" y="0"/>
              <a:ext cx="1152" cy="102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92075" tIns="46038" rIns="92075" bIns="46038"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defRPr/>
              </a:pPr>
              <a:endParaRPr lang="en-US" altLang="en-US" smtClean="0"/>
            </a:p>
          </p:txBody>
        </p:sp>
        <p:sp>
          <p:nvSpPr>
            <p:cNvPr id="6" name="Rectangle 4"/>
            <p:cNvSpPr>
              <a:spLocks noChangeArrowheads="1"/>
            </p:cNvSpPr>
            <p:nvPr/>
          </p:nvSpPr>
          <p:spPr bwMode="auto">
            <a:xfrm>
              <a:off x="0" y="2400"/>
              <a:ext cx="1152" cy="1919"/>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92075" tIns="46038" rIns="92075" bIns="46038"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defRPr/>
              </a:pPr>
              <a:endParaRPr lang="en-US" altLang="en-US" smtClean="0"/>
            </a:p>
          </p:txBody>
        </p:sp>
        <p:pic>
          <p:nvPicPr>
            <p:cNvPr id="7" name="Picture 5"/>
            <p:cNvPicPr>
              <a:picLocks noChangeArrowheads="1"/>
            </p:cNvPicPr>
            <p:nvPr/>
          </p:nvPicPr>
          <p:blipFill>
            <a:blip r:embed="rId2"/>
            <a:srcRect/>
            <a:stretch>
              <a:fillRect/>
            </a:stretch>
          </p:blipFill>
          <p:spPr bwMode="auto">
            <a:xfrm>
              <a:off x="0" y="1028"/>
              <a:ext cx="1152" cy="1400"/>
            </a:xfrm>
            <a:prstGeom prst="rect">
              <a:avLst/>
            </a:prstGeom>
            <a:noFill/>
            <a:ln w="9525">
              <a:noFill/>
              <a:miter lim="800000"/>
              <a:headEnd/>
              <a:tailEnd/>
            </a:ln>
          </p:spPr>
        </p:pic>
      </p:grpSp>
      <p:sp>
        <p:nvSpPr>
          <p:cNvPr id="7174" name="Rectangle 6"/>
          <p:cNvSpPr>
            <a:spLocks noGrp="1" noChangeArrowheads="1"/>
          </p:cNvSpPr>
          <p:nvPr>
            <p:ph type="ctrTitle" sz="quarter"/>
          </p:nvPr>
        </p:nvSpPr>
        <p:spPr>
          <a:xfrm>
            <a:off x="1905000" y="1676400"/>
            <a:ext cx="6934200" cy="2116138"/>
          </a:xfrm>
        </p:spPr>
        <p:txBody>
          <a:bodyPr/>
          <a:lstStyle>
            <a:lvl1pPr>
              <a:defRPr/>
            </a:lvl1pPr>
          </a:lstStyle>
          <a:p>
            <a:r>
              <a:rPr lang="en-US"/>
              <a:t>Click to edit Master title style</a:t>
            </a:r>
          </a:p>
        </p:txBody>
      </p:sp>
      <p:sp>
        <p:nvSpPr>
          <p:cNvPr id="7175" name="Rectangle 7"/>
          <p:cNvSpPr>
            <a:spLocks noGrp="1" noChangeArrowheads="1"/>
          </p:cNvSpPr>
          <p:nvPr>
            <p:ph type="subTitle" sz="quarter" idx="1"/>
          </p:nvPr>
        </p:nvSpPr>
        <p:spPr>
          <a:xfrm>
            <a:off x="1911350" y="3968750"/>
            <a:ext cx="6400800" cy="1752600"/>
          </a:xfrm>
        </p:spPr>
        <p:txBody>
          <a:bodyPr/>
          <a:lstStyle>
            <a:lvl1pPr marL="0" indent="0">
              <a:buFont typeface="Symbol" charset="2"/>
              <a:buNone/>
              <a:defRPr/>
            </a:lvl1pPr>
          </a:lstStyle>
          <a:p>
            <a:r>
              <a:rPr lang="en-US"/>
              <a:t>Click to edit Master subtitle style</a:t>
            </a:r>
          </a:p>
        </p:txBody>
      </p:sp>
      <p:sp>
        <p:nvSpPr>
          <p:cNvPr id="8" name="Rectangle 8"/>
          <p:cNvSpPr>
            <a:spLocks noGrp="1" noChangeArrowheads="1"/>
          </p:cNvSpPr>
          <p:nvPr>
            <p:ph type="dt" sz="quarter" idx="10"/>
          </p:nvPr>
        </p:nvSpPr>
        <p:spPr>
          <a:xfrm>
            <a:off x="1828800" y="6400800"/>
            <a:ext cx="1905000" cy="457200"/>
          </a:xfrm>
        </p:spPr>
        <p:txBody>
          <a:bodyPr/>
          <a:lstStyle>
            <a:lvl1pPr>
              <a:defRPr smtClean="0"/>
            </a:lvl1pPr>
          </a:lstStyle>
          <a:p>
            <a:pPr>
              <a:defRPr/>
            </a:pPr>
            <a:endParaRPr lang="en-US" altLang="en-US"/>
          </a:p>
        </p:txBody>
      </p:sp>
      <p:sp>
        <p:nvSpPr>
          <p:cNvPr id="9" name="Rectangle 9"/>
          <p:cNvSpPr>
            <a:spLocks noGrp="1" noChangeArrowheads="1"/>
          </p:cNvSpPr>
          <p:nvPr>
            <p:ph type="ftr" sz="quarter" idx="11"/>
          </p:nvPr>
        </p:nvSpPr>
        <p:spPr>
          <a:xfrm>
            <a:off x="3962400" y="6400800"/>
            <a:ext cx="2895600" cy="457200"/>
          </a:xfrm>
        </p:spPr>
        <p:txBody>
          <a:bodyPr/>
          <a:lstStyle>
            <a:lvl1pPr>
              <a:defRPr smtClean="0"/>
            </a:lvl1pPr>
          </a:lstStyle>
          <a:p>
            <a:pPr>
              <a:defRPr/>
            </a:pPr>
            <a:endParaRPr lang="en-US" altLang="en-US"/>
          </a:p>
        </p:txBody>
      </p:sp>
      <p:sp>
        <p:nvSpPr>
          <p:cNvPr id="10" name="Rectangle 10"/>
          <p:cNvSpPr>
            <a:spLocks noGrp="1" noChangeArrowheads="1"/>
          </p:cNvSpPr>
          <p:nvPr>
            <p:ph type="sldNum" sz="quarter" idx="12"/>
          </p:nvPr>
        </p:nvSpPr>
        <p:spPr/>
        <p:txBody>
          <a:bodyPr/>
          <a:lstStyle>
            <a:lvl1pPr>
              <a:defRPr/>
            </a:lvl1pPr>
          </a:lstStyle>
          <a:p>
            <a:fld id="{2CBBFC76-5380-47BC-9410-949E264EA108}"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fld id="{980E88DE-1F12-4BCB-80B1-5705D5286393}" type="slidenum">
              <a:rPr lang="en-US" altLang="en-US"/>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48500" y="304800"/>
            <a:ext cx="1943100" cy="5791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219200" y="304800"/>
            <a:ext cx="5676900" cy="5791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fld id="{C4528A08-5475-4A19-887B-2EB63071E1CE}" type="slidenum">
              <a:rPr lang="en-US" altLang="en-US"/>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fld id="{6C1B47A7-4B28-4929-8DFD-69DC457AEB73}" type="slidenum">
              <a:rPr lang="en-US" altLang="en-US"/>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10"/>
          <p:cNvSpPr>
            <a:spLocks noGrp="1" noChangeArrowheads="1"/>
          </p:cNvSpPr>
          <p:nvPr>
            <p:ph type="sldNum" sz="quarter" idx="12"/>
          </p:nvPr>
        </p:nvSpPr>
        <p:spPr>
          <a:ln/>
        </p:spPr>
        <p:txBody>
          <a:bodyPr/>
          <a:lstStyle>
            <a:lvl1pPr>
              <a:defRPr/>
            </a:lvl1pPr>
          </a:lstStyle>
          <a:p>
            <a:fld id="{2CA8A984-9FCF-40B7-9669-D6C4DDAFA54C}" type="slidenum">
              <a:rPr lang="en-US" altLang="en-US"/>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2192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6002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fld id="{9B3FEE47-58A6-4141-AA82-6D4D72A86DAF}" type="slidenum">
              <a:rPr lang="en-US" altLang="en-US"/>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10"/>
          <p:cNvSpPr>
            <a:spLocks noGrp="1" noChangeArrowheads="1"/>
          </p:cNvSpPr>
          <p:nvPr>
            <p:ph type="sldNum" sz="quarter" idx="12"/>
          </p:nvPr>
        </p:nvSpPr>
        <p:spPr>
          <a:ln/>
        </p:spPr>
        <p:txBody>
          <a:bodyPr/>
          <a:lstStyle>
            <a:lvl1pPr>
              <a:defRPr/>
            </a:lvl1pPr>
          </a:lstStyle>
          <a:p>
            <a:fld id="{B2E55029-763D-4DB8-83C6-ADA3CB5B3276}" type="slidenum">
              <a:rPr lang="en-US" altLang="en-US"/>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10"/>
          <p:cNvSpPr>
            <a:spLocks noGrp="1" noChangeArrowheads="1"/>
          </p:cNvSpPr>
          <p:nvPr>
            <p:ph type="sldNum" sz="quarter" idx="12"/>
          </p:nvPr>
        </p:nvSpPr>
        <p:spPr>
          <a:ln/>
        </p:spPr>
        <p:txBody>
          <a:bodyPr/>
          <a:lstStyle>
            <a:lvl1pPr>
              <a:defRPr/>
            </a:lvl1pPr>
          </a:lstStyle>
          <a:p>
            <a:fld id="{70B42120-E97E-42B8-ABBD-0BBE3E7A26EE}" type="slidenum">
              <a:rPr lang="en-US" altLang="en-US"/>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10"/>
          <p:cNvSpPr>
            <a:spLocks noGrp="1" noChangeArrowheads="1"/>
          </p:cNvSpPr>
          <p:nvPr>
            <p:ph type="sldNum" sz="quarter" idx="12"/>
          </p:nvPr>
        </p:nvSpPr>
        <p:spPr>
          <a:ln/>
        </p:spPr>
        <p:txBody>
          <a:bodyPr/>
          <a:lstStyle>
            <a:lvl1pPr>
              <a:defRPr/>
            </a:lvl1pPr>
          </a:lstStyle>
          <a:p>
            <a:fld id="{B7976B2F-0792-4AD4-9B51-42B63A8AF192}" type="slidenum">
              <a:rPr lang="en-US" altLang="en-US"/>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fld id="{818D76DE-BF95-4726-A2CE-2FE0BB9DDD77}" type="slidenum">
              <a:rPr lang="en-US" altLang="en-US"/>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8"/>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10"/>
          <p:cNvSpPr>
            <a:spLocks noGrp="1" noChangeArrowheads="1"/>
          </p:cNvSpPr>
          <p:nvPr>
            <p:ph type="sldNum" sz="quarter" idx="12"/>
          </p:nvPr>
        </p:nvSpPr>
        <p:spPr>
          <a:ln/>
        </p:spPr>
        <p:txBody>
          <a:bodyPr/>
          <a:lstStyle>
            <a:lvl1pPr>
              <a:defRPr/>
            </a:lvl1pPr>
          </a:lstStyle>
          <a:p>
            <a:fld id="{B794A84A-C281-4B4A-ABD7-53847A850906}" type="slidenum">
              <a:rPr lang="en-US" altLang="en-US"/>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1143000" cy="6856413"/>
            <a:chOff x="0" y="0"/>
            <a:chExt cx="720" cy="4319"/>
          </a:xfrm>
        </p:grpSpPr>
        <p:sp>
          <p:nvSpPr>
            <p:cNvPr id="6147" name="Rectangle 3"/>
            <p:cNvSpPr>
              <a:spLocks noChangeArrowheads="1"/>
            </p:cNvSpPr>
            <p:nvPr/>
          </p:nvSpPr>
          <p:spPr bwMode="auto">
            <a:xfrm>
              <a:off x="0" y="0"/>
              <a:ext cx="720" cy="336"/>
            </a:xfrm>
            <a:prstGeom prst="rect">
              <a:avLst/>
            </a:prstGeom>
            <a:gradFill rotWithShape="0">
              <a:gsLst>
                <a:gs pos="0">
                  <a:schemeClr val="bg2"/>
                </a:gs>
                <a:gs pos="100000">
                  <a:schemeClr val="accent1"/>
                </a:gs>
              </a:gsLst>
              <a:lin ang="5400000" scaled="1"/>
            </a:gradFill>
            <a:ln w="9525">
              <a:noFill/>
              <a:miter lim="800000"/>
              <a:headEnd/>
              <a:tailEnd/>
            </a:ln>
            <a:effectLst/>
          </p:spPr>
          <p:txBody>
            <a:bodyPr wrap="none" lIns="92075" tIns="46038" rIns="92075" bIns="46038"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defRPr/>
              </a:pPr>
              <a:endParaRPr lang="en-US" altLang="en-US" smtClean="0"/>
            </a:p>
          </p:txBody>
        </p:sp>
        <p:sp>
          <p:nvSpPr>
            <p:cNvPr id="6148" name="Rectangle 4"/>
            <p:cNvSpPr>
              <a:spLocks noChangeArrowheads="1"/>
            </p:cNvSpPr>
            <p:nvPr/>
          </p:nvSpPr>
          <p:spPr bwMode="auto">
            <a:xfrm>
              <a:off x="0" y="2016"/>
              <a:ext cx="720" cy="2303"/>
            </a:xfrm>
            <a:prstGeom prst="rect">
              <a:avLst/>
            </a:prstGeom>
            <a:gradFill rotWithShape="0">
              <a:gsLst>
                <a:gs pos="0">
                  <a:schemeClr val="accent1"/>
                </a:gs>
                <a:gs pos="100000">
                  <a:schemeClr val="bg2"/>
                </a:gs>
              </a:gsLst>
              <a:lin ang="5400000" scaled="1"/>
            </a:gradFill>
            <a:ln w="9525">
              <a:noFill/>
              <a:miter lim="800000"/>
              <a:headEnd/>
              <a:tailEnd/>
            </a:ln>
            <a:effectLst/>
          </p:spPr>
          <p:txBody>
            <a:bodyPr wrap="none" lIns="92075" tIns="46038" rIns="92075" bIns="46038"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2400">
                  <a:solidFill>
                    <a:schemeClr val="tx1"/>
                  </a:solidFill>
                  <a:latin typeface="Times New Roman" panose="02020603050405020304" pitchFamily="18" charset="0"/>
                  <a:ea typeface="ＭＳ Ｐゴシック" panose="020B0600070205080204" pitchFamily="34" charset="-128"/>
                </a:defRPr>
              </a:lvl2pPr>
              <a:lvl3pPr eaLnBrk="0" hangingPunct="0">
                <a:defRPr sz="2400">
                  <a:solidFill>
                    <a:schemeClr val="tx1"/>
                  </a:solidFill>
                  <a:latin typeface="Times New Roman" panose="02020603050405020304" pitchFamily="18" charset="0"/>
                  <a:ea typeface="ＭＳ Ｐゴシック" panose="020B0600070205080204" pitchFamily="34" charset="-128"/>
                </a:defRPr>
              </a:lvl3pPr>
              <a:lvl4pPr eaLnBrk="0" hangingPunct="0">
                <a:defRPr sz="2400">
                  <a:solidFill>
                    <a:schemeClr val="tx1"/>
                  </a:solidFill>
                  <a:latin typeface="Times New Roman" panose="02020603050405020304" pitchFamily="18" charset="0"/>
                  <a:ea typeface="ＭＳ Ｐゴシック" panose="020B0600070205080204" pitchFamily="34" charset="-128"/>
                </a:defRPr>
              </a:lvl4pPr>
              <a:lvl5pPr eaLnBrk="0" hangingPunct="0">
                <a:defRPr sz="24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defRPr/>
              </a:pPr>
              <a:endParaRPr lang="en-US" altLang="en-US" smtClean="0"/>
            </a:p>
          </p:txBody>
        </p:sp>
        <p:pic>
          <p:nvPicPr>
            <p:cNvPr id="1034" name="Picture 5"/>
            <p:cNvPicPr>
              <a:picLocks noChangeArrowheads="1"/>
            </p:cNvPicPr>
            <p:nvPr/>
          </p:nvPicPr>
          <p:blipFill>
            <a:blip r:embed="rId14"/>
            <a:srcRect/>
            <a:stretch>
              <a:fillRect/>
            </a:stretch>
          </p:blipFill>
          <p:spPr bwMode="auto">
            <a:xfrm>
              <a:off x="0" y="312"/>
              <a:ext cx="720" cy="1872"/>
            </a:xfrm>
            <a:prstGeom prst="rect">
              <a:avLst/>
            </a:prstGeom>
            <a:noFill/>
            <a:ln w="9525">
              <a:noFill/>
              <a:miter lim="800000"/>
              <a:headEnd/>
              <a:tailEnd/>
            </a:ln>
          </p:spPr>
        </p:pic>
      </p:grpSp>
      <p:sp>
        <p:nvSpPr>
          <p:cNvPr id="1027" name="Rectangle 6"/>
          <p:cNvSpPr>
            <a:spLocks noGrp="1" noChangeArrowheads="1"/>
          </p:cNvSpPr>
          <p:nvPr>
            <p:ph type="title"/>
          </p:nvPr>
        </p:nvSpPr>
        <p:spPr bwMode="auto">
          <a:xfrm>
            <a:off x="1219200" y="304800"/>
            <a:ext cx="7772400" cy="1206500"/>
          </a:xfrm>
          <a:prstGeom prst="rect">
            <a:avLst/>
          </a:prstGeom>
          <a:noFill/>
          <a:ln w="12700" cap="sq">
            <a:noFill/>
            <a:miter lim="800000"/>
            <a:headEnd type="none" w="sm" len="sm"/>
            <a:tailEnd type="none" w="sm" len="sm"/>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Rectangle 7"/>
          <p:cNvSpPr>
            <a:spLocks noGrp="1" noChangeArrowheads="1"/>
          </p:cNvSpPr>
          <p:nvPr>
            <p:ph type="body" idx="1"/>
          </p:nvPr>
        </p:nvSpPr>
        <p:spPr bwMode="auto">
          <a:xfrm>
            <a:off x="1219200" y="1600200"/>
            <a:ext cx="7772400" cy="4495800"/>
          </a:xfrm>
          <a:prstGeom prst="rect">
            <a:avLst/>
          </a:prstGeom>
          <a:noFill/>
          <a:ln w="12700" cap="sq">
            <a:noFill/>
            <a:miter lim="800000"/>
            <a:headEnd type="none" w="sm" len="sm"/>
            <a:tailEnd type="none" w="sm" len="sm"/>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52" name="Rectangle 8"/>
          <p:cNvSpPr>
            <a:spLocks noGrp="1" noChangeArrowheads="1"/>
          </p:cNvSpPr>
          <p:nvPr>
            <p:ph type="dt" sz="half" idx="2"/>
          </p:nvPr>
        </p:nvSpPr>
        <p:spPr bwMode="auto">
          <a:xfrm>
            <a:off x="11430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1" hangingPunct="1">
              <a:defRPr sz="1400" smtClean="0">
                <a:ea typeface="ＭＳ Ｐゴシック" panose="020B0600070205080204" pitchFamily="34" charset="-128"/>
              </a:defRPr>
            </a:lvl1pPr>
          </a:lstStyle>
          <a:p>
            <a:pPr>
              <a:defRPr/>
            </a:pPr>
            <a:endParaRPr lang="en-US" altLang="en-US"/>
          </a:p>
        </p:txBody>
      </p:sp>
      <p:sp>
        <p:nvSpPr>
          <p:cNvPr id="6153" name="Rectangle 9"/>
          <p:cNvSpPr>
            <a:spLocks noGrp="1" noChangeArrowheads="1"/>
          </p:cNvSpPr>
          <p:nvPr>
            <p:ph type="ftr" sz="quarter" idx="3"/>
          </p:nvPr>
        </p:nvSpPr>
        <p:spPr bwMode="auto">
          <a:xfrm>
            <a:off x="3581400" y="64008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ctr" eaLnBrk="1" hangingPunct="1">
              <a:defRPr sz="1400" smtClean="0">
                <a:ea typeface="ＭＳ Ｐゴシック" panose="020B0600070205080204" pitchFamily="34" charset="-128"/>
              </a:defRPr>
            </a:lvl1pPr>
          </a:lstStyle>
          <a:p>
            <a:pPr>
              <a:defRPr/>
            </a:pPr>
            <a:endParaRPr lang="en-US" altLang="en-US"/>
          </a:p>
        </p:txBody>
      </p:sp>
      <p:sp>
        <p:nvSpPr>
          <p:cNvPr id="6154" name="Rectangle 10"/>
          <p:cNvSpPr>
            <a:spLocks noGrp="1" noChangeArrowheads="1"/>
          </p:cNvSpPr>
          <p:nvPr>
            <p:ph type="sldNum" sz="quarter" idx="4"/>
          </p:nvPr>
        </p:nvSpPr>
        <p:spPr bwMode="auto">
          <a:xfrm>
            <a:off x="7239000" y="64008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defRPr sz="1400"/>
            </a:lvl1pPr>
          </a:lstStyle>
          <a:p>
            <a:fld id="{517803CA-510F-4178-85EB-AF84835139A7}"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400">
          <a:solidFill>
            <a:schemeClr val="tx2"/>
          </a:solidFill>
          <a:latin typeface="+mj-lt"/>
          <a:ea typeface="MS PGothic" pitchFamily="34" charset="-128"/>
          <a:cs typeface="+mj-cs"/>
        </a:defRPr>
      </a:lvl1pPr>
      <a:lvl2pPr algn="l" rtl="0" eaLnBrk="0" fontAlgn="base" hangingPunct="0">
        <a:spcBef>
          <a:spcPct val="0"/>
        </a:spcBef>
        <a:spcAft>
          <a:spcPct val="0"/>
        </a:spcAft>
        <a:defRPr sz="4400">
          <a:solidFill>
            <a:schemeClr val="tx2"/>
          </a:solidFill>
          <a:latin typeface="Times New Roman" charset="0"/>
          <a:ea typeface="MS PGothic" pitchFamily="34" charset="-128"/>
        </a:defRPr>
      </a:lvl2pPr>
      <a:lvl3pPr algn="l" rtl="0" eaLnBrk="0" fontAlgn="base" hangingPunct="0">
        <a:spcBef>
          <a:spcPct val="0"/>
        </a:spcBef>
        <a:spcAft>
          <a:spcPct val="0"/>
        </a:spcAft>
        <a:defRPr sz="4400">
          <a:solidFill>
            <a:schemeClr val="tx2"/>
          </a:solidFill>
          <a:latin typeface="Times New Roman" charset="0"/>
          <a:ea typeface="MS PGothic" pitchFamily="34" charset="-128"/>
        </a:defRPr>
      </a:lvl3pPr>
      <a:lvl4pPr algn="l" rtl="0" eaLnBrk="0" fontAlgn="base" hangingPunct="0">
        <a:spcBef>
          <a:spcPct val="0"/>
        </a:spcBef>
        <a:spcAft>
          <a:spcPct val="0"/>
        </a:spcAft>
        <a:defRPr sz="4400">
          <a:solidFill>
            <a:schemeClr val="tx2"/>
          </a:solidFill>
          <a:latin typeface="Times New Roman" charset="0"/>
          <a:ea typeface="MS PGothic" pitchFamily="34" charset="-128"/>
        </a:defRPr>
      </a:lvl4pPr>
      <a:lvl5pPr algn="l" rtl="0" eaLnBrk="0" fontAlgn="base" hangingPunct="0">
        <a:spcBef>
          <a:spcPct val="0"/>
        </a:spcBef>
        <a:spcAft>
          <a:spcPct val="0"/>
        </a:spcAft>
        <a:defRPr sz="4400">
          <a:solidFill>
            <a:schemeClr val="tx2"/>
          </a:solidFill>
          <a:latin typeface="Times New Roman" charset="0"/>
          <a:ea typeface="MS PGothic" pitchFamily="34" charset="-128"/>
        </a:defRPr>
      </a:lvl5pPr>
      <a:lvl6pPr marL="457200" algn="l" rtl="0" fontAlgn="base">
        <a:spcBef>
          <a:spcPct val="0"/>
        </a:spcBef>
        <a:spcAft>
          <a:spcPct val="0"/>
        </a:spcAft>
        <a:defRPr sz="4400">
          <a:solidFill>
            <a:schemeClr val="tx2"/>
          </a:solidFill>
          <a:latin typeface="Times New Roman" charset="0"/>
        </a:defRPr>
      </a:lvl6pPr>
      <a:lvl7pPr marL="914400" algn="l" rtl="0" fontAlgn="base">
        <a:spcBef>
          <a:spcPct val="0"/>
        </a:spcBef>
        <a:spcAft>
          <a:spcPct val="0"/>
        </a:spcAft>
        <a:defRPr sz="4400">
          <a:solidFill>
            <a:schemeClr val="tx2"/>
          </a:solidFill>
          <a:latin typeface="Times New Roman" charset="0"/>
        </a:defRPr>
      </a:lvl7pPr>
      <a:lvl8pPr marL="1371600" algn="l" rtl="0" fontAlgn="base">
        <a:spcBef>
          <a:spcPct val="0"/>
        </a:spcBef>
        <a:spcAft>
          <a:spcPct val="0"/>
        </a:spcAft>
        <a:defRPr sz="4400">
          <a:solidFill>
            <a:schemeClr val="tx2"/>
          </a:solidFill>
          <a:latin typeface="Times New Roman" charset="0"/>
        </a:defRPr>
      </a:lvl8pPr>
      <a:lvl9pPr marL="1828800" algn="l"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lr>
          <a:schemeClr val="tx2"/>
        </a:buClr>
        <a:buSzPct val="90000"/>
        <a:buFont typeface="Symbol" pitchFamily="18" charset="2"/>
        <a:buChar char="¨"/>
        <a:defRPr sz="3200">
          <a:solidFill>
            <a:schemeClr val="tx1"/>
          </a:solidFill>
          <a:latin typeface="+mn-lt"/>
          <a:ea typeface="MS PGothic" pitchFamily="34" charset="-128"/>
          <a:cs typeface="+mn-cs"/>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java.sun.com/j2se/1.3/docs/api/index.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p:cNvSpPr>
            <a:spLocks noGrp="1" noChangeArrowheads="1"/>
          </p:cNvSpPr>
          <p:nvPr>
            <p:ph type="body" idx="1"/>
          </p:nvPr>
        </p:nvSpPr>
        <p:spPr/>
        <p:txBody>
          <a:bodyPr/>
          <a:lstStyle/>
          <a:p>
            <a:pPr algn="ctr" eaLnBrk="1" hangingPunct="1">
              <a:lnSpc>
                <a:spcPct val="90000"/>
              </a:lnSpc>
            </a:pPr>
            <a:r>
              <a:rPr lang="en-US" altLang="en-US" sz="2800" smtClean="0"/>
              <a:t>FEATURES &amp; APPLICATIONS</a:t>
            </a:r>
          </a:p>
          <a:p>
            <a:pPr algn="ctr" eaLnBrk="1" hangingPunct="1">
              <a:lnSpc>
                <a:spcPct val="90000"/>
              </a:lnSpc>
            </a:pPr>
            <a:endParaRPr lang="en-US" altLang="en-US" sz="2800" smtClean="0"/>
          </a:p>
          <a:p>
            <a:pPr lvl="1" eaLnBrk="1" hangingPunct="1">
              <a:lnSpc>
                <a:spcPct val="90000"/>
              </a:lnSpc>
            </a:pPr>
            <a:r>
              <a:rPr lang="en-US" altLang="en-US" sz="2400" smtClean="0"/>
              <a:t>Multithreading</a:t>
            </a:r>
          </a:p>
          <a:p>
            <a:pPr lvl="1" eaLnBrk="1" hangingPunct="1">
              <a:lnSpc>
                <a:spcPct val="90000"/>
              </a:lnSpc>
            </a:pPr>
            <a:r>
              <a:rPr lang="en-US" altLang="en-US" sz="2400" smtClean="0"/>
              <a:t>Writing distributed programs</a:t>
            </a:r>
          </a:p>
          <a:p>
            <a:pPr lvl="1" eaLnBrk="1" hangingPunct="1">
              <a:lnSpc>
                <a:spcPct val="90000"/>
              </a:lnSpc>
            </a:pPr>
            <a:r>
              <a:rPr lang="en-US" altLang="en-US" sz="2400" smtClean="0"/>
              <a:t>Writing GUI clients</a:t>
            </a:r>
          </a:p>
          <a:p>
            <a:pPr lvl="1" eaLnBrk="1" hangingPunct="1">
              <a:lnSpc>
                <a:spcPct val="90000"/>
              </a:lnSpc>
            </a:pPr>
            <a:r>
              <a:rPr lang="en-US" altLang="en-US" sz="2400" smtClean="0"/>
              <a:t>Error handling</a:t>
            </a:r>
          </a:p>
          <a:p>
            <a:pPr lvl="1" eaLnBrk="1" hangingPunct="1">
              <a:lnSpc>
                <a:spcPct val="90000"/>
              </a:lnSpc>
            </a:pPr>
            <a:r>
              <a:rPr lang="en-US" altLang="en-US" sz="2400" smtClean="0"/>
              <a:t>Extending Web servers</a:t>
            </a:r>
          </a:p>
          <a:p>
            <a:pPr lvl="1" eaLnBrk="1" hangingPunct="1">
              <a:lnSpc>
                <a:spcPct val="90000"/>
              </a:lnSpc>
            </a:pPr>
            <a:r>
              <a:rPr lang="en-US" altLang="en-US" sz="2400" smtClean="0"/>
              <a:t>Embedding programs in Web browsers</a:t>
            </a:r>
          </a:p>
          <a:p>
            <a:pPr lvl="1" eaLnBrk="1" hangingPunct="1">
              <a:lnSpc>
                <a:spcPct val="90000"/>
              </a:lnSpc>
            </a:pPr>
            <a:r>
              <a:rPr lang="en-US" altLang="en-US" sz="2400" smtClean="0"/>
              <a:t>Connecting to commercial databases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smtClean="0"/>
              <a:t>Operators/Control Flow</a:t>
            </a:r>
          </a:p>
        </p:txBody>
      </p:sp>
      <p:sp>
        <p:nvSpPr>
          <p:cNvPr id="12291" name="Rectangle 3"/>
          <p:cNvSpPr>
            <a:spLocks noGrp="1" noChangeArrowheads="1"/>
          </p:cNvSpPr>
          <p:nvPr>
            <p:ph type="body" idx="1"/>
          </p:nvPr>
        </p:nvSpPr>
        <p:spPr/>
        <p:txBody>
          <a:bodyPr/>
          <a:lstStyle/>
          <a:p>
            <a:pPr eaLnBrk="1" hangingPunct="1"/>
            <a:r>
              <a:rPr lang="en-US" altLang="en-US" sz="2800" smtClean="0"/>
              <a:t>Almost exactly like regular ANSI C.</a:t>
            </a:r>
          </a:p>
          <a:p>
            <a:pPr eaLnBrk="1" hangingPunct="1"/>
            <a:r>
              <a:rPr lang="en-US" altLang="en-US" sz="2800" smtClean="0"/>
              <a:t>+, *, -, /, %, ++, --, +=, etc.</a:t>
            </a:r>
          </a:p>
          <a:p>
            <a:pPr eaLnBrk="1" hangingPunct="1"/>
            <a:r>
              <a:rPr lang="en-US" altLang="en-US" sz="2800" smtClean="0"/>
              <a:t>==, !=, &gt;, &lt; , etc.</a:t>
            </a:r>
          </a:p>
          <a:p>
            <a:pPr eaLnBrk="1" hangingPunct="1"/>
            <a:r>
              <a:rPr lang="en-US" altLang="en-US" sz="2800" smtClean="0"/>
              <a:t>if statements, for loops, while loops, do loops, switch statements, etc.</a:t>
            </a:r>
          </a:p>
          <a:p>
            <a:pPr eaLnBrk="1" hangingPunct="1"/>
            <a:r>
              <a:rPr lang="en-US" altLang="en-US" sz="2800" smtClean="0"/>
              <a:t>continue, break, return, System.exit(0).</a:t>
            </a:r>
          </a:p>
          <a:p>
            <a:pPr eaLnBrk="1" hangingPunct="1"/>
            <a:r>
              <a:rPr lang="en-US" altLang="en-US" sz="2800" smtClean="0"/>
              <a:t>Read pp 54– in Core Java.</a:t>
            </a:r>
          </a:p>
          <a:p>
            <a:pPr eaLnBrk="1" hangingPunct="1"/>
            <a:r>
              <a:rPr lang="en-US" altLang="en-US" sz="2800" smtClean="0"/>
              <a:t>No need to spend class time going over these.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smtClean="0"/>
              <a:t>Scoping</a:t>
            </a:r>
          </a:p>
        </p:txBody>
      </p:sp>
      <p:sp>
        <p:nvSpPr>
          <p:cNvPr id="13315" name="Rectangle 3"/>
          <p:cNvSpPr>
            <a:spLocks noGrp="1" noChangeArrowheads="1"/>
          </p:cNvSpPr>
          <p:nvPr>
            <p:ph type="body" idx="1"/>
          </p:nvPr>
        </p:nvSpPr>
        <p:spPr/>
        <p:txBody>
          <a:bodyPr/>
          <a:lstStyle/>
          <a:p>
            <a:pPr eaLnBrk="1" hangingPunct="1">
              <a:lnSpc>
                <a:spcPct val="90000"/>
              </a:lnSpc>
            </a:pPr>
            <a:r>
              <a:rPr lang="en-US" altLang="en-US" sz="2800" smtClean="0"/>
              <a:t>Braces are used as in C to denote begin/end of blocks</a:t>
            </a:r>
          </a:p>
          <a:p>
            <a:pPr eaLnBrk="1" hangingPunct="1">
              <a:lnSpc>
                <a:spcPct val="90000"/>
              </a:lnSpc>
            </a:pPr>
            <a:r>
              <a:rPr lang="en-US" altLang="en-US" sz="2800" smtClean="0"/>
              <a:t>Be careful of the following:</a:t>
            </a:r>
          </a:p>
          <a:p>
            <a:pPr lvl="1" eaLnBrk="1" hangingPunct="1">
              <a:lnSpc>
                <a:spcPct val="90000"/>
              </a:lnSpc>
              <a:buFontTx/>
              <a:buNone/>
            </a:pPr>
            <a:r>
              <a:rPr lang="en-US" altLang="en-US" sz="2400" smtClean="0"/>
              <a:t>int j = 0;</a:t>
            </a:r>
          </a:p>
          <a:p>
            <a:pPr lvl="1" eaLnBrk="1" hangingPunct="1">
              <a:lnSpc>
                <a:spcPct val="90000"/>
              </a:lnSpc>
              <a:buFontTx/>
              <a:buNone/>
            </a:pPr>
            <a:r>
              <a:rPr lang="en-US" altLang="en-US" sz="2400" smtClean="0"/>
              <a:t>if ( j &lt;1 ){</a:t>
            </a:r>
          </a:p>
          <a:p>
            <a:pPr lvl="1" eaLnBrk="1" hangingPunct="1">
              <a:lnSpc>
                <a:spcPct val="90000"/>
              </a:lnSpc>
              <a:buFontTx/>
              <a:buNone/>
            </a:pPr>
            <a:r>
              <a:rPr lang="en-US" altLang="en-US" sz="2400" smtClean="0"/>
              <a:t>  int k = 2;</a:t>
            </a:r>
          </a:p>
          <a:p>
            <a:pPr lvl="1" eaLnBrk="1" hangingPunct="1">
              <a:lnSpc>
                <a:spcPct val="90000"/>
              </a:lnSpc>
              <a:buFontTx/>
              <a:buNone/>
            </a:pPr>
            <a:r>
              <a:rPr lang="en-US" altLang="en-US" sz="2400" smtClean="0"/>
              <a:t>   …</a:t>
            </a:r>
          </a:p>
          <a:p>
            <a:pPr lvl="1" eaLnBrk="1" hangingPunct="1">
              <a:lnSpc>
                <a:spcPct val="90000"/>
              </a:lnSpc>
              <a:buFontTx/>
              <a:buNone/>
            </a:pPr>
            <a:r>
              <a:rPr lang="en-US" altLang="en-US" sz="2400" smtClean="0"/>
              <a:t> }</a:t>
            </a:r>
          </a:p>
          <a:p>
            <a:pPr lvl="1" eaLnBrk="1" hangingPunct="1">
              <a:lnSpc>
                <a:spcPct val="90000"/>
              </a:lnSpc>
              <a:buFontTx/>
              <a:buNone/>
            </a:pPr>
            <a:r>
              <a:rPr lang="en-US" altLang="en-US" sz="2400" smtClean="0"/>
              <a:t> k = 3; //Error! k inaccessible here</a:t>
            </a:r>
          </a:p>
          <a:p>
            <a:pPr eaLnBrk="1" hangingPunct="1">
              <a:lnSpc>
                <a:spcPct val="90000"/>
              </a:lnSpc>
            </a:pPr>
            <a:r>
              <a:rPr lang="en-US" altLang="en-US" sz="2800" smtClean="0"/>
              <a:t>Declarations do not propogate upwards.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Adding datatypes -- classes</a:t>
            </a:r>
          </a:p>
        </p:txBody>
      </p:sp>
      <p:sp>
        <p:nvSpPr>
          <p:cNvPr id="14339" name="Rectangle 3"/>
          <p:cNvSpPr>
            <a:spLocks noGrp="1" noChangeArrowheads="1"/>
          </p:cNvSpPr>
          <p:nvPr>
            <p:ph type="body" idx="1"/>
          </p:nvPr>
        </p:nvSpPr>
        <p:spPr/>
        <p:txBody>
          <a:bodyPr/>
          <a:lstStyle/>
          <a:p>
            <a:pPr eaLnBrk="1" hangingPunct="1"/>
            <a:r>
              <a:rPr lang="en-US" altLang="en-US" sz="2800" smtClean="0"/>
              <a:t>Java has handful of built-in datatypes just discussed (int, float, etc.)</a:t>
            </a:r>
          </a:p>
          <a:p>
            <a:pPr eaLnBrk="1" hangingPunct="1"/>
            <a:r>
              <a:rPr lang="en-US" altLang="en-US" sz="2800" smtClean="0"/>
              <a:t>Just like in C, user typically creates own homemade datatypes to work with particular application (ie </a:t>
            </a:r>
            <a:r>
              <a:rPr lang="en-US" altLang="en-US" sz="2800" i="1" smtClean="0"/>
              <a:t>structs</a:t>
            </a:r>
            <a:r>
              <a:rPr lang="en-US" altLang="en-US" sz="2800" smtClean="0"/>
              <a:t> and </a:t>
            </a:r>
            <a:r>
              <a:rPr lang="en-US" altLang="en-US" sz="2800" i="1" smtClean="0"/>
              <a:t>enums</a:t>
            </a:r>
            <a:r>
              <a:rPr lang="en-US" altLang="en-US" sz="2800" smtClean="0"/>
              <a:t>).</a:t>
            </a:r>
          </a:p>
          <a:p>
            <a:pPr eaLnBrk="1" hangingPunct="1"/>
            <a:r>
              <a:rPr lang="en-US" altLang="en-US" sz="2800" smtClean="0"/>
              <a:t>In Java these are called </a:t>
            </a:r>
            <a:r>
              <a:rPr lang="en-US" altLang="en-US" sz="2800" i="1" smtClean="0"/>
              <a:t>classes</a:t>
            </a:r>
            <a:r>
              <a:rPr lang="en-US" altLang="en-US" sz="2800" smtClean="0"/>
              <a:t>.</a:t>
            </a:r>
          </a:p>
          <a:p>
            <a:pPr eaLnBrk="1" hangingPunct="1"/>
            <a:r>
              <a:rPr lang="en-US" altLang="en-US" sz="2800" smtClean="0"/>
              <a:t>Many class definitions come as a standard part of the Java distribution. Most common Example is String class.</a:t>
            </a:r>
            <a:endParaRPr lang="en-US" altLang="en-US" sz="2800" i="1"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Strings</a:t>
            </a:r>
          </a:p>
        </p:txBody>
      </p:sp>
      <p:sp>
        <p:nvSpPr>
          <p:cNvPr id="15363" name="Rectangle 3"/>
          <p:cNvSpPr>
            <a:spLocks noGrp="1" noChangeArrowheads="1"/>
          </p:cNvSpPr>
          <p:nvPr>
            <p:ph type="body" idx="1"/>
          </p:nvPr>
        </p:nvSpPr>
        <p:spPr/>
        <p:txBody>
          <a:bodyPr/>
          <a:lstStyle/>
          <a:p>
            <a:pPr eaLnBrk="1" hangingPunct="1">
              <a:lnSpc>
                <a:spcPct val="90000"/>
              </a:lnSpc>
            </a:pPr>
            <a:r>
              <a:rPr lang="en-US" altLang="en-US" sz="2800" smtClean="0"/>
              <a:t>Java provides a class definition for a type called String</a:t>
            </a:r>
          </a:p>
          <a:p>
            <a:pPr eaLnBrk="1" hangingPunct="1">
              <a:lnSpc>
                <a:spcPct val="90000"/>
              </a:lnSpc>
            </a:pPr>
            <a:r>
              <a:rPr lang="en-US" altLang="en-US" sz="2800" smtClean="0"/>
              <a:t>Since the String class is part of the java.lang package, no special imports are required to use it (like a header file in C).</a:t>
            </a:r>
          </a:p>
          <a:p>
            <a:pPr eaLnBrk="1" hangingPunct="1">
              <a:lnSpc>
                <a:spcPct val="90000"/>
              </a:lnSpc>
            </a:pPr>
            <a:r>
              <a:rPr lang="en-US" altLang="en-US" sz="2800" smtClean="0"/>
              <a:t>Just like regular datatypes (and like C), variables of type String are declared as:</a:t>
            </a:r>
          </a:p>
          <a:p>
            <a:pPr eaLnBrk="1" hangingPunct="1">
              <a:lnSpc>
                <a:spcPct val="90000"/>
              </a:lnSpc>
              <a:buFont typeface="Symbol" pitchFamily="18" charset="2"/>
              <a:buNone/>
            </a:pPr>
            <a:r>
              <a:rPr lang="en-US" altLang="en-US" sz="2800" smtClean="0"/>
              <a:t>    String s1;</a:t>
            </a:r>
          </a:p>
          <a:p>
            <a:pPr eaLnBrk="1" hangingPunct="1">
              <a:lnSpc>
                <a:spcPct val="90000"/>
              </a:lnSpc>
              <a:buFont typeface="Symbol" pitchFamily="18" charset="2"/>
              <a:buNone/>
            </a:pPr>
            <a:r>
              <a:rPr lang="en-US" altLang="en-US" sz="2800" smtClean="0"/>
              <a:t>    String s2, s3;  //etc.</a:t>
            </a:r>
          </a:p>
          <a:p>
            <a:pPr eaLnBrk="1" hangingPunct="1">
              <a:lnSpc>
                <a:spcPct val="90000"/>
              </a:lnSpc>
            </a:pPr>
            <a:r>
              <a:rPr lang="en-US" altLang="en-US" sz="2800" smtClean="0"/>
              <a:t>Note that String is uppercase. This is the Java convention for classnames.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Strings</a:t>
            </a:r>
          </a:p>
        </p:txBody>
      </p:sp>
      <p:sp>
        <p:nvSpPr>
          <p:cNvPr id="16387" name="Rectangle 3"/>
          <p:cNvSpPr>
            <a:spLocks noGrp="1" noChangeArrowheads="1"/>
          </p:cNvSpPr>
          <p:nvPr>
            <p:ph type="body" idx="1"/>
          </p:nvPr>
        </p:nvSpPr>
        <p:spPr/>
        <p:txBody>
          <a:bodyPr/>
          <a:lstStyle/>
          <a:p>
            <a:pPr eaLnBrk="1" hangingPunct="1"/>
            <a:r>
              <a:rPr lang="en-US" altLang="en-US" sz="2800" smtClean="0"/>
              <a:t>Initializing a String is painless</a:t>
            </a:r>
          </a:p>
          <a:p>
            <a:pPr lvl="1" eaLnBrk="1" hangingPunct="1">
              <a:buFontTx/>
              <a:buNone/>
            </a:pPr>
            <a:r>
              <a:rPr lang="en-US" altLang="en-US" sz="2400" smtClean="0"/>
              <a:t>s1 = “This is some java String”;</a:t>
            </a:r>
          </a:p>
          <a:p>
            <a:pPr eaLnBrk="1" hangingPunct="1"/>
            <a:r>
              <a:rPr lang="en-US" altLang="en-US" sz="2800" smtClean="0"/>
              <a:t>Note that double quotes are required.</a:t>
            </a:r>
          </a:p>
          <a:p>
            <a:pPr eaLnBrk="1" hangingPunct="1"/>
            <a:r>
              <a:rPr lang="en-US" altLang="en-US" sz="2800" smtClean="0"/>
              <a:t>Memory is allocated dynamically.</a:t>
            </a:r>
          </a:p>
          <a:p>
            <a:pPr eaLnBrk="1" hangingPunct="1"/>
            <a:r>
              <a:rPr lang="en-US" altLang="en-US" sz="2800" smtClean="0"/>
              <a:t>Think of above method as shortcut for more standard way (assuming s1 has been declared):</a:t>
            </a:r>
          </a:p>
          <a:p>
            <a:pPr eaLnBrk="1" hangingPunct="1">
              <a:buFont typeface="Symbol" pitchFamily="18" charset="2"/>
              <a:buNone/>
            </a:pPr>
            <a:r>
              <a:rPr lang="en-US" altLang="en-US" sz="2800" smtClean="0"/>
              <a:t>   s1 = new String(“This is some java String”);</a:t>
            </a:r>
          </a:p>
          <a:p>
            <a:pPr eaLnBrk="1" hangingPunct="1"/>
            <a:r>
              <a:rPr lang="en-US" altLang="en-US" sz="2800" i="1" smtClean="0"/>
              <a:t>new </a:t>
            </a:r>
            <a:r>
              <a:rPr lang="en-US" altLang="en-US" sz="2800" smtClean="0"/>
              <a:t>operator required to create memory for new String object.</a:t>
            </a:r>
            <a:endParaRPr lang="en-US" altLang="en-US" sz="2800" i="1"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String methods</a:t>
            </a:r>
          </a:p>
        </p:txBody>
      </p:sp>
      <p:sp>
        <p:nvSpPr>
          <p:cNvPr id="17411" name="Rectangle 3"/>
          <p:cNvSpPr>
            <a:spLocks noGrp="1" noChangeArrowheads="1"/>
          </p:cNvSpPr>
          <p:nvPr>
            <p:ph type="body" idx="1"/>
          </p:nvPr>
        </p:nvSpPr>
        <p:spPr/>
        <p:txBody>
          <a:bodyPr/>
          <a:lstStyle/>
          <a:p>
            <a:pPr eaLnBrk="1" hangingPunct="1"/>
            <a:r>
              <a:rPr lang="en-US" altLang="en-US" sz="2800" smtClean="0"/>
              <a:t>Given a String </a:t>
            </a:r>
            <a:r>
              <a:rPr lang="en-US" altLang="en-US" sz="2800" i="1" smtClean="0"/>
              <a:t>object</a:t>
            </a:r>
            <a:r>
              <a:rPr lang="en-US" altLang="en-US" sz="2800" smtClean="0"/>
              <a:t> we can then access any </a:t>
            </a:r>
            <a:r>
              <a:rPr lang="en-US" altLang="en-US" sz="2800" i="1" smtClean="0"/>
              <a:t>public</a:t>
            </a:r>
            <a:r>
              <a:rPr lang="en-US" altLang="en-US" sz="2800" smtClean="0"/>
              <a:t> String </a:t>
            </a:r>
            <a:r>
              <a:rPr lang="en-US" altLang="en-US" sz="2800" i="1" smtClean="0"/>
              <a:t>method</a:t>
            </a:r>
            <a:r>
              <a:rPr lang="en-US" altLang="en-US" sz="2800" smtClean="0"/>
              <a:t> or </a:t>
            </a:r>
            <a:r>
              <a:rPr lang="en-US" altLang="en-US" sz="2800" i="1" smtClean="0"/>
              <a:t>instance variable </a:t>
            </a:r>
            <a:r>
              <a:rPr lang="en-US" altLang="en-US" sz="2800" smtClean="0"/>
              <a:t>(</a:t>
            </a:r>
            <a:r>
              <a:rPr lang="en-US" altLang="en-US" sz="2800" i="1" smtClean="0"/>
              <a:t>field</a:t>
            </a:r>
            <a:r>
              <a:rPr lang="en-US" altLang="en-US" sz="2800" smtClean="0"/>
              <a:t>). </a:t>
            </a:r>
          </a:p>
          <a:p>
            <a:pPr eaLnBrk="1" hangingPunct="1"/>
            <a:r>
              <a:rPr lang="en-US" altLang="en-US" sz="2800" smtClean="0"/>
              <a:t>Best to think of analogy with C. Given a variable of some struct type, we can access any of the struct’s members. If one of these members is a pointer to a function, we can essentially call a function using the struct. (x.doit(x,…))</a:t>
            </a:r>
          </a:p>
          <a:p>
            <a:pPr eaLnBrk="1" hangingPunct="1"/>
            <a:r>
              <a:rPr lang="en-US" altLang="en-US" sz="2800" smtClean="0"/>
              <a:t>In Java, this idea is taken quite a bit further, but the above analogy is a good start.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mtClean="0"/>
              <a:t>String Examples</a:t>
            </a:r>
          </a:p>
        </p:txBody>
      </p:sp>
      <p:sp>
        <p:nvSpPr>
          <p:cNvPr id="18435" name="Rectangle 3"/>
          <p:cNvSpPr>
            <a:spLocks noGrp="1" noChangeArrowheads="1"/>
          </p:cNvSpPr>
          <p:nvPr>
            <p:ph type="body" idx="1"/>
          </p:nvPr>
        </p:nvSpPr>
        <p:spPr/>
        <p:txBody>
          <a:bodyPr/>
          <a:lstStyle/>
          <a:p>
            <a:pPr eaLnBrk="1" hangingPunct="1"/>
            <a:r>
              <a:rPr lang="en-US" altLang="en-US" smtClean="0"/>
              <a:t>Best to see by way of example:</a:t>
            </a:r>
          </a:p>
          <a:p>
            <a:pPr lvl="1" eaLnBrk="1" hangingPunct="1">
              <a:buFontTx/>
              <a:buNone/>
            </a:pPr>
            <a:r>
              <a:rPr lang="en-US" altLang="en-US" smtClean="0"/>
              <a:t>String s = new String(“Hello”);</a:t>
            </a:r>
          </a:p>
          <a:p>
            <a:pPr lvl="1" eaLnBrk="1" hangingPunct="1">
              <a:buFontTx/>
              <a:buNone/>
            </a:pPr>
            <a:r>
              <a:rPr lang="en-US" altLang="en-US" smtClean="0"/>
              <a:t>Char c = s.charAt(3);</a:t>
            </a:r>
          </a:p>
          <a:p>
            <a:pPr lvl="1" eaLnBrk="1" hangingPunct="1">
              <a:buFontTx/>
              <a:buNone/>
            </a:pPr>
            <a:r>
              <a:rPr lang="en-US" altLang="en-US" smtClean="0"/>
              <a:t>System.out.println(c);</a:t>
            </a:r>
          </a:p>
          <a:p>
            <a:pPr eaLnBrk="1" hangingPunct="1"/>
            <a:r>
              <a:rPr lang="en-US" altLang="en-US" smtClean="0"/>
              <a:t>Method charAt called on String object s taking single integer parameter.</a:t>
            </a:r>
          </a:p>
          <a:p>
            <a:pPr eaLnBrk="1" hangingPunct="1"/>
            <a:r>
              <a:rPr lang="en-US" altLang="en-US" smtClean="0"/>
              <a:t>How might this look in a procedural language with structures? (homework)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smtClean="0"/>
              <a:t>String class documentation</a:t>
            </a:r>
          </a:p>
        </p:txBody>
      </p:sp>
      <p:sp>
        <p:nvSpPr>
          <p:cNvPr id="19459" name="Rectangle 3"/>
          <p:cNvSpPr>
            <a:spLocks noGrp="1" noChangeArrowheads="1"/>
          </p:cNvSpPr>
          <p:nvPr>
            <p:ph type="body" idx="1"/>
          </p:nvPr>
        </p:nvSpPr>
        <p:spPr/>
        <p:txBody>
          <a:bodyPr/>
          <a:lstStyle/>
          <a:p>
            <a:pPr eaLnBrk="1" hangingPunct="1">
              <a:lnSpc>
                <a:spcPct val="90000"/>
              </a:lnSpc>
            </a:pPr>
            <a:r>
              <a:rPr lang="en-US" altLang="en-US" sz="2800" smtClean="0"/>
              <a:t>Incredibly important!</a:t>
            </a:r>
          </a:p>
          <a:p>
            <a:pPr lvl="1" eaLnBrk="1" hangingPunct="1">
              <a:lnSpc>
                <a:spcPct val="90000"/>
              </a:lnSpc>
            </a:pPr>
            <a:r>
              <a:rPr lang="en-US" altLang="en-US" sz="2400" smtClean="0"/>
              <a:t>Each standard java class definition is fully documented online</a:t>
            </a:r>
          </a:p>
          <a:p>
            <a:pPr lvl="1" eaLnBrk="1" hangingPunct="1">
              <a:lnSpc>
                <a:spcPct val="90000"/>
              </a:lnSpc>
            </a:pPr>
            <a:r>
              <a:rPr lang="en-US" altLang="en-US" sz="2400" smtClean="0"/>
              <a:t>You must  become facile at reading/interpreting these documents. This is how everything is done in Java.</a:t>
            </a:r>
          </a:p>
          <a:p>
            <a:pPr lvl="1" eaLnBrk="1" hangingPunct="1">
              <a:lnSpc>
                <a:spcPct val="90000"/>
              </a:lnSpc>
            </a:pPr>
            <a:r>
              <a:rPr lang="en-US" altLang="en-US" sz="2400" smtClean="0"/>
              <a:t>A little hard at first but then very simple. Makes learning new functionality much easier (if it’s well written).</a:t>
            </a:r>
          </a:p>
          <a:p>
            <a:pPr lvl="1" eaLnBrk="1" hangingPunct="1">
              <a:lnSpc>
                <a:spcPct val="90000"/>
              </a:lnSpc>
            </a:pPr>
            <a:r>
              <a:rPr lang="en-US" altLang="en-US" sz="2400" smtClean="0"/>
              <a:t>Make a link to </a:t>
            </a:r>
          </a:p>
          <a:p>
            <a:pPr lvl="1" eaLnBrk="1" hangingPunct="1">
              <a:lnSpc>
                <a:spcPct val="90000"/>
              </a:lnSpc>
              <a:buFontTx/>
              <a:buNone/>
            </a:pPr>
            <a:r>
              <a:rPr lang="en-US" altLang="en-US" sz="2400" smtClean="0">
                <a:hlinkClick r:id="rId2"/>
              </a:rPr>
              <a:t>http://java.sun.com/j2se/1.3/docs/api/index.html</a:t>
            </a:r>
            <a:endParaRPr lang="en-US" altLang="en-US" sz="2400" smtClean="0"/>
          </a:p>
          <a:p>
            <a:pPr eaLnBrk="1" hangingPunct="1">
              <a:lnSpc>
                <a:spcPct val="90000"/>
              </a:lnSpc>
            </a:pPr>
            <a:r>
              <a:rPr lang="en-US" altLang="en-US" sz="2800" smtClean="0"/>
              <a:t>Much of homework will come from interpreting this page.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mtClean="0"/>
              <a:t>Reading Keyboard input at runtime</a:t>
            </a:r>
          </a:p>
        </p:txBody>
      </p:sp>
      <p:sp>
        <p:nvSpPr>
          <p:cNvPr id="25603" name="Rectangle 3"/>
          <p:cNvSpPr>
            <a:spLocks noGrp="1" noChangeArrowheads="1"/>
          </p:cNvSpPr>
          <p:nvPr>
            <p:ph type="body" idx="1"/>
          </p:nvPr>
        </p:nvSpPr>
        <p:spPr/>
        <p:txBody>
          <a:bodyPr/>
          <a:lstStyle/>
          <a:p>
            <a:pPr eaLnBrk="1" hangingPunct="1"/>
            <a:r>
              <a:rPr lang="en-US" altLang="en-US" smtClean="0"/>
              <a:t>How do we prompt for keyboard input at runtime?</a:t>
            </a:r>
          </a:p>
          <a:p>
            <a:pPr eaLnBrk="1" hangingPunct="1"/>
            <a:r>
              <a:rPr lang="en-US" altLang="en-US" smtClean="0"/>
              <a:t>Use java.io.Scanner class with standard input stream.</a:t>
            </a:r>
          </a:p>
          <a:p>
            <a:pPr eaLnBrk="1" hangingPunct="1"/>
            <a:r>
              <a:rPr lang="en-US" altLang="en-US" smtClean="0"/>
              <a:t>Scanner in = new Scanner(System.in);</a:t>
            </a:r>
          </a:p>
          <a:p>
            <a:pPr eaLnBrk="1" hangingPunct="1">
              <a:buFont typeface="Symbol" pitchFamily="18" charset="2"/>
              <a:buNone/>
            </a:pPr>
            <a:r>
              <a:rPr lang="en-US" altLang="en-US" smtClean="0"/>
              <a:t>    while (in.hasNext()){</a:t>
            </a:r>
          </a:p>
          <a:p>
            <a:pPr eaLnBrk="1" hangingPunct="1">
              <a:buFont typeface="Symbol" pitchFamily="18" charset="2"/>
              <a:buNone/>
            </a:pPr>
            <a:r>
              <a:rPr lang="en-US" altLang="en-US" smtClean="0"/>
              <a:t>        String arg = in.next();</a:t>
            </a:r>
          </a:p>
          <a:p>
            <a:pPr eaLnBrk="1" hangingPunct="1">
              <a:buFont typeface="Symbol" pitchFamily="18" charset="2"/>
              <a:buNone/>
            </a:pPr>
            <a:r>
              <a:rPr lang="en-US" altLang="en-US" smtClean="0"/>
              <a:t>   }</a:t>
            </a:r>
          </a:p>
          <a:p>
            <a:pPr eaLnBrk="1" hangingPunct="1"/>
            <a:endParaRPr lang="en-US" altLang="en-US"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ctrTitle"/>
          </p:nvPr>
        </p:nvSpPr>
        <p:spPr/>
        <p:txBody>
          <a:bodyPr/>
          <a:lstStyle/>
          <a:p>
            <a:pPr eaLnBrk="1" hangingPunct="1"/>
            <a:r>
              <a:rPr lang="en-US" altLang="en-US" smtClean="0"/>
              <a:t>Basic Programming Constructs</a:t>
            </a:r>
          </a:p>
        </p:txBody>
      </p:sp>
      <p:sp>
        <p:nvSpPr>
          <p:cNvPr id="7171" name="Rectangle 3"/>
          <p:cNvSpPr>
            <a:spLocks noGrp="1" noChangeArrowheads="1"/>
          </p:cNvSpPr>
          <p:nvPr>
            <p:ph type="subTitle" idx="1"/>
          </p:nvPr>
        </p:nvSpPr>
        <p:spPr/>
        <p:txBody>
          <a:bodyPr/>
          <a:lstStyle/>
          <a:p>
            <a:pPr eaLnBrk="1" hangingPunct="1">
              <a:buFont typeface="Symbol" pitchFamily="18" charset="2"/>
              <a:buNone/>
            </a:pPr>
            <a:r>
              <a:rPr lang="en-US" altLang="en-US" smtClean="0"/>
              <a:t>What you should learn on your own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1219200" y="901700"/>
            <a:ext cx="7772400" cy="5194300"/>
          </a:xfrm>
        </p:spPr>
        <p:txBody>
          <a:bodyPr/>
          <a:lstStyle/>
          <a:p>
            <a:pPr eaLnBrk="1" hangingPunct="1">
              <a:defRPr/>
            </a:pPr>
            <a:r>
              <a:rPr lang="en-CA" altLang="en-US" sz="2800" dirty="0" smtClean="0">
                <a:ea typeface="ＭＳ Ｐゴシック" panose="020B0600070205080204" pitchFamily="34" charset="-128"/>
              </a:rPr>
              <a:t>PUBLIC</a:t>
            </a:r>
          </a:p>
          <a:p>
            <a:pPr marL="0" indent="0" eaLnBrk="1" hangingPunct="1">
              <a:buFont typeface="Symbol" pitchFamily="18" charset="2"/>
              <a:buNone/>
              <a:defRPr/>
            </a:pPr>
            <a:endParaRPr lang="en-CA" altLang="en-US" sz="2800" dirty="0" smtClean="0">
              <a:ea typeface="ＭＳ Ｐゴシック" panose="020B0600070205080204" pitchFamily="34" charset="-128"/>
            </a:endParaRPr>
          </a:p>
          <a:p>
            <a:pPr marL="0" indent="0" eaLnBrk="1" hangingPunct="1">
              <a:buFont typeface="Symbol" pitchFamily="18" charset="2"/>
              <a:buNone/>
              <a:defRPr/>
            </a:pPr>
            <a:r>
              <a:rPr lang="en-US" sz="2400" dirty="0" smtClean="0">
                <a:ea typeface="ＭＳ Ｐゴシック" panose="020B0600070205080204" pitchFamily="34" charset="-128"/>
              </a:rPr>
              <a:t>It means that you can call this method from outside of the class you are currently in. This is necessary because this method is being called by the Java runtime system which is not located in your current class.</a:t>
            </a:r>
          </a:p>
          <a:p>
            <a:pPr marL="0" indent="0" eaLnBrk="1" hangingPunct="1">
              <a:buFont typeface="Symbol" pitchFamily="18" charset="2"/>
              <a:buNone/>
              <a:defRPr/>
            </a:pPr>
            <a:endParaRPr lang="en-US" sz="2400" dirty="0" smtClean="0">
              <a:ea typeface="ＭＳ Ｐゴシック" panose="020B0600070205080204" pitchFamily="34" charset="-128"/>
            </a:endParaRPr>
          </a:p>
          <a:p>
            <a:pPr eaLnBrk="1" hangingPunct="1">
              <a:defRPr/>
            </a:pPr>
            <a:r>
              <a:rPr lang="en-CA" altLang="en-US" sz="2800" dirty="0" smtClean="0">
                <a:ea typeface="ＭＳ Ｐゴシック" panose="020B0600070205080204" pitchFamily="34" charset="-128"/>
              </a:rPr>
              <a:t>STATIC</a:t>
            </a:r>
          </a:p>
          <a:p>
            <a:pPr marL="0" indent="0" eaLnBrk="1" hangingPunct="1">
              <a:buFont typeface="Symbol" pitchFamily="18" charset="2"/>
              <a:buNone/>
              <a:defRPr/>
            </a:pPr>
            <a:endParaRPr lang="en-CA" altLang="en-US" sz="2800" dirty="0" smtClean="0">
              <a:ea typeface="ＭＳ Ｐゴシック" panose="020B0600070205080204" pitchFamily="34" charset="-128"/>
            </a:endParaRPr>
          </a:p>
          <a:p>
            <a:pPr marL="0" indent="0" eaLnBrk="1" hangingPunct="1">
              <a:buFont typeface="Symbol" pitchFamily="18" charset="2"/>
              <a:buNone/>
              <a:defRPr/>
            </a:pPr>
            <a:r>
              <a:rPr lang="en-US" sz="2400" dirty="0" smtClean="0">
                <a:ea typeface="ＭＳ Ｐゴシック" panose="020B0600070205080204" pitchFamily="34" charset="-128"/>
              </a:rPr>
              <a:t>When the JVM makes call to the main method there is no object existing for the class being called therefore it has to have static method to allow invocation from class.</a:t>
            </a:r>
            <a:endParaRPr lang="en-CA" altLang="en-US" sz="2400" dirty="0" smtClean="0">
              <a:ea typeface="ＭＳ Ｐゴシック" panose="020B0600070205080204" pitchFamily="34" charset="-128"/>
            </a:endParaRPr>
          </a:p>
          <a:p>
            <a:pPr marL="0" indent="0" eaLnBrk="1" hangingPunct="1">
              <a:buFont typeface="Symbol" pitchFamily="18" charset="2"/>
              <a:buNone/>
              <a:defRPr/>
            </a:pPr>
            <a:endParaRPr lang="en-CA" altLang="en-US" sz="2800" dirty="0" smtClean="0">
              <a:ea typeface="ＭＳ Ｐゴシック" panose="020B0600070205080204" pitchFamily="34" charset="-128"/>
            </a:endParaRPr>
          </a:p>
        </p:txBody>
      </p:sp>
      <p:sp>
        <p:nvSpPr>
          <p:cNvPr id="4099" name="Title 1"/>
          <p:cNvSpPr>
            <a:spLocks noGrp="1"/>
          </p:cNvSpPr>
          <p:nvPr>
            <p:ph type="title"/>
          </p:nvPr>
        </p:nvSpPr>
        <p:spPr>
          <a:xfrm>
            <a:off x="1255713" y="152400"/>
            <a:ext cx="7772400" cy="749300"/>
          </a:xfrm>
        </p:spPr>
        <p:txBody>
          <a:bodyPr/>
          <a:lstStyle/>
          <a:p>
            <a:pPr algn="ctr"/>
            <a:r>
              <a:rPr lang="en-CA" sz="3200" smtClean="0"/>
              <a:t>BREAKUP-ENTRY POINT</a:t>
            </a:r>
            <a:endParaRPr lang="en-US" sz="320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52400"/>
            <a:ext cx="7772400" cy="5943600"/>
          </a:xfrm>
        </p:spPr>
        <p:txBody>
          <a:bodyPr/>
          <a:lstStyle/>
          <a:p>
            <a:pPr eaLnBrk="1" hangingPunct="1">
              <a:defRPr/>
            </a:pPr>
            <a:endParaRPr lang="en-CA" altLang="en-US" sz="2400" dirty="0" smtClean="0">
              <a:ea typeface="ＭＳ Ｐゴシック" panose="020B0600070205080204" pitchFamily="34" charset="-128"/>
            </a:endParaRPr>
          </a:p>
          <a:p>
            <a:pPr eaLnBrk="1" hangingPunct="1">
              <a:defRPr/>
            </a:pPr>
            <a:r>
              <a:rPr lang="en-CA" altLang="en-US" sz="2400" dirty="0" smtClean="0">
                <a:ea typeface="ＭＳ Ｐゴシック" panose="020B0600070205080204" pitchFamily="34" charset="-128"/>
              </a:rPr>
              <a:t>VOID</a:t>
            </a:r>
          </a:p>
          <a:p>
            <a:pPr marL="0" indent="0" eaLnBrk="1" hangingPunct="1">
              <a:buFont typeface="Symbol" pitchFamily="18" charset="2"/>
              <a:buNone/>
              <a:defRPr/>
            </a:pPr>
            <a:endParaRPr lang="en-CA" altLang="en-US" sz="2400" dirty="0" smtClean="0">
              <a:ea typeface="ＭＳ Ｐゴシック" panose="020B0600070205080204" pitchFamily="34" charset="-128"/>
            </a:endParaRPr>
          </a:p>
          <a:p>
            <a:pPr marL="0" indent="0" eaLnBrk="1" hangingPunct="1">
              <a:buFont typeface="Symbol" pitchFamily="18" charset="2"/>
              <a:buNone/>
              <a:defRPr/>
            </a:pPr>
            <a:r>
              <a:rPr lang="en-US" sz="2400" dirty="0" smtClean="0">
                <a:ea typeface="ＭＳ Ｐゴシック" panose="020B0600070205080204" pitchFamily="34" charset="-128"/>
              </a:rPr>
              <a:t>Java is platform independent language and if it will return some value then the value may mean different things to different platforms. </a:t>
            </a:r>
            <a:r>
              <a:rPr lang="en-US" altLang="en-US" sz="2400" dirty="0" smtClean="0">
                <a:ea typeface="ＭＳ Ｐゴシック" panose="020B0600070205080204" pitchFamily="34" charset="-128"/>
              </a:rPr>
              <a:t>The </a:t>
            </a:r>
            <a:r>
              <a:rPr lang="en-US" altLang="en-US" sz="2400" dirty="0">
                <a:ea typeface="ＭＳ Ｐゴシック" panose="020B0600070205080204" pitchFamily="34" charset="-128"/>
              </a:rPr>
              <a:t>reason for the </a:t>
            </a:r>
            <a:r>
              <a:rPr lang="en-US" altLang="en-US" sz="2400" dirty="0">
                <a:latin typeface="Arial Unicode MS" panose="020B0604020202020204" pitchFamily="34" charset="-128"/>
                <a:ea typeface="ＭＳ Ｐゴシック" panose="020B0600070205080204" pitchFamily="34" charset="-128"/>
              </a:rPr>
              <a:t>main</a:t>
            </a:r>
            <a:r>
              <a:rPr lang="en-US" altLang="en-US" sz="2400" dirty="0">
                <a:ea typeface="ＭＳ Ｐゴシック" panose="020B0600070205080204" pitchFamily="34" charset="-128"/>
              </a:rPr>
              <a:t> method having </a:t>
            </a:r>
            <a:r>
              <a:rPr lang="en-US" altLang="en-US" sz="2400" dirty="0">
                <a:latin typeface="Arial Unicode MS" panose="020B0604020202020204" pitchFamily="34" charset="-128"/>
                <a:ea typeface="ＭＳ Ｐゴシック" panose="020B0600070205080204" pitchFamily="34" charset="-128"/>
              </a:rPr>
              <a:t>void</a:t>
            </a:r>
            <a:r>
              <a:rPr lang="en-US" altLang="en-US" sz="2400" dirty="0">
                <a:ea typeface="ＭＳ Ｐゴシック" panose="020B0600070205080204" pitchFamily="34" charset="-128"/>
              </a:rPr>
              <a:t> as return type is that once </a:t>
            </a:r>
            <a:r>
              <a:rPr lang="en-US" altLang="en-US" sz="2400" dirty="0">
                <a:latin typeface="Arial Unicode MS" panose="020B0604020202020204" pitchFamily="34" charset="-128"/>
                <a:ea typeface="ＭＳ Ｐゴシック" panose="020B0600070205080204" pitchFamily="34" charset="-128"/>
              </a:rPr>
              <a:t>main</a:t>
            </a:r>
            <a:r>
              <a:rPr lang="en-US" altLang="en-US" sz="2400" dirty="0">
                <a:ea typeface="ＭＳ Ｐゴシック" panose="020B0600070205080204" pitchFamily="34" charset="-128"/>
              </a:rPr>
              <a:t> finishes, it doesn't necessarily mean that the entire program finished. If </a:t>
            </a:r>
            <a:r>
              <a:rPr lang="en-US" altLang="en-US" sz="2400" dirty="0">
                <a:latin typeface="Arial Unicode MS" panose="020B0604020202020204" pitchFamily="34" charset="-128"/>
                <a:ea typeface="ＭＳ Ｐゴシック" panose="020B0600070205080204" pitchFamily="34" charset="-128"/>
              </a:rPr>
              <a:t>main</a:t>
            </a:r>
            <a:r>
              <a:rPr lang="en-US" altLang="en-US" sz="2400" dirty="0">
                <a:ea typeface="ＭＳ Ｐゴシック" panose="020B0600070205080204" pitchFamily="34" charset="-128"/>
              </a:rPr>
              <a:t> spawns new threads, then these threads can keep program running</a:t>
            </a:r>
            <a:endParaRPr lang="en-US" sz="2400" dirty="0" smtClean="0">
              <a:ea typeface="ＭＳ Ｐゴシック" panose="020B0600070205080204" pitchFamily="34" charset="-128"/>
            </a:endParaRPr>
          </a:p>
          <a:p>
            <a:pPr marL="0" indent="0" eaLnBrk="1" hangingPunct="1">
              <a:buFont typeface="Symbol" pitchFamily="18" charset="2"/>
              <a:buNone/>
              <a:defRPr/>
            </a:pPr>
            <a:r>
              <a:rPr lang="en-US" altLang="en-US" sz="2400" dirty="0" smtClean="0">
                <a:ea typeface="ＭＳ Ｐゴシック" panose="020B0600070205080204" pitchFamily="34" charset="-128"/>
              </a:rPr>
              <a:t>For example, this is very common in Swing applications, where the main method typically starts a GUI on the Swing thread, and then main finishes... but the program is still running.</a:t>
            </a:r>
            <a:endParaRPr lang="en-CA" altLang="en-US" sz="2400" dirty="0" smtClean="0">
              <a:ea typeface="ＭＳ Ｐゴシック" panose="020B0600070205080204" pitchFamily="34" charset="-128"/>
            </a:endParaRPr>
          </a:p>
          <a:p>
            <a:pPr marL="0" indent="0">
              <a:buFont typeface="Symbol" pitchFamily="18" charset="2"/>
              <a:buNone/>
              <a:defRPr/>
            </a:pPr>
            <a:endParaRPr lang="en-US" sz="2400" dirty="0">
              <a:ea typeface="ＭＳ Ｐゴシック" panose="020B0600070205080204"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7772400" cy="6172200"/>
          </a:xfrm>
        </p:spPr>
        <p:txBody>
          <a:bodyPr/>
          <a:lstStyle/>
          <a:p>
            <a:pPr>
              <a:defRPr/>
            </a:pPr>
            <a:r>
              <a:rPr lang="en-CA" dirty="0" smtClean="0">
                <a:ea typeface="ＭＳ Ｐゴシック" panose="020B0600070205080204" pitchFamily="34" charset="-128"/>
              </a:rPr>
              <a:t>Main</a:t>
            </a:r>
          </a:p>
          <a:p>
            <a:pPr marL="0" indent="0">
              <a:buFont typeface="Symbol" pitchFamily="18" charset="2"/>
              <a:buNone/>
              <a:defRPr/>
            </a:pPr>
            <a:endParaRPr lang="en-CA" dirty="0" smtClean="0">
              <a:ea typeface="ＭＳ Ｐゴシック" panose="020B0600070205080204" pitchFamily="34" charset="-128"/>
            </a:endParaRPr>
          </a:p>
          <a:p>
            <a:pPr marL="0" indent="0">
              <a:buFont typeface="Symbol" pitchFamily="18" charset="2"/>
              <a:buNone/>
              <a:defRPr/>
            </a:pPr>
            <a:r>
              <a:rPr lang="en-US" sz="2800" dirty="0" smtClean="0">
                <a:ea typeface="ＭＳ Ｐゴシック" panose="020B0600070205080204" pitchFamily="34" charset="-128"/>
              </a:rPr>
              <a:t>It's just the name of method. This name is fixed and as it's called by the JVM as entry point for an application.</a:t>
            </a:r>
          </a:p>
          <a:p>
            <a:pPr marL="0" indent="0">
              <a:buFont typeface="Symbol" pitchFamily="18" charset="2"/>
              <a:buNone/>
              <a:defRPr/>
            </a:pPr>
            <a:endParaRPr lang="en-US" sz="2800" dirty="0" smtClean="0">
              <a:ea typeface="ＭＳ Ｐゴシック" panose="020B0600070205080204" pitchFamily="34" charset="-128"/>
            </a:endParaRPr>
          </a:p>
          <a:p>
            <a:pPr>
              <a:defRPr/>
            </a:pPr>
            <a:r>
              <a:rPr lang="en-CA" dirty="0" smtClean="0">
                <a:ea typeface="ＭＳ Ｐゴシック" panose="020B0600070205080204" pitchFamily="34" charset="-128"/>
              </a:rPr>
              <a:t>String </a:t>
            </a:r>
            <a:r>
              <a:rPr lang="en-CA" dirty="0" err="1" smtClean="0">
                <a:ea typeface="ＭＳ Ｐゴシック" panose="020B0600070205080204" pitchFamily="34" charset="-128"/>
              </a:rPr>
              <a:t>args</a:t>
            </a:r>
            <a:r>
              <a:rPr lang="en-CA" dirty="0" smtClean="0">
                <a:ea typeface="ＭＳ Ｐゴシック" panose="020B0600070205080204" pitchFamily="34" charset="-128"/>
              </a:rPr>
              <a:t>[]</a:t>
            </a:r>
          </a:p>
          <a:p>
            <a:pPr marL="0" indent="0">
              <a:buFont typeface="Symbol" pitchFamily="18" charset="2"/>
              <a:buNone/>
              <a:defRPr/>
            </a:pPr>
            <a:endParaRPr lang="en-CA" dirty="0" smtClean="0">
              <a:ea typeface="ＭＳ Ｐゴシック" panose="020B0600070205080204" pitchFamily="34" charset="-128"/>
            </a:endParaRPr>
          </a:p>
          <a:p>
            <a:pPr marL="0" indent="0">
              <a:buFont typeface="Symbol" pitchFamily="18" charset="2"/>
              <a:buNone/>
              <a:defRPr/>
            </a:pPr>
            <a:r>
              <a:rPr lang="en-US" sz="2800" dirty="0">
                <a:ea typeface="ＭＳ Ｐゴシック" panose="020B0600070205080204" pitchFamily="34" charset="-128"/>
              </a:rPr>
              <a:t>I</a:t>
            </a:r>
            <a:r>
              <a:rPr lang="en-US" sz="2800" dirty="0" smtClean="0">
                <a:ea typeface="ＭＳ Ｐゴシック" panose="020B0600070205080204" pitchFamily="34" charset="-128"/>
              </a:rPr>
              <a:t>ts a command line argument which accepts a collection of variables in the string format. These are the arguments of type String that your Java application accepts when you run it.</a:t>
            </a:r>
            <a:endParaRPr lang="en-US" sz="2800" dirty="0">
              <a:ea typeface="ＭＳ Ｐゴシック" panose="020B0600070205080204"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altLang="en-US" smtClean="0"/>
              <a:t>Breakdown of a java program</a:t>
            </a:r>
          </a:p>
        </p:txBody>
      </p:sp>
      <p:sp>
        <p:nvSpPr>
          <p:cNvPr id="8195" name="Rectangle 3"/>
          <p:cNvSpPr>
            <a:spLocks noGrp="1" noChangeArrowheads="1"/>
          </p:cNvSpPr>
          <p:nvPr>
            <p:ph type="body" idx="1"/>
          </p:nvPr>
        </p:nvSpPr>
        <p:spPr/>
        <p:txBody>
          <a:bodyPr/>
          <a:lstStyle/>
          <a:p>
            <a:pPr eaLnBrk="1" hangingPunct="1"/>
            <a:r>
              <a:rPr lang="en-US" altLang="en-US" smtClean="0"/>
              <a:t>Strategy to start is write evertything in a single main program and very quickly review the basics of java syntax (very little time here).</a:t>
            </a:r>
          </a:p>
          <a:p>
            <a:pPr eaLnBrk="1" hangingPunct="1"/>
            <a:r>
              <a:rPr lang="en-US" altLang="en-US" smtClean="0"/>
              <a:t>Then we break into procedures.</a:t>
            </a:r>
          </a:p>
          <a:p>
            <a:pPr eaLnBrk="1" hangingPunct="1"/>
            <a:r>
              <a:rPr lang="en-US" altLang="en-US" smtClean="0"/>
              <a:t>Then class/packages.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mtClean="0"/>
              <a:t>Single-threaded program</a:t>
            </a:r>
          </a:p>
        </p:txBody>
      </p:sp>
      <p:sp>
        <p:nvSpPr>
          <p:cNvPr id="9219" name="Rectangle 3"/>
          <p:cNvSpPr>
            <a:spLocks noGrp="1" noChangeArrowheads="1"/>
          </p:cNvSpPr>
          <p:nvPr>
            <p:ph type="body" idx="1"/>
          </p:nvPr>
        </p:nvSpPr>
        <p:spPr/>
        <p:txBody>
          <a:bodyPr/>
          <a:lstStyle/>
          <a:p>
            <a:pPr eaLnBrk="1" hangingPunct="1">
              <a:lnSpc>
                <a:spcPct val="90000"/>
              </a:lnSpc>
            </a:pPr>
            <a:r>
              <a:rPr lang="en-US" altLang="en-US" smtClean="0"/>
              <a:t>For a single thread of execution, each line of code is executed sequentially (as in C).</a:t>
            </a:r>
          </a:p>
          <a:p>
            <a:pPr eaLnBrk="1" hangingPunct="1">
              <a:lnSpc>
                <a:spcPct val="90000"/>
              </a:lnSpc>
            </a:pPr>
            <a:r>
              <a:rPr lang="en-US" altLang="en-US" smtClean="0"/>
              <a:t>Each statement is terminated with a semicolon.</a:t>
            </a:r>
          </a:p>
          <a:p>
            <a:pPr eaLnBrk="1" hangingPunct="1">
              <a:lnSpc>
                <a:spcPct val="90000"/>
              </a:lnSpc>
            </a:pPr>
            <a:r>
              <a:rPr lang="en-US" altLang="en-US" smtClean="0"/>
              <a:t>declarations can occur anywhere within a program.</a:t>
            </a:r>
          </a:p>
          <a:p>
            <a:pPr eaLnBrk="1" hangingPunct="1">
              <a:lnSpc>
                <a:spcPct val="90000"/>
              </a:lnSpc>
            </a:pPr>
            <a:r>
              <a:rPr lang="en-US" altLang="en-US" smtClean="0"/>
              <a:t>Basic operators, control statements.</a:t>
            </a:r>
          </a:p>
          <a:p>
            <a:pPr eaLnBrk="1" hangingPunct="1">
              <a:lnSpc>
                <a:spcPct val="90000"/>
              </a:lnSpc>
            </a:pPr>
            <a:r>
              <a:rPr lang="en-US" altLang="en-US" smtClean="0"/>
              <a:t>Best to just look at some examples.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Java Data Types</a:t>
            </a:r>
          </a:p>
        </p:txBody>
      </p:sp>
      <p:sp>
        <p:nvSpPr>
          <p:cNvPr id="10243" name="Rectangle 3"/>
          <p:cNvSpPr>
            <a:spLocks noGrp="1" noChangeArrowheads="1"/>
          </p:cNvSpPr>
          <p:nvPr>
            <p:ph type="body" idx="1"/>
          </p:nvPr>
        </p:nvSpPr>
        <p:spPr/>
        <p:txBody>
          <a:bodyPr/>
          <a:lstStyle/>
          <a:p>
            <a:pPr eaLnBrk="1" hangingPunct="1">
              <a:lnSpc>
                <a:spcPct val="90000"/>
              </a:lnSpc>
            </a:pPr>
            <a:r>
              <a:rPr lang="en-US" altLang="en-US" sz="2800" smtClean="0"/>
              <a:t>Sizes fully specified by Java standard.</a:t>
            </a:r>
          </a:p>
          <a:p>
            <a:pPr eaLnBrk="1" hangingPunct="1">
              <a:lnSpc>
                <a:spcPct val="90000"/>
              </a:lnSpc>
            </a:pPr>
            <a:r>
              <a:rPr lang="en-US" altLang="en-US" sz="2800" smtClean="0"/>
              <a:t>Java is a very strongly typed language</a:t>
            </a:r>
          </a:p>
          <a:p>
            <a:pPr eaLnBrk="1" hangingPunct="1">
              <a:lnSpc>
                <a:spcPct val="90000"/>
              </a:lnSpc>
            </a:pPr>
            <a:r>
              <a:rPr lang="en-US" altLang="en-US" sz="2800" smtClean="0"/>
              <a:t>Integer types</a:t>
            </a:r>
          </a:p>
          <a:p>
            <a:pPr lvl="1" eaLnBrk="1" hangingPunct="1">
              <a:lnSpc>
                <a:spcPct val="90000"/>
              </a:lnSpc>
            </a:pPr>
            <a:r>
              <a:rPr lang="en-US" altLang="en-US" sz="2400" smtClean="0"/>
              <a:t>int  (4 bytes signed)</a:t>
            </a:r>
          </a:p>
          <a:p>
            <a:pPr lvl="1" eaLnBrk="1" hangingPunct="1">
              <a:lnSpc>
                <a:spcPct val="90000"/>
              </a:lnSpc>
            </a:pPr>
            <a:r>
              <a:rPr lang="en-US" altLang="en-US" sz="2400" smtClean="0"/>
              <a:t>short (2 bytes signed)</a:t>
            </a:r>
          </a:p>
          <a:p>
            <a:pPr lvl="1" eaLnBrk="1" hangingPunct="1">
              <a:lnSpc>
                <a:spcPct val="90000"/>
              </a:lnSpc>
            </a:pPr>
            <a:r>
              <a:rPr lang="en-US" altLang="en-US" sz="2400" smtClean="0"/>
              <a:t>long (8 bytes signed) use suffix L (eg 1000000000L)</a:t>
            </a:r>
          </a:p>
          <a:p>
            <a:pPr lvl="1" eaLnBrk="1" hangingPunct="1">
              <a:lnSpc>
                <a:spcPct val="90000"/>
              </a:lnSpc>
            </a:pPr>
            <a:r>
              <a:rPr lang="en-US" altLang="en-US" sz="2400" smtClean="0"/>
              <a:t>byte (1 byte signed)</a:t>
            </a:r>
          </a:p>
          <a:p>
            <a:pPr eaLnBrk="1" hangingPunct="1">
              <a:lnSpc>
                <a:spcPct val="90000"/>
              </a:lnSpc>
            </a:pPr>
            <a:r>
              <a:rPr lang="en-US" altLang="en-US" sz="2800" smtClean="0"/>
              <a:t>Floating-point types</a:t>
            </a:r>
          </a:p>
          <a:p>
            <a:pPr lvl="1" eaLnBrk="1" hangingPunct="1">
              <a:lnSpc>
                <a:spcPct val="90000"/>
              </a:lnSpc>
            </a:pPr>
            <a:r>
              <a:rPr lang="en-US" altLang="en-US" sz="2400" smtClean="0"/>
              <a:t>float (4 bytes) use suffix F (eg 1.28F)</a:t>
            </a:r>
          </a:p>
          <a:p>
            <a:pPr lvl="1" eaLnBrk="1" hangingPunct="1">
              <a:lnSpc>
                <a:spcPct val="90000"/>
              </a:lnSpc>
            </a:pPr>
            <a:r>
              <a:rPr lang="en-US" altLang="en-US" sz="2400" smtClean="0"/>
              <a:t>double( 8 bytes)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Additional Data Types</a:t>
            </a:r>
          </a:p>
        </p:txBody>
      </p:sp>
      <p:sp>
        <p:nvSpPr>
          <p:cNvPr id="11267" name="Rectangle 3"/>
          <p:cNvSpPr>
            <a:spLocks noGrp="1" noChangeArrowheads="1"/>
          </p:cNvSpPr>
          <p:nvPr>
            <p:ph type="body" idx="1"/>
          </p:nvPr>
        </p:nvSpPr>
        <p:spPr/>
        <p:txBody>
          <a:bodyPr/>
          <a:lstStyle/>
          <a:p>
            <a:pPr eaLnBrk="1" hangingPunct="1"/>
            <a:r>
              <a:rPr lang="en-US" altLang="en-US" smtClean="0"/>
              <a:t>char</a:t>
            </a:r>
          </a:p>
          <a:p>
            <a:pPr lvl="1" eaLnBrk="1" hangingPunct="1"/>
            <a:r>
              <a:rPr lang="en-US" altLang="en-US" smtClean="0"/>
              <a:t>Two-byte unicode</a:t>
            </a:r>
          </a:p>
          <a:p>
            <a:pPr lvl="1" eaLnBrk="1" hangingPunct="1"/>
            <a:r>
              <a:rPr lang="en-US" altLang="en-US" smtClean="0"/>
              <a:t>Assignment with ‘ ‘</a:t>
            </a:r>
          </a:p>
          <a:p>
            <a:pPr lvl="2" eaLnBrk="1" hangingPunct="1"/>
            <a:r>
              <a:rPr lang="en-US" altLang="en-US" smtClean="0"/>
              <a:t>e.g.  char c = ‘h’;</a:t>
            </a:r>
          </a:p>
          <a:p>
            <a:pPr eaLnBrk="1" hangingPunct="1"/>
            <a:r>
              <a:rPr lang="en-US" altLang="en-US" smtClean="0"/>
              <a:t>boolean</a:t>
            </a:r>
          </a:p>
          <a:p>
            <a:pPr lvl="1" eaLnBrk="1" hangingPunct="1"/>
            <a:r>
              <a:rPr lang="en-US" altLang="en-US" smtClean="0"/>
              <a:t>true or false</a:t>
            </a:r>
          </a:p>
          <a:p>
            <a:pPr lvl="2" eaLnBrk="1" hangingPunct="1">
              <a:buFontTx/>
              <a:buNone/>
            </a:pPr>
            <a:r>
              <a:rPr lang="en-US" altLang="en-US" smtClean="0"/>
              <a:t>e.g. boolean x = true;</a:t>
            </a:r>
          </a:p>
          <a:p>
            <a:pPr lvl="2" eaLnBrk="1" hangingPunct="1">
              <a:buFontTx/>
              <a:buNone/>
            </a:pPr>
            <a:r>
              <a:rPr lang="en-US" altLang="en-US" smtClean="0"/>
              <a:t>if (x){…};</a:t>
            </a:r>
          </a:p>
        </p:txBody>
      </p:sp>
    </p:spTree>
  </p:cSld>
  <p:clrMapOvr>
    <a:masterClrMapping/>
  </p:clrMapOvr>
</p:sld>
</file>

<file path=ppt/theme/theme1.xml><?xml version="1.0" encoding="utf-8"?>
<a:theme xmlns:a="http://schemas.openxmlformats.org/drawingml/2006/main" name="Lock And Key">
  <a:themeElements>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fontScheme name="Lock And Ke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New Roman" charset="0"/>
          </a:defRPr>
        </a:defPPr>
      </a:lstStyle>
    </a:lnDef>
  </a:objectDefaults>
  <a:extraClrSchemeLst>
    <a:extraClrScheme>
      <a:clrScheme name="Lock And Key 1">
        <a:dk1>
          <a:srgbClr val="200B5B"/>
        </a:dk1>
        <a:lt1>
          <a:srgbClr val="EAEAEA"/>
        </a:lt1>
        <a:dk2>
          <a:srgbClr val="6600FF"/>
        </a:dk2>
        <a:lt2>
          <a:srgbClr val="FFCC66"/>
        </a:lt2>
        <a:accent1>
          <a:srgbClr val="EEB00B"/>
        </a:accent1>
        <a:accent2>
          <a:srgbClr val="6600CC"/>
        </a:accent2>
        <a:accent3>
          <a:srgbClr val="B8AAFF"/>
        </a:accent3>
        <a:accent4>
          <a:srgbClr val="C8C8C8"/>
        </a:accent4>
        <a:accent5>
          <a:srgbClr val="F5D4AA"/>
        </a:accent5>
        <a:accent6>
          <a:srgbClr val="5C00B9"/>
        </a:accent6>
        <a:hlink>
          <a:srgbClr val="FF33CC"/>
        </a:hlink>
        <a:folHlink>
          <a:srgbClr val="CC99FF"/>
        </a:folHlink>
      </a:clrScheme>
      <a:clrMap bg1="dk2" tx1="lt1" bg2="dk1" tx2="lt2" accent1="accent1" accent2="accent2" accent3="accent3" accent4="accent4" accent5="accent5" accent6="accent6" hlink="hlink" folHlink="folHlink"/>
    </a:extraClrScheme>
    <a:extraClrScheme>
      <a:clrScheme name="Lock And Key 2">
        <a:dk1>
          <a:srgbClr val="393939"/>
        </a:dk1>
        <a:lt1>
          <a:srgbClr val="FFFFFF"/>
        </a:lt1>
        <a:dk2>
          <a:srgbClr val="6600CC"/>
        </a:dk2>
        <a:lt2>
          <a:srgbClr val="CCCCFF"/>
        </a:lt2>
        <a:accent1>
          <a:srgbClr val="F9D87E"/>
        </a:accent1>
        <a:accent2>
          <a:srgbClr val="FFCCCC"/>
        </a:accent2>
        <a:accent3>
          <a:srgbClr val="FFFFFF"/>
        </a:accent3>
        <a:accent4>
          <a:srgbClr val="2F2F2F"/>
        </a:accent4>
        <a:accent5>
          <a:srgbClr val="FBE9C0"/>
        </a:accent5>
        <a:accent6>
          <a:srgbClr val="E7B9B9"/>
        </a:accent6>
        <a:hlink>
          <a:srgbClr val="FFCCFF"/>
        </a:hlink>
        <a:folHlink>
          <a:srgbClr val="99CCFF"/>
        </a:folHlink>
      </a:clrScheme>
      <a:clrMap bg1="lt1" tx1="dk1" bg2="lt2" tx2="dk2" accent1="accent1" accent2="accent2" accent3="accent3" accent4="accent4" accent5="accent5" accent6="accent6" hlink="hlink" folHlink="folHlink"/>
    </a:extraClrScheme>
    <a:extraClrScheme>
      <a:clrScheme name="Lock And Key 3">
        <a:dk1>
          <a:srgbClr val="000000"/>
        </a:dk1>
        <a:lt1>
          <a:srgbClr val="FFFFFF"/>
        </a:lt1>
        <a:dk2>
          <a:srgbClr val="000000"/>
        </a:dk2>
        <a:lt2>
          <a:srgbClr val="FFFFFF"/>
        </a:lt2>
        <a:accent1>
          <a:srgbClr val="CBCBCB"/>
        </a:accent1>
        <a:accent2>
          <a:srgbClr val="5F5F5F"/>
        </a:accent2>
        <a:accent3>
          <a:srgbClr val="FFFFFF"/>
        </a:accent3>
        <a:accent4>
          <a:srgbClr val="000000"/>
        </a:accent4>
        <a:accent5>
          <a:srgbClr val="E2E2E2"/>
        </a:accent5>
        <a:accent6>
          <a:srgbClr val="555555"/>
        </a:accent6>
        <a:hlink>
          <a:srgbClr val="969696"/>
        </a:hlink>
        <a:folHlink>
          <a:srgbClr val="EAEAEA"/>
        </a:folHlink>
      </a:clrScheme>
      <a:clrMap bg1="lt1" tx1="dk1" bg2="lt2" tx2="dk2" accent1="accent1" accent2="accent2" accent3="accent3" accent4="accent4" accent5="accent5" accent6="accent6" hlink="hlink" folHlink="folHlink"/>
    </a:extraClrScheme>
    <a:extraClrScheme>
      <a:clrScheme name="Lock And Key 4">
        <a:dk1>
          <a:srgbClr val="330000"/>
        </a:dk1>
        <a:lt1>
          <a:srgbClr val="FFFFCC"/>
        </a:lt1>
        <a:dk2>
          <a:srgbClr val="000000"/>
        </a:dk2>
        <a:lt2>
          <a:srgbClr val="FFCC00"/>
        </a:lt2>
        <a:accent1>
          <a:srgbClr val="FF9900"/>
        </a:accent1>
        <a:accent2>
          <a:srgbClr val="330099"/>
        </a:accent2>
        <a:accent3>
          <a:srgbClr val="AAAAAA"/>
        </a:accent3>
        <a:accent4>
          <a:srgbClr val="DADAAE"/>
        </a:accent4>
        <a:accent5>
          <a:srgbClr val="FFCAAA"/>
        </a:accent5>
        <a:accent6>
          <a:srgbClr val="2D008A"/>
        </a:accent6>
        <a:hlink>
          <a:srgbClr val="FF6633"/>
        </a:hlink>
        <a:folHlink>
          <a:srgbClr val="669900"/>
        </a:folHlink>
      </a:clrScheme>
      <a:clrMap bg1="dk2" tx1="lt1" bg2="dk1" tx2="lt2" accent1="accent1" accent2="accent2" accent3="accent3" accent4="accent4" accent5="accent5" accent6="accent6" hlink="hlink" folHlink="folHlink"/>
    </a:extraClrScheme>
    <a:extraClrScheme>
      <a:clrScheme name="Lock And Key 5">
        <a:dk1>
          <a:srgbClr val="333300"/>
        </a:dk1>
        <a:lt1>
          <a:srgbClr val="DDDDDD"/>
        </a:lt1>
        <a:dk2>
          <a:srgbClr val="996600"/>
        </a:dk2>
        <a:lt2>
          <a:srgbClr val="FFCC66"/>
        </a:lt2>
        <a:accent1>
          <a:srgbClr val="EEB00B"/>
        </a:accent1>
        <a:accent2>
          <a:srgbClr val="330099"/>
        </a:accent2>
        <a:accent3>
          <a:srgbClr val="CAB8AA"/>
        </a:accent3>
        <a:accent4>
          <a:srgbClr val="BDBDBD"/>
        </a:accent4>
        <a:accent5>
          <a:srgbClr val="F5D4AA"/>
        </a:accent5>
        <a:accent6>
          <a:srgbClr val="2D008A"/>
        </a:accent6>
        <a:hlink>
          <a:srgbClr val="FF6633"/>
        </a:hlink>
        <a:folHlink>
          <a:srgbClr val="CC9900"/>
        </a:folHlink>
      </a:clrScheme>
      <a:clrMap bg1="dk2" tx1="lt1" bg2="dk1" tx2="lt2" accent1="accent1" accent2="accent2" accent3="accent3" accent4="accent4" accent5="accent5" accent6="accent6" hlink="hlink" folHlink="folHlink"/>
    </a:extraClrScheme>
    <a:extraClrScheme>
      <a:clrScheme name="Lock And Key 6">
        <a:dk1>
          <a:srgbClr val="003300"/>
        </a:dk1>
        <a:lt1>
          <a:srgbClr val="FFFFCC"/>
        </a:lt1>
        <a:dk2>
          <a:srgbClr val="999933"/>
        </a:dk2>
        <a:lt2>
          <a:srgbClr val="FFFF66"/>
        </a:lt2>
        <a:accent1>
          <a:srgbClr val="CC9900"/>
        </a:accent1>
        <a:accent2>
          <a:srgbClr val="330099"/>
        </a:accent2>
        <a:accent3>
          <a:srgbClr val="CACAAD"/>
        </a:accent3>
        <a:accent4>
          <a:srgbClr val="DADAAE"/>
        </a:accent4>
        <a:accent5>
          <a:srgbClr val="E2CAAA"/>
        </a:accent5>
        <a:accent6>
          <a:srgbClr val="2D008A"/>
        </a:accent6>
        <a:hlink>
          <a:srgbClr val="FF9900"/>
        </a:hlink>
        <a:folHlink>
          <a:srgbClr val="FF66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Designs\Lock And Key.pot</Template>
  <TotalTime>2950</TotalTime>
  <Words>1064</Words>
  <Application>Microsoft Office PowerPoint</Application>
  <PresentationFormat>On-screen Show (4:3)</PresentationFormat>
  <Paragraphs>125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Times New Roman</vt:lpstr>
      <vt:lpstr>MS PGothic</vt:lpstr>
      <vt:lpstr>Arial</vt:lpstr>
      <vt:lpstr>Symbol</vt:lpstr>
      <vt:lpstr>Calibri</vt:lpstr>
      <vt:lpstr>Arial Unicode MS</vt:lpstr>
      <vt:lpstr>Lock And Key</vt:lpstr>
      <vt:lpstr>Slide 1</vt:lpstr>
      <vt:lpstr>Basic Programming Constructs</vt:lpstr>
      <vt:lpstr>BREAKUP-ENTRY POINT</vt:lpstr>
      <vt:lpstr>Slide 4</vt:lpstr>
      <vt:lpstr>Slide 5</vt:lpstr>
      <vt:lpstr>Breakdown of a java program</vt:lpstr>
      <vt:lpstr>Single-threaded program</vt:lpstr>
      <vt:lpstr>Java Data Types</vt:lpstr>
      <vt:lpstr>Additional Data Types</vt:lpstr>
      <vt:lpstr>Operators/Control Flow</vt:lpstr>
      <vt:lpstr>Scoping</vt:lpstr>
      <vt:lpstr>Adding datatypes -- classes</vt:lpstr>
      <vt:lpstr>Strings</vt:lpstr>
      <vt:lpstr>Strings</vt:lpstr>
      <vt:lpstr>String methods</vt:lpstr>
      <vt:lpstr>String Examples</vt:lpstr>
      <vt:lpstr>String class documentation</vt:lpstr>
      <vt:lpstr>Reading Keyboard input at runtime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Nishant Gupta</dc:creator>
  <cp:lastModifiedBy>EliteBook</cp:lastModifiedBy>
  <cp:revision>177</cp:revision>
  <dcterms:created xsi:type="dcterms:W3CDTF">1601-01-01T00:00:00Z</dcterms:created>
  <dcterms:modified xsi:type="dcterms:W3CDTF">2018-01-22T00:58:48Z</dcterms:modified>
</cp:coreProperties>
</file>