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5" r:id="rId2"/>
    <p:sldId id="256" r:id="rId3"/>
    <p:sldId id="308" r:id="rId4"/>
    <p:sldId id="309" r:id="rId5"/>
    <p:sldId id="302" r:id="rId6"/>
    <p:sldId id="310" r:id="rId7"/>
    <p:sldId id="322" r:id="rId8"/>
    <p:sldId id="303" r:id="rId9"/>
    <p:sldId id="325" r:id="rId10"/>
    <p:sldId id="330" r:id="rId11"/>
    <p:sldId id="331" r:id="rId12"/>
    <p:sldId id="332" r:id="rId13"/>
    <p:sldId id="333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1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4971-B2DA-499E-8706-BA4A388123F5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79D6-ED30-4BBF-8FD4-EF4EF53DB4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79D6-ED30-4BBF-8FD4-EF4EF53DB4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79D6-ED30-4BBF-8FD4-EF4EF53DB4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79D6-ED30-4BBF-8FD4-EF4EF53DB4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79D6-ED30-4BBF-8FD4-EF4EF53DB4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with JDK 5, Java has included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var-arg</a:t>
            </a:r>
            <a:r>
              <a:rPr lang="en-US" dirty="0" smtClean="0"/>
              <a:t>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79D6-ED30-4BBF-8FD4-EF4EF53DB4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EC3FDB7-2933-4016-B579-1C31ABA55B1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0E8FB5-F3A4-4312-89E8-35A84C7D3EC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2466" y="2873550"/>
            <a:ext cx="6779068" cy="111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AGENDA: </a:t>
            </a:r>
            <a:r>
              <a:rPr lang="en-US" sz="2000" dirty="0" smtClean="0">
                <a:solidFill>
                  <a:srgbClr val="FF0000"/>
                </a:solidFill>
              </a:rPr>
              <a:t>Arrays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LEARNING OUTCOME/OBJECTIVE: </a:t>
            </a:r>
            <a:r>
              <a:rPr lang="en-US" sz="2000" dirty="0" smtClean="0">
                <a:solidFill>
                  <a:srgbClr val="FF0000"/>
                </a:solidFill>
              </a:rPr>
              <a:t>2.1 to 2.5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Command line arguments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A Java program can receive arguments from the operating system command-line.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>
                <a:latin typeface="Courier New" pitchFamily="49" charset="0"/>
              </a:rPr>
              <a:t>main</a:t>
            </a:r>
            <a:r>
              <a:rPr lang="en-US" altLang="en-US" sz="2400" dirty="0"/>
              <a:t> method has a header that looks like this:</a:t>
            </a:r>
            <a:br>
              <a:rPr lang="en-US" altLang="en-US" sz="2400" dirty="0"/>
            </a:br>
            <a:endParaRPr lang="en-US" altLang="en-US" sz="2400" dirty="0"/>
          </a:p>
          <a:p>
            <a:pPr lvl="2">
              <a:buNone/>
            </a:pPr>
            <a:r>
              <a:rPr lang="en-US" altLang="en-US" b="1" dirty="0">
                <a:latin typeface="Courier New" pitchFamily="49" charset="0"/>
              </a:rPr>
              <a:t>public static void main(String[] args)</a:t>
            </a:r>
          </a:p>
          <a:p>
            <a:pPr lvl="2">
              <a:buNone/>
            </a:pPr>
            <a:endParaRPr lang="en-US" altLang="en-US" b="1" dirty="0">
              <a:latin typeface="Courier New" pitchFamily="49" charset="0"/>
            </a:endParaRP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2400" dirty="0"/>
              <a:t> method receives a </a:t>
            </a:r>
            <a:r>
              <a:rPr lang="en-US" altLang="en-US" sz="2400" dirty="0">
                <a:latin typeface="Courier New" pitchFamily="49" charset="0"/>
              </a:rPr>
              <a:t>String</a:t>
            </a:r>
            <a:r>
              <a:rPr lang="en-US" altLang="en-US" sz="2400" dirty="0"/>
              <a:t> array as a parameter.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array that is passed into the </a:t>
            </a:r>
            <a:r>
              <a:rPr lang="en-US" altLang="en-US" sz="2400" dirty="0">
                <a:latin typeface="Courier New" pitchFamily="49" charset="0"/>
              </a:rPr>
              <a:t>args</a:t>
            </a:r>
            <a:r>
              <a:rPr lang="en-US" altLang="en-US" sz="2400" dirty="0"/>
              <a:t> parameter comes from the operating system command-line.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Command line </a:t>
            </a:r>
            <a:r>
              <a:rPr lang="en-US" dirty="0" smtClean="0"/>
              <a:t>arguments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public static void main(</a:t>
            </a:r>
            <a:r>
              <a:rPr lang="en-US" altLang="en-US" b="1" dirty="0">
                <a:latin typeface="Courier New" pitchFamily="49" charset="0"/>
              </a:rPr>
              <a:t>String[] args</a:t>
            </a:r>
            <a:r>
              <a:rPr lang="en-US" altLang="en-US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 for (int i = 0; i &lt; </a:t>
            </a:r>
            <a:r>
              <a:rPr lang="en-US" altLang="en-US" b="1" dirty="0">
                <a:latin typeface="Courier New" pitchFamily="49" charset="0"/>
              </a:rPr>
              <a:t>args.length</a:t>
            </a:r>
            <a:r>
              <a:rPr lang="en-US" altLang="en-US" dirty="0">
                <a:latin typeface="Courier New" pitchFamily="49" charset="0"/>
              </a:rPr>
              <a:t>; i++)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   </a:t>
            </a:r>
            <a:r>
              <a:rPr lang="en-US" altLang="en-US" dirty="0" smtClean="0">
                <a:latin typeface="Courier New" pitchFamily="49" charset="0"/>
              </a:rPr>
              <a:t> System.out.println(</a:t>
            </a:r>
            <a:r>
              <a:rPr lang="en-US" altLang="en-US" b="1" dirty="0" smtClean="0">
                <a:latin typeface="Courier New" pitchFamily="49" charset="0"/>
              </a:rPr>
              <a:t>args[i</a:t>
            </a:r>
            <a:r>
              <a:rPr lang="en-US" altLang="en-US" b="1" dirty="0">
                <a:latin typeface="Courier New" pitchFamily="49" charset="0"/>
              </a:rPr>
              <a:t>]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endParaRPr lang="en-US" altLang="en-US" sz="2800" dirty="0"/>
          </a:p>
          <a:p>
            <a:pPr lvl="1">
              <a:buNone/>
            </a:pPr>
            <a:r>
              <a:rPr lang="en-US" altLang="en-US" sz="2400" b="1" dirty="0">
                <a:latin typeface="Courier New" pitchFamily="49" charset="0"/>
              </a:rPr>
              <a:t>java </a:t>
            </a:r>
            <a:r>
              <a:rPr lang="en-US" altLang="en-US" sz="2400" b="1" dirty="0" err="1">
                <a:latin typeface="Courier New" pitchFamily="49" charset="0"/>
              </a:rPr>
              <a:t>CommandLine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FF3300"/>
                </a:solidFill>
                <a:latin typeface="Courier New" pitchFamily="49" charset="0"/>
              </a:rPr>
              <a:t>How does this work?</a:t>
            </a:r>
          </a:p>
          <a:p>
            <a:pPr lvl="2">
              <a:buNone/>
            </a:pPr>
            <a:r>
              <a:rPr lang="en-US" altLang="en-US" b="1" dirty="0">
                <a:latin typeface="Courier New" pitchFamily="49" charset="0"/>
              </a:rPr>
              <a:t>args[0] is assigned "How"</a:t>
            </a:r>
          </a:p>
          <a:p>
            <a:pPr lvl="2">
              <a:buNone/>
            </a:pPr>
            <a:r>
              <a:rPr lang="en-US" altLang="en-US" b="1" dirty="0">
                <a:latin typeface="Courier New" pitchFamily="49" charset="0"/>
              </a:rPr>
              <a:t>args[0] is assigned "does"</a:t>
            </a:r>
          </a:p>
          <a:p>
            <a:pPr lvl="2">
              <a:buNone/>
            </a:pPr>
            <a:r>
              <a:rPr lang="en-US" altLang="en-US" b="1" dirty="0">
                <a:latin typeface="Courier New" pitchFamily="49" charset="0"/>
              </a:rPr>
              <a:t>args[0] is assigned "this"</a:t>
            </a:r>
          </a:p>
          <a:p>
            <a:pPr lvl="2">
              <a:buNone/>
            </a:pPr>
            <a:r>
              <a:rPr lang="en-US" altLang="en-US" b="1" dirty="0">
                <a:latin typeface="Courier New" pitchFamily="49" charset="0"/>
              </a:rPr>
              <a:t>args[0] is assigned "work?"</a:t>
            </a:r>
          </a:p>
          <a:p>
            <a:pPr lvl="2"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r>
              <a:rPr lang="en-US" altLang="en-US" sz="2800" dirty="0" smtClean="0"/>
              <a:t>It </a:t>
            </a:r>
            <a:r>
              <a:rPr lang="en-US" altLang="en-US" sz="2800" dirty="0"/>
              <a:t>is not required that the name of </a:t>
            </a:r>
            <a:r>
              <a:rPr lang="en-US" altLang="en-US" sz="2800" dirty="0">
                <a:latin typeface="Courier New" pitchFamily="49" charset="0"/>
              </a:rPr>
              <a:t>main</a:t>
            </a:r>
            <a:r>
              <a:rPr lang="en-US" altLang="en-US" sz="2800" dirty="0"/>
              <a:t>’s parameter array be </a:t>
            </a:r>
            <a:r>
              <a:rPr lang="en-US" altLang="en-US" sz="2800" dirty="0">
                <a:latin typeface="Courier New" pitchFamily="49" charset="0"/>
              </a:rPr>
              <a:t>args</a:t>
            </a:r>
            <a:r>
              <a:rPr lang="en-US" alt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Variable-Length Argument </a:t>
            </a:r>
            <a:r>
              <a:rPr lang="en-US" altLang="en-US" sz="3200" dirty="0" smtClean="0"/>
              <a:t>Lists</a:t>
            </a:r>
            <a:br>
              <a:rPr lang="en-US" alt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772400" cy="5236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type parameter – </a:t>
            </a:r>
            <a:r>
              <a:rPr lang="en-US" altLang="en-US" sz="2800" dirty="0" err="1"/>
              <a:t>vararg</a:t>
            </a:r>
            <a:r>
              <a:rPr lang="en-US" altLang="en-US" sz="2800" dirty="0"/>
              <a:t> parameter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simplifies the creation of methods that need to take a variable number of arguments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argument type followed by an ellipsis (three periods) in a method’s  parameter list indicates that the method receives a variable number of arguments of that particular type.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Vararg</a:t>
            </a:r>
            <a:r>
              <a:rPr lang="en-US" altLang="en-US" sz="2000" dirty="0"/>
              <a:t> parameters are actually arrays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 most </a:t>
            </a:r>
            <a:r>
              <a:rPr lang="en-US" altLang="en-US" sz="2000" dirty="0" smtClean="0"/>
              <a:t>only one </a:t>
            </a:r>
            <a:r>
              <a:rPr lang="en-US" altLang="en-US" sz="2000" dirty="0" err="1"/>
              <a:t>vararg</a:t>
            </a:r>
            <a:r>
              <a:rPr lang="en-US" altLang="en-US" sz="2000" dirty="0"/>
              <a:t> in a parameter list </a:t>
            </a:r>
            <a:r>
              <a:rPr lang="en-US" altLang="en-US" sz="2000" dirty="0" smtClean="0"/>
              <a:t>is allowed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If placed along with other parameters, the </a:t>
            </a:r>
            <a:r>
              <a:rPr lang="en-US" altLang="en-US" sz="2000" dirty="0" err="1" smtClean="0"/>
              <a:t>vararg</a:t>
            </a:r>
            <a:r>
              <a:rPr lang="en-US" altLang="en-US" sz="2000" dirty="0" smtClean="0"/>
              <a:t> parameter must </a:t>
            </a:r>
            <a:r>
              <a:rPr lang="en-US" altLang="en-US" sz="2000" dirty="0"/>
              <a:t>be placed at the end of the parameter list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public static int </a:t>
            </a:r>
            <a:r>
              <a:rPr lang="en-US" altLang="en-US" sz="1800" dirty="0" smtClean="0">
                <a:latin typeface="Courier New" pitchFamily="49" charset="0"/>
              </a:rPr>
              <a:t>sum(int z, String </a:t>
            </a:r>
            <a:r>
              <a:rPr lang="en-US" altLang="en-US" sz="1800" dirty="0" err="1" smtClean="0">
                <a:latin typeface="Courier New" pitchFamily="49" charset="0"/>
              </a:rPr>
              <a:t>s,int</a:t>
            </a:r>
            <a:r>
              <a:rPr lang="en-US" altLang="en-US" sz="1800" dirty="0">
                <a:latin typeface="Courier New" pitchFamily="49" charset="0"/>
              </a:rPr>
              <a:t>... numbers)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	int total = 0;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  // Add all the values in the numbers array.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	for (int val : numbers)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		total += val;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	return total;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Variable-Length Argument </a:t>
            </a:r>
            <a:r>
              <a:rPr lang="en-US" altLang="en-US" sz="4000" dirty="0" smtClean="0"/>
              <a:t>Lists</a:t>
            </a:r>
            <a:br>
              <a:rPr lang="en-US" altLang="en-US" sz="4000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133600"/>
            <a:ext cx="6019801" cy="475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7772400" cy="5236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Before </a:t>
            </a:r>
            <a:r>
              <a:rPr lang="en-US" dirty="0" err="1" smtClean="0"/>
              <a:t>vararg</a:t>
            </a:r>
            <a:r>
              <a:rPr lang="en-US" dirty="0" smtClean="0"/>
              <a:t>, you had to package every input as an array before passing to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Variable-Length Argument </a:t>
            </a:r>
            <a:r>
              <a:rPr lang="en-US" altLang="en-US" sz="4000" dirty="0" smtClean="0"/>
              <a:t>Lists</a:t>
            </a:r>
            <a:br>
              <a:rPr lang="en-US" altLang="en-US" sz="4000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7772400" cy="5236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After </a:t>
            </a:r>
            <a:r>
              <a:rPr lang="en-US" dirty="0" err="1" smtClean="0"/>
              <a:t>vararg</a:t>
            </a:r>
            <a:r>
              <a:rPr lang="en-US" dirty="0" smtClean="0"/>
              <a:t>, you can pass 0 to any number of values and Java will convert it to array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1055"/>
            <a:ext cx="4495800" cy="47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br>
              <a:rPr lang="en-US" smtClean="0"/>
            </a:br>
            <a:r>
              <a:rPr lang="en-US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Arrays</a:t>
            </a:r>
            <a:r>
              <a:rPr lang="en-US" altLang="en-US" sz="4000" dirty="0"/>
              <a:t>: in-class program </a:t>
            </a:r>
            <a:r>
              <a:rPr lang="en-US" altLang="en-US" sz="4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 array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 smtClean="0"/>
              <a:t>program SortNumbersArray.java </a:t>
            </a:r>
            <a:r>
              <a:rPr lang="en-US" sz="2800" dirty="0"/>
              <a:t>to </a:t>
            </a:r>
            <a:r>
              <a:rPr lang="en-US" sz="2800" dirty="0" smtClean="0"/>
              <a:t>sort a set of numbers from smallest to largest</a:t>
            </a:r>
          </a:p>
          <a:p>
            <a:pPr lvl="1"/>
            <a:r>
              <a:rPr lang="en-US" sz="2500" dirty="0" smtClean="0"/>
              <a:t>In the main method, Randomly get 10 integers between 100 and 1000 and store it in an integer array</a:t>
            </a:r>
            <a:r>
              <a:rPr lang="en-US" sz="2500" dirty="0"/>
              <a:t>.</a:t>
            </a:r>
            <a:endParaRPr lang="en-US" sz="2500" dirty="0" smtClean="0"/>
          </a:p>
          <a:p>
            <a:pPr lvl="1"/>
            <a:r>
              <a:rPr lang="en-US" sz="2500" dirty="0"/>
              <a:t>In the main method, Print the numbers in the </a:t>
            </a:r>
            <a:r>
              <a:rPr lang="en-US" sz="2500" dirty="0" smtClean="0"/>
              <a:t>array as it is </a:t>
            </a:r>
            <a:r>
              <a:rPr lang="en-US" sz="2500" b="1" u="sng" dirty="0" smtClean="0"/>
              <a:t>stored</a:t>
            </a:r>
          </a:p>
          <a:p>
            <a:pPr lvl="1"/>
            <a:r>
              <a:rPr lang="en-US" sz="2500" dirty="0" smtClean="0"/>
              <a:t>Write a method to sort the numbers in the array </a:t>
            </a:r>
          </a:p>
          <a:p>
            <a:pPr lvl="1"/>
            <a:r>
              <a:rPr lang="en-US" sz="2500" dirty="0" smtClean="0"/>
              <a:t>In the main method, Print the numbers in the array to show it </a:t>
            </a:r>
            <a:r>
              <a:rPr lang="en-US" sz="2500" b="1" u="sng" dirty="0" smtClean="0"/>
              <a:t>sorted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138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sz="4000" dirty="0"/>
              <a:t>Arrays: in-class program </a:t>
            </a:r>
            <a:r>
              <a:rPr lang="en-US" altLang="en-US" sz="4000" dirty="0" smtClean="0"/>
              <a:t>2</a:t>
            </a:r>
            <a:r>
              <a:rPr lang="en-US" altLang="en-US" dirty="0" smtClean="0"/>
              <a:t> </a:t>
            </a:r>
            <a:r>
              <a:rPr lang="en-US" dirty="0" smtClean="0"/>
              <a:t>Sort array of numbers (reverse)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239000" cy="50079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Write a </a:t>
            </a:r>
            <a:r>
              <a:rPr lang="en-US" sz="2800" dirty="0" smtClean="0"/>
              <a:t>program ReverseSortNumbersArray.java </a:t>
            </a:r>
            <a:r>
              <a:rPr lang="en-US" sz="2800" dirty="0"/>
              <a:t>to </a:t>
            </a:r>
            <a:r>
              <a:rPr lang="en-US" sz="2800" dirty="0" smtClean="0"/>
              <a:t>sort a set of numbers from largest to smallest</a:t>
            </a:r>
          </a:p>
          <a:p>
            <a:pPr lvl="1"/>
            <a:r>
              <a:rPr lang="en-US" sz="2500" dirty="0" smtClean="0"/>
              <a:t>In the main method, Randomly get 10 doubles between 100.00 and 1000.00 and store it in a double array</a:t>
            </a:r>
            <a:r>
              <a:rPr lang="en-US" sz="2500" dirty="0"/>
              <a:t>.</a:t>
            </a:r>
            <a:endParaRPr lang="en-US" sz="2500" dirty="0" smtClean="0"/>
          </a:p>
          <a:p>
            <a:pPr lvl="1"/>
            <a:r>
              <a:rPr lang="en-US" sz="2500" dirty="0"/>
              <a:t>In the main method, Print the numbers in the </a:t>
            </a:r>
            <a:r>
              <a:rPr lang="en-US" sz="2500" dirty="0" smtClean="0"/>
              <a:t>array as it is </a:t>
            </a:r>
            <a:r>
              <a:rPr lang="en-US" sz="2500" b="1" u="sng" dirty="0" smtClean="0"/>
              <a:t>stored</a:t>
            </a:r>
          </a:p>
          <a:p>
            <a:pPr lvl="1"/>
            <a:r>
              <a:rPr lang="en-US" sz="2500" dirty="0" smtClean="0"/>
              <a:t>Write a method to sort the numbers in the array </a:t>
            </a:r>
          </a:p>
          <a:p>
            <a:pPr lvl="1"/>
            <a:r>
              <a:rPr lang="en-US" sz="2500" dirty="0" smtClean="0"/>
              <a:t>In the main method, Print the numbers in the array to show it </a:t>
            </a:r>
            <a:r>
              <a:rPr lang="en-US" sz="2500" b="1" u="sng" dirty="0" smtClean="0"/>
              <a:t>sorted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767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2D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38200"/>
            <a:ext cx="7772400" cy="3505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Declare a multi-dimensional Array </a:t>
            </a:r>
          </a:p>
          <a:p>
            <a:pPr marL="0" indent="0">
              <a:buNone/>
            </a:pPr>
            <a:r>
              <a:rPr lang="en-US" dirty="0" smtClean="0"/>
              <a:t>(Below is a 2D Array)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 [] [] </a:t>
            </a:r>
            <a:r>
              <a:rPr lang="en-US" dirty="0" err="1" smtClean="0"/>
              <a:t>yearlySales</a:t>
            </a:r>
            <a:r>
              <a:rPr lang="en-US" dirty="0" smtClean="0"/>
              <a:t> = new int [5][</a:t>
            </a:r>
            <a:r>
              <a:rPr lang="en-US" dirty="0"/>
              <a:t>4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number 5 indicates the </a:t>
            </a:r>
            <a:r>
              <a:rPr lang="en-US" u="sng" dirty="0" smtClean="0"/>
              <a:t>number of rows</a:t>
            </a:r>
            <a:r>
              <a:rPr lang="en-US" dirty="0" smtClean="0"/>
              <a:t> in the array (number of sub-arrays)</a:t>
            </a:r>
          </a:p>
          <a:p>
            <a:pPr lvl="1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number 4 indicates the </a:t>
            </a:r>
            <a:r>
              <a:rPr lang="en-US" u="sng" dirty="0" smtClean="0"/>
              <a:t>number of columns</a:t>
            </a:r>
            <a:r>
              <a:rPr lang="en-US" dirty="0" smtClean="0"/>
              <a:t> in each row (length of each sub-array)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44196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2D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38200"/>
            <a:ext cx="7772400" cy="335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When you allocate memory for a multidimensional array, you need only specify the memory for the first (leftmost) </a:t>
            </a:r>
            <a:r>
              <a:rPr lang="en-US" dirty="0" smtClean="0"/>
              <a:t>dimension.</a:t>
            </a:r>
          </a:p>
          <a:p>
            <a:r>
              <a:rPr lang="en-US" dirty="0" smtClean="0"/>
              <a:t>You </a:t>
            </a:r>
            <a:r>
              <a:rPr lang="en-US" dirty="0"/>
              <a:t>can allocate the remaining dimensions separately.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this following code allocates memory for the first dimension of </a:t>
            </a:r>
            <a:r>
              <a:rPr lang="en-US" b="1" dirty="0" err="1"/>
              <a:t>twoD</a:t>
            </a:r>
            <a:r>
              <a:rPr lang="en-US" dirty="0"/>
              <a:t> when it is declared. It allocates the second dimension manually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images.books24x7.com/bookimages/id_65462/p55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26860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2D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38200"/>
            <a:ext cx="7772400" cy="3352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en-US" sz="2400" dirty="0"/>
              <a:t>Initializing a two-dimensional array requires enclosing each row’s initialization list in its own set of braces.</a:t>
            </a:r>
            <a:br>
              <a:rPr lang="en-US" altLang="en-US" sz="2400" dirty="0"/>
            </a:br>
            <a:endParaRPr lang="en-US" altLang="en-US" sz="2400" dirty="0"/>
          </a:p>
          <a:p>
            <a:pPr lvl="1">
              <a:buNone/>
            </a:pPr>
            <a:r>
              <a:rPr lang="en-US" altLang="en-US" sz="1800" b="1" dirty="0">
                <a:latin typeface="Courier New" pitchFamily="49" charset="0"/>
              </a:rPr>
              <a:t>int[][] numbers = { 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1, 2, 3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}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4, 5, 6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}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7, 8, 9</a:t>
            </a:r>
            <a:r>
              <a:rPr lang="en-US" altLang="en-US" sz="1800" b="1" dirty="0">
                <a:solidFill>
                  <a:srgbClr val="FF3300"/>
                </a:solidFill>
                <a:latin typeface="Courier New" pitchFamily="49" charset="0"/>
              </a:rPr>
              <a:t>}</a:t>
            </a:r>
            <a:r>
              <a:rPr lang="en-US" altLang="en-US" sz="18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};</a:t>
            </a:r>
          </a:p>
          <a:p>
            <a:pPr lvl="1"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r>
              <a:rPr lang="en-US" altLang="en-US" sz="2400" dirty="0"/>
              <a:t>Java automatically creates the array and fills its elements with the initialization values.</a:t>
            </a:r>
          </a:p>
          <a:p>
            <a:pPr lvl="1"/>
            <a:r>
              <a:rPr lang="en-US" altLang="en-US" sz="2000" dirty="0"/>
              <a:t>row 0    {1, 2, 3}</a:t>
            </a:r>
          </a:p>
          <a:p>
            <a:pPr lvl="1"/>
            <a:r>
              <a:rPr lang="en-US" altLang="en-US" sz="2000" dirty="0"/>
              <a:t>row 1    {4, 5, 6}</a:t>
            </a:r>
          </a:p>
          <a:p>
            <a:pPr lvl="1"/>
            <a:r>
              <a:rPr lang="en-US" altLang="en-US" sz="2000" dirty="0"/>
              <a:t>row 2    {7, 8, 9</a:t>
            </a:r>
            <a:r>
              <a:rPr lang="en-US" altLang="en-US" sz="2000" dirty="0" smtClean="0"/>
              <a:t>}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Declares an array with three rows and three columns.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5981" y="49205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3419" y="4920527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0856" y="49205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78856" y="4920527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row 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77569" y="4510952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column 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50769" y="4510952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column 2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04369" y="4510952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column 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78856" y="5377727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row 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78856" y="5911127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/>
              <a:t>row 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1056" y="4691927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Address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745456" y="492052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5981" y="53777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6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93419" y="5377727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5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40856" y="53777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4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945981" y="58349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93419" y="5834927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40856" y="5834927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58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2D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38200"/>
            <a:ext cx="7772400" cy="3505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When setting or getting values in a two-dimensional array, you need to indicate the index number in the array by using a number to represent the row, followed by a number to represent the column.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example contains five assignments of values to elements of the </a:t>
            </a:r>
            <a:r>
              <a:rPr lang="en-US" dirty="0" err="1"/>
              <a:t>yearlySales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pPr marL="530352" lvl="2" indent="0">
              <a:buNone/>
            </a:pPr>
            <a:r>
              <a:rPr lang="en-US" dirty="0" err="1"/>
              <a:t>yearlySales</a:t>
            </a:r>
            <a:r>
              <a:rPr lang="en-US" dirty="0"/>
              <a:t>[0][0] = 1000</a:t>
            </a:r>
            <a:r>
              <a:rPr lang="en-US" dirty="0" smtClean="0"/>
              <a:t>;</a:t>
            </a:r>
          </a:p>
          <a:p>
            <a:pPr marL="530352" lvl="2" indent="0">
              <a:buNone/>
            </a:pPr>
            <a:r>
              <a:rPr lang="en-US" dirty="0" err="1" smtClean="0"/>
              <a:t>yearlySales</a:t>
            </a:r>
            <a:r>
              <a:rPr lang="en-US" dirty="0" smtClean="0"/>
              <a:t>[0</a:t>
            </a:r>
            <a:r>
              <a:rPr lang="en-US" dirty="0"/>
              <a:t>][1] = 1500;</a:t>
            </a:r>
            <a:br>
              <a:rPr lang="en-US" dirty="0"/>
            </a:br>
            <a:r>
              <a:rPr lang="en-US" dirty="0" err="1"/>
              <a:t>yearlySales</a:t>
            </a:r>
            <a:r>
              <a:rPr lang="en-US" dirty="0"/>
              <a:t>[0][2] = 1800;</a:t>
            </a:r>
            <a:br>
              <a:rPr lang="en-US" dirty="0"/>
            </a:br>
            <a:r>
              <a:rPr lang="en-US" dirty="0" err="1"/>
              <a:t>yearlySales</a:t>
            </a:r>
            <a:r>
              <a:rPr lang="en-US" dirty="0"/>
              <a:t>[1][0] = 1000;</a:t>
            </a:r>
            <a:br>
              <a:rPr lang="en-US" dirty="0"/>
            </a:br>
            <a:r>
              <a:rPr lang="en-US" dirty="0" err="1"/>
              <a:t>yearlySales</a:t>
            </a:r>
            <a:r>
              <a:rPr lang="en-US" dirty="0"/>
              <a:t>[3][3] = </a:t>
            </a:r>
            <a:r>
              <a:rPr lang="en-US" dirty="0" smtClean="0"/>
              <a:t>2000;</a:t>
            </a:r>
          </a:p>
          <a:p>
            <a:endParaRPr lang="en-US" dirty="0" smtClean="0"/>
          </a:p>
          <a:p>
            <a:r>
              <a:rPr lang="en-US" dirty="0" smtClean="0"/>
              <a:t>This is how the array looks after the values are assigned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43400"/>
            <a:ext cx="43624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5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The Arrays </a:t>
            </a:r>
            <a:r>
              <a:rPr lang="en-US" altLang="en-US" dirty="0" smtClean="0"/>
              <a:t>class</a:t>
            </a:r>
            <a:br>
              <a:rPr lang="en-US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84632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Arrays</a:t>
            </a:r>
            <a:r>
              <a:rPr lang="en-US" altLang="en-US" dirty="0"/>
              <a:t> class in package </a:t>
            </a:r>
            <a:r>
              <a:rPr lang="en-US" altLang="en-US" dirty="0" err="1">
                <a:latin typeface="Courier New" pitchFamily="49" charset="0"/>
              </a:rPr>
              <a:t>java.util</a:t>
            </a:r>
            <a:r>
              <a:rPr lang="en-US" altLang="en-US" dirty="0"/>
              <a:t> has several useful static methods for manipulating arrays:</a:t>
            </a:r>
          </a:p>
          <a:p>
            <a:endParaRPr lang="en-US" dirty="0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22885"/>
              </p:ext>
            </p:extLst>
          </p:nvPr>
        </p:nvGraphicFramePr>
        <p:xfrm>
          <a:off x="152400" y="2585083"/>
          <a:ext cx="7924800" cy="3891917"/>
        </p:xfrm>
        <a:graphic>
          <a:graphicData uri="http://schemas.openxmlformats.org/drawingml/2006/table">
            <a:tbl>
              <a:tblPr/>
              <a:tblGrid>
                <a:gridCol w="3468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30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53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binarySearch(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returns the index of the given value in this array (&lt; 0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675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if the two given arrays contain exactly the same elements in the same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53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fill(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sets every element in the array to have the given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53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sort(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arranges the elements in the array into ascending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53"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toString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808080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50000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returns a string representing the array, such as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"[10, 30, 17]"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9631</TotalTime>
  <Words>740</Words>
  <Application>Microsoft Office PowerPoint</Application>
  <PresentationFormat>On-screen Show (4:3)</PresentationFormat>
  <Paragraphs>125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Wingdings 2</vt:lpstr>
      <vt:lpstr>Opulent</vt:lpstr>
      <vt:lpstr>PowerPoint Presentation</vt:lpstr>
      <vt:lpstr>Arrays Part 2</vt:lpstr>
      <vt:lpstr> Arrays: in-class program 1 Sort array of numbers</vt:lpstr>
      <vt:lpstr>  Arrays: in-class program 2 Sort array of numbers (reverse)</vt:lpstr>
      <vt:lpstr>2D Arrays </vt:lpstr>
      <vt:lpstr>2D Arrays </vt:lpstr>
      <vt:lpstr>2D Arrays </vt:lpstr>
      <vt:lpstr>2D Arrays </vt:lpstr>
      <vt:lpstr>The Arrays class </vt:lpstr>
      <vt:lpstr>Command line arguments </vt:lpstr>
      <vt:lpstr>Command line arguments </vt:lpstr>
      <vt:lpstr>Variable-Length Argument Lists </vt:lpstr>
      <vt:lpstr>Variable-Length Argument Lists </vt:lpstr>
      <vt:lpstr>Variable-Length Argument Lists </vt:lpstr>
    </vt:vector>
  </TitlesOfParts>
  <Company>Avaya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denver84</dc:creator>
  <cp:lastModifiedBy>Nishant Gupta</cp:lastModifiedBy>
  <cp:revision>144</cp:revision>
  <dcterms:created xsi:type="dcterms:W3CDTF">2017-09-05T13:51:23Z</dcterms:created>
  <dcterms:modified xsi:type="dcterms:W3CDTF">2023-09-29T19:49:16Z</dcterms:modified>
</cp:coreProperties>
</file>