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2" autoAdjust="0"/>
    <p:restoredTop sz="94660"/>
  </p:normalViewPr>
  <p:slideViewPr>
    <p:cSldViewPr snapToGrid="0">
      <p:cViewPr varScale="1">
        <p:scale>
          <a:sx n="62" d="100"/>
          <a:sy n="62" d="100"/>
        </p:scale>
        <p:origin x="9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FCB74E-D367-4B4F-83B9-5507DDF1C042}" type="datetimeFigureOut">
              <a:rPr lang="en-US" smtClean="0"/>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5510B-4C11-4902-A0E2-E2C3F3123B58}" type="slidenum">
              <a:rPr lang="en-US" smtClean="0"/>
              <a:t>‹#›</a:t>
            </a:fld>
            <a:endParaRPr lang="en-US"/>
          </a:p>
        </p:txBody>
      </p:sp>
    </p:spTree>
    <p:extLst>
      <p:ext uri="{BB962C8B-B14F-4D97-AF65-F5344CB8AC3E}">
        <p14:creationId xmlns:p14="http://schemas.microsoft.com/office/powerpoint/2010/main" val="2680038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FCB74E-D367-4B4F-83B9-5507DDF1C042}" type="datetimeFigureOut">
              <a:rPr lang="en-US" smtClean="0"/>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5510B-4C11-4902-A0E2-E2C3F3123B58}" type="slidenum">
              <a:rPr lang="en-US" smtClean="0"/>
              <a:t>‹#›</a:t>
            </a:fld>
            <a:endParaRPr lang="en-US"/>
          </a:p>
        </p:txBody>
      </p:sp>
    </p:spTree>
    <p:extLst>
      <p:ext uri="{BB962C8B-B14F-4D97-AF65-F5344CB8AC3E}">
        <p14:creationId xmlns:p14="http://schemas.microsoft.com/office/powerpoint/2010/main" val="4222500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FCB74E-D367-4B4F-83B9-5507DDF1C042}" type="datetimeFigureOut">
              <a:rPr lang="en-US" smtClean="0"/>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5510B-4C11-4902-A0E2-E2C3F3123B58}" type="slidenum">
              <a:rPr lang="en-US" smtClean="0"/>
              <a:t>‹#›</a:t>
            </a:fld>
            <a:endParaRPr lang="en-US"/>
          </a:p>
        </p:txBody>
      </p:sp>
    </p:spTree>
    <p:extLst>
      <p:ext uri="{BB962C8B-B14F-4D97-AF65-F5344CB8AC3E}">
        <p14:creationId xmlns:p14="http://schemas.microsoft.com/office/powerpoint/2010/main" val="2594733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FCB74E-D367-4B4F-83B9-5507DDF1C042}" type="datetimeFigureOut">
              <a:rPr lang="en-US" smtClean="0"/>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5510B-4C11-4902-A0E2-E2C3F3123B58}" type="slidenum">
              <a:rPr lang="en-US" smtClean="0"/>
              <a:t>‹#›</a:t>
            </a:fld>
            <a:endParaRPr lang="en-US"/>
          </a:p>
        </p:txBody>
      </p:sp>
    </p:spTree>
    <p:extLst>
      <p:ext uri="{BB962C8B-B14F-4D97-AF65-F5344CB8AC3E}">
        <p14:creationId xmlns:p14="http://schemas.microsoft.com/office/powerpoint/2010/main" val="2064290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FCB74E-D367-4B4F-83B9-5507DDF1C042}" type="datetimeFigureOut">
              <a:rPr lang="en-US" smtClean="0"/>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5510B-4C11-4902-A0E2-E2C3F3123B58}" type="slidenum">
              <a:rPr lang="en-US" smtClean="0"/>
              <a:t>‹#›</a:t>
            </a:fld>
            <a:endParaRPr lang="en-US"/>
          </a:p>
        </p:txBody>
      </p:sp>
    </p:spTree>
    <p:extLst>
      <p:ext uri="{BB962C8B-B14F-4D97-AF65-F5344CB8AC3E}">
        <p14:creationId xmlns:p14="http://schemas.microsoft.com/office/powerpoint/2010/main" val="685515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FCB74E-D367-4B4F-83B9-5507DDF1C042}" type="datetimeFigureOut">
              <a:rPr lang="en-US" smtClean="0"/>
              <a:t>7/6/2018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A5510B-4C11-4902-A0E2-E2C3F3123B58}" type="slidenum">
              <a:rPr lang="en-US" smtClean="0"/>
              <a:t>‹#›</a:t>
            </a:fld>
            <a:endParaRPr lang="en-US"/>
          </a:p>
        </p:txBody>
      </p:sp>
    </p:spTree>
    <p:extLst>
      <p:ext uri="{BB962C8B-B14F-4D97-AF65-F5344CB8AC3E}">
        <p14:creationId xmlns:p14="http://schemas.microsoft.com/office/powerpoint/2010/main" val="1091111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FCB74E-D367-4B4F-83B9-5507DDF1C042}" type="datetimeFigureOut">
              <a:rPr lang="en-US" smtClean="0"/>
              <a:t>7/6/2018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A5510B-4C11-4902-A0E2-E2C3F3123B58}" type="slidenum">
              <a:rPr lang="en-US" smtClean="0"/>
              <a:t>‹#›</a:t>
            </a:fld>
            <a:endParaRPr lang="en-US"/>
          </a:p>
        </p:txBody>
      </p:sp>
    </p:spTree>
    <p:extLst>
      <p:ext uri="{BB962C8B-B14F-4D97-AF65-F5344CB8AC3E}">
        <p14:creationId xmlns:p14="http://schemas.microsoft.com/office/powerpoint/2010/main" val="1689996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FCB74E-D367-4B4F-83B9-5507DDF1C042}" type="datetimeFigureOut">
              <a:rPr lang="en-US" smtClean="0"/>
              <a:t>7/6/2018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A5510B-4C11-4902-A0E2-E2C3F3123B58}" type="slidenum">
              <a:rPr lang="en-US" smtClean="0"/>
              <a:t>‹#›</a:t>
            </a:fld>
            <a:endParaRPr lang="en-US"/>
          </a:p>
        </p:txBody>
      </p:sp>
    </p:spTree>
    <p:extLst>
      <p:ext uri="{BB962C8B-B14F-4D97-AF65-F5344CB8AC3E}">
        <p14:creationId xmlns:p14="http://schemas.microsoft.com/office/powerpoint/2010/main" val="2620392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FCB74E-D367-4B4F-83B9-5507DDF1C042}" type="datetimeFigureOut">
              <a:rPr lang="en-US" smtClean="0"/>
              <a:t>7/6/2018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A5510B-4C11-4902-A0E2-E2C3F3123B58}" type="slidenum">
              <a:rPr lang="en-US" smtClean="0"/>
              <a:t>‹#›</a:t>
            </a:fld>
            <a:endParaRPr lang="en-US"/>
          </a:p>
        </p:txBody>
      </p:sp>
    </p:spTree>
    <p:extLst>
      <p:ext uri="{BB962C8B-B14F-4D97-AF65-F5344CB8AC3E}">
        <p14:creationId xmlns:p14="http://schemas.microsoft.com/office/powerpoint/2010/main" val="933877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FCB74E-D367-4B4F-83B9-5507DDF1C042}" type="datetimeFigureOut">
              <a:rPr lang="en-US" smtClean="0"/>
              <a:t>7/6/2018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A5510B-4C11-4902-A0E2-E2C3F3123B58}" type="slidenum">
              <a:rPr lang="en-US" smtClean="0"/>
              <a:t>‹#›</a:t>
            </a:fld>
            <a:endParaRPr lang="en-US"/>
          </a:p>
        </p:txBody>
      </p:sp>
    </p:spTree>
    <p:extLst>
      <p:ext uri="{BB962C8B-B14F-4D97-AF65-F5344CB8AC3E}">
        <p14:creationId xmlns:p14="http://schemas.microsoft.com/office/powerpoint/2010/main" val="3315018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FCB74E-D367-4B4F-83B9-5507DDF1C042}" type="datetimeFigureOut">
              <a:rPr lang="en-US" smtClean="0"/>
              <a:t>7/6/2018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A5510B-4C11-4902-A0E2-E2C3F3123B58}" type="slidenum">
              <a:rPr lang="en-US" smtClean="0"/>
              <a:t>‹#›</a:t>
            </a:fld>
            <a:endParaRPr lang="en-US"/>
          </a:p>
        </p:txBody>
      </p:sp>
    </p:spTree>
    <p:extLst>
      <p:ext uri="{BB962C8B-B14F-4D97-AF65-F5344CB8AC3E}">
        <p14:creationId xmlns:p14="http://schemas.microsoft.com/office/powerpoint/2010/main" val="2136669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FCB74E-D367-4B4F-83B9-5507DDF1C042}" type="datetimeFigureOut">
              <a:rPr lang="en-US" smtClean="0"/>
              <a:t>7/6/2018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A5510B-4C11-4902-A0E2-E2C3F3123B58}" type="slidenum">
              <a:rPr lang="en-US" smtClean="0"/>
              <a:t>‹#›</a:t>
            </a:fld>
            <a:endParaRPr lang="en-US"/>
          </a:p>
        </p:txBody>
      </p:sp>
    </p:spTree>
    <p:extLst>
      <p:ext uri="{BB962C8B-B14F-4D97-AF65-F5344CB8AC3E}">
        <p14:creationId xmlns:p14="http://schemas.microsoft.com/office/powerpoint/2010/main" val="618442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18455"/>
            <a:ext cx="9144000" cy="1720312"/>
          </a:xfrm>
        </p:spPr>
        <p:txBody>
          <a:bodyPr>
            <a:normAutofit fontScale="90000"/>
          </a:bodyPr>
          <a:lstStyle/>
          <a:p>
            <a:r>
              <a:rPr lang="en-US" dirty="0"/>
              <a:t>Constructor in Java</a:t>
            </a:r>
            <a:br>
              <a:rPr lang="en-US" dirty="0"/>
            </a:br>
            <a:endParaRPr lang="en-US" dirty="0"/>
          </a:p>
        </p:txBody>
      </p:sp>
      <p:sp>
        <p:nvSpPr>
          <p:cNvPr id="3" name="Subtitle 2"/>
          <p:cNvSpPr>
            <a:spLocks noGrp="1"/>
          </p:cNvSpPr>
          <p:nvPr>
            <p:ph type="subTitle" idx="1"/>
          </p:nvPr>
        </p:nvSpPr>
        <p:spPr>
          <a:xfrm>
            <a:off x="1524000" y="2138767"/>
            <a:ext cx="9144000" cy="3119033"/>
          </a:xfrm>
        </p:spPr>
        <p:txBody>
          <a:bodyPr/>
          <a:lstStyle/>
          <a:p>
            <a:pPr algn="l"/>
            <a:r>
              <a:rPr lang="en-US" dirty="0"/>
              <a:t>In Java, constructor is a block of codes similar to method. It is called when an instance of object is created and memory is allocated for the object.</a:t>
            </a:r>
          </a:p>
          <a:p>
            <a:pPr algn="l"/>
            <a:r>
              <a:rPr lang="en-US" dirty="0"/>
              <a:t>It is a special type of method which is used to initialize the object.</a:t>
            </a:r>
          </a:p>
          <a:p>
            <a:endParaRPr lang="en-US" dirty="0"/>
          </a:p>
        </p:txBody>
      </p:sp>
    </p:spTree>
    <p:extLst>
      <p:ext uri="{BB962C8B-B14F-4D97-AF65-F5344CB8AC3E}">
        <p14:creationId xmlns:p14="http://schemas.microsoft.com/office/powerpoint/2010/main" val="4128969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722" y="396123"/>
            <a:ext cx="10515600" cy="409790"/>
          </a:xfrm>
        </p:spPr>
        <p:txBody>
          <a:bodyPr>
            <a:normAutofit fontScale="90000"/>
          </a:bodyPr>
          <a:lstStyle/>
          <a:p>
            <a:r>
              <a:rPr lang="en-US" sz="2200" b="1" dirty="0">
                <a:latin typeface="Arial Black" panose="020B0A04020102020204" pitchFamily="34" charset="0"/>
                <a:cs typeface="Aharoni" panose="02010803020104030203" pitchFamily="2" charset="-79"/>
              </a:rPr>
              <a:t>Example of Constructor Overloading</a:t>
            </a:r>
            <a:r>
              <a:rPr lang="en-US" dirty="0"/>
              <a:t/>
            </a:r>
            <a:br>
              <a:rPr lang="en-US" dirty="0"/>
            </a:br>
            <a:endParaRPr lang="en-US" dirty="0"/>
          </a:p>
        </p:txBody>
      </p:sp>
      <p:sp>
        <p:nvSpPr>
          <p:cNvPr id="3" name="Content Placeholder 2"/>
          <p:cNvSpPr>
            <a:spLocks noGrp="1"/>
          </p:cNvSpPr>
          <p:nvPr>
            <p:ph idx="1"/>
          </p:nvPr>
        </p:nvSpPr>
        <p:spPr>
          <a:xfrm>
            <a:off x="838200" y="396122"/>
            <a:ext cx="10515600" cy="6461877"/>
          </a:xfrm>
        </p:spPr>
        <p:txBody>
          <a:bodyPr>
            <a:normAutofit fontScale="55000" lnSpcReduction="20000"/>
          </a:bodyPr>
          <a:lstStyle/>
          <a:p>
            <a:pPr marL="0" indent="0">
              <a:buNone/>
            </a:pPr>
            <a:r>
              <a:rPr lang="en-US" b="1" dirty="0"/>
              <a:t>class</a:t>
            </a:r>
            <a:r>
              <a:rPr lang="en-US" dirty="0"/>
              <a:t> Student5{  </a:t>
            </a:r>
          </a:p>
          <a:p>
            <a:pPr marL="0" indent="0">
              <a:buNone/>
            </a:pPr>
            <a:r>
              <a:rPr lang="en-US" dirty="0"/>
              <a:t>    </a:t>
            </a:r>
            <a:r>
              <a:rPr lang="en-US" b="1" dirty="0" err="1"/>
              <a:t>int</a:t>
            </a:r>
            <a:r>
              <a:rPr lang="en-US" dirty="0"/>
              <a:t> id;  </a:t>
            </a:r>
          </a:p>
          <a:p>
            <a:pPr marL="0" indent="0">
              <a:buNone/>
            </a:pPr>
            <a:r>
              <a:rPr lang="en-US" dirty="0"/>
              <a:t>    String name;  </a:t>
            </a:r>
          </a:p>
          <a:p>
            <a:pPr marL="0" indent="0">
              <a:buNone/>
            </a:pPr>
            <a:r>
              <a:rPr lang="en-US" dirty="0"/>
              <a:t>    </a:t>
            </a:r>
            <a:r>
              <a:rPr lang="en-US" b="1" dirty="0" err="1"/>
              <a:t>int</a:t>
            </a:r>
            <a:r>
              <a:rPr lang="en-US" dirty="0"/>
              <a:t> age;  </a:t>
            </a:r>
          </a:p>
          <a:p>
            <a:pPr marL="0" indent="0">
              <a:buNone/>
            </a:pPr>
            <a:r>
              <a:rPr lang="en-US" dirty="0"/>
              <a:t>    Student5(</a:t>
            </a:r>
            <a:r>
              <a:rPr lang="en-US" b="1" dirty="0" err="1"/>
              <a:t>int</a:t>
            </a:r>
            <a:r>
              <a:rPr lang="en-US" dirty="0"/>
              <a:t> </a:t>
            </a:r>
            <a:r>
              <a:rPr lang="en-US" dirty="0" err="1"/>
              <a:t>i,String</a:t>
            </a:r>
            <a:r>
              <a:rPr lang="en-US" dirty="0"/>
              <a:t> n){  </a:t>
            </a:r>
          </a:p>
          <a:p>
            <a:pPr marL="0" indent="0">
              <a:buNone/>
            </a:pPr>
            <a:r>
              <a:rPr lang="en-US" dirty="0"/>
              <a:t>    id = </a:t>
            </a:r>
            <a:r>
              <a:rPr lang="en-US" dirty="0" err="1"/>
              <a:t>i</a:t>
            </a:r>
            <a:r>
              <a:rPr lang="en-US" dirty="0"/>
              <a:t>;  </a:t>
            </a:r>
          </a:p>
          <a:p>
            <a:pPr marL="0" indent="0">
              <a:buNone/>
            </a:pPr>
            <a:r>
              <a:rPr lang="en-US" dirty="0"/>
              <a:t>    name = n;  </a:t>
            </a:r>
          </a:p>
          <a:p>
            <a:pPr marL="0" indent="0">
              <a:buNone/>
            </a:pPr>
            <a:r>
              <a:rPr lang="en-US" dirty="0"/>
              <a:t>    }  </a:t>
            </a:r>
          </a:p>
          <a:p>
            <a:pPr marL="0" indent="0">
              <a:buNone/>
            </a:pPr>
            <a:r>
              <a:rPr lang="en-US" dirty="0"/>
              <a:t>    Student5(</a:t>
            </a:r>
            <a:r>
              <a:rPr lang="en-US" b="1" dirty="0" err="1"/>
              <a:t>int</a:t>
            </a:r>
            <a:r>
              <a:rPr lang="en-US" dirty="0"/>
              <a:t> </a:t>
            </a:r>
            <a:r>
              <a:rPr lang="en-US" dirty="0" err="1"/>
              <a:t>i,String</a:t>
            </a:r>
            <a:r>
              <a:rPr lang="en-US" dirty="0"/>
              <a:t> </a:t>
            </a:r>
            <a:r>
              <a:rPr lang="en-US" dirty="0" err="1"/>
              <a:t>n,</a:t>
            </a:r>
            <a:r>
              <a:rPr lang="en-US" b="1" dirty="0" err="1"/>
              <a:t>int</a:t>
            </a:r>
            <a:r>
              <a:rPr lang="en-US" dirty="0"/>
              <a:t> a){  </a:t>
            </a:r>
          </a:p>
          <a:p>
            <a:pPr marL="0" indent="0">
              <a:buNone/>
            </a:pPr>
            <a:r>
              <a:rPr lang="en-US" dirty="0"/>
              <a:t>    id = </a:t>
            </a:r>
            <a:r>
              <a:rPr lang="en-US" dirty="0" err="1"/>
              <a:t>i</a:t>
            </a:r>
            <a:r>
              <a:rPr lang="en-US" dirty="0"/>
              <a:t>;  </a:t>
            </a:r>
          </a:p>
          <a:p>
            <a:pPr marL="0" indent="0">
              <a:buNone/>
            </a:pPr>
            <a:r>
              <a:rPr lang="en-US" dirty="0"/>
              <a:t>    name = n;  </a:t>
            </a:r>
          </a:p>
          <a:p>
            <a:pPr marL="0" indent="0">
              <a:buNone/>
            </a:pPr>
            <a:r>
              <a:rPr lang="en-US" dirty="0"/>
              <a:t>    age=a;  </a:t>
            </a:r>
          </a:p>
          <a:p>
            <a:pPr marL="0" indent="0">
              <a:buNone/>
            </a:pPr>
            <a:r>
              <a:rPr lang="en-US" dirty="0"/>
              <a:t>    }  </a:t>
            </a:r>
          </a:p>
          <a:p>
            <a:pPr marL="0" indent="0">
              <a:buNone/>
            </a:pPr>
            <a:r>
              <a:rPr lang="en-US" dirty="0"/>
              <a:t>    </a:t>
            </a:r>
            <a:r>
              <a:rPr lang="en-US" b="1" dirty="0"/>
              <a:t>void</a:t>
            </a:r>
            <a:r>
              <a:rPr lang="en-US" dirty="0"/>
              <a:t> display(){</a:t>
            </a:r>
            <a:r>
              <a:rPr lang="en-US" dirty="0" err="1"/>
              <a:t>System.out.println</a:t>
            </a:r>
            <a:r>
              <a:rPr lang="en-US" dirty="0"/>
              <a:t>(id+" "+name+" "+age);}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a:t>
            </a:r>
            <a:r>
              <a:rPr lang="en-US" b="1" dirty="0"/>
              <a:t> Student5 s1 = new Student5(111,"Karan");  </a:t>
            </a:r>
          </a:p>
          <a:p>
            <a:pPr marL="0" indent="0">
              <a:buNone/>
            </a:pPr>
            <a:r>
              <a:rPr lang="en-US" b="1" dirty="0"/>
              <a:t>    Student5 s2 = new Student5(222,"Aryan",25);  </a:t>
            </a:r>
            <a:r>
              <a:rPr lang="en-US" sz="5800" b="1" dirty="0" smtClean="0"/>
              <a:t>Overloading Constructor</a:t>
            </a:r>
            <a:endParaRPr lang="en-US" sz="5800" b="1" dirty="0"/>
          </a:p>
          <a:p>
            <a:pPr marL="0" indent="0">
              <a:buNone/>
            </a:pPr>
            <a:r>
              <a:rPr lang="en-US" dirty="0"/>
              <a:t>    s1.display();  </a:t>
            </a:r>
          </a:p>
          <a:p>
            <a:pPr marL="0" indent="0">
              <a:buNone/>
            </a:pPr>
            <a:r>
              <a:rPr lang="en-US" dirty="0"/>
              <a:t>    s2.display();  </a:t>
            </a:r>
          </a:p>
          <a:p>
            <a:pPr marL="0" indent="0">
              <a:buNone/>
            </a:pPr>
            <a:r>
              <a:rPr lang="en-US" dirty="0"/>
              <a:t>   }  </a:t>
            </a:r>
          </a:p>
          <a:p>
            <a:pPr marL="0" indent="0">
              <a:buNone/>
            </a:pPr>
            <a:r>
              <a:rPr lang="en-US" dirty="0"/>
              <a:t>}</a:t>
            </a:r>
          </a:p>
          <a:p>
            <a:endParaRPr lang="en-US" dirty="0"/>
          </a:p>
        </p:txBody>
      </p:sp>
    </p:spTree>
    <p:extLst>
      <p:ext uri="{BB962C8B-B14F-4D97-AF65-F5344CB8AC3E}">
        <p14:creationId xmlns:p14="http://schemas.microsoft.com/office/powerpoint/2010/main" val="2544067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451" y="1"/>
            <a:ext cx="10904349" cy="1596324"/>
          </a:xfrm>
        </p:spPr>
        <p:txBody>
          <a:bodyPr>
            <a:normAutofit fontScale="90000"/>
          </a:bodyPr>
          <a:lstStyle/>
          <a:p>
            <a:r>
              <a:rPr lang="en-US" dirty="0"/>
              <a:t>Difference between constructor and method in java</a:t>
            </a:r>
            <a:br>
              <a:rPr lang="en-US" dirty="0"/>
            </a:br>
            <a:endParaRPr lang="en-US" dirty="0"/>
          </a:p>
        </p:txBody>
      </p:sp>
      <p:sp>
        <p:nvSpPr>
          <p:cNvPr id="3" name="Content Placeholder 2"/>
          <p:cNvSpPr>
            <a:spLocks noGrp="1"/>
          </p:cNvSpPr>
          <p:nvPr>
            <p:ph idx="1"/>
          </p:nvPr>
        </p:nvSpPr>
        <p:spPr>
          <a:xfrm>
            <a:off x="838200" y="1208868"/>
            <a:ext cx="10515600" cy="5278061"/>
          </a:xfrm>
        </p:spPr>
        <p:txBody>
          <a:bodyPr/>
          <a:lstStyle/>
          <a:p>
            <a:pPr marL="0" indent="0">
              <a:buNone/>
            </a:pPr>
            <a:r>
              <a:rPr lang="en-US" dirty="0" smtClean="0"/>
              <a:t>There </a:t>
            </a:r>
            <a:r>
              <a:rPr lang="en-US" dirty="0"/>
              <a:t>are many differences between constructors and methods. They are given below</a:t>
            </a:r>
            <a:r>
              <a:rPr lang="en-US" dirty="0" smtClean="0"/>
              <a: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14527690"/>
              </p:ext>
            </p:extLst>
          </p:nvPr>
        </p:nvGraphicFramePr>
        <p:xfrm>
          <a:off x="3471620" y="1825625"/>
          <a:ext cx="6741762" cy="4351337"/>
        </p:xfrm>
        <a:graphic>
          <a:graphicData uri="http://schemas.openxmlformats.org/drawingml/2006/table">
            <a:tbl>
              <a:tblPr/>
              <a:tblGrid>
                <a:gridCol w="3370881"/>
                <a:gridCol w="3370881"/>
              </a:tblGrid>
              <a:tr h="428639">
                <a:tc>
                  <a:txBody>
                    <a:bodyPr/>
                    <a:lstStyle/>
                    <a:p>
                      <a:pPr algn="l" fontAlgn="t"/>
                      <a:r>
                        <a:rPr lang="en-US" sz="1500">
                          <a:solidFill>
                            <a:srgbClr val="000000"/>
                          </a:solidFill>
                          <a:effectLst/>
                          <a:latin typeface="times new roman" panose="02020603050405020304" pitchFamily="18" charset="0"/>
                        </a:rPr>
                        <a:t>Java Constructor</a:t>
                      </a:r>
                    </a:p>
                  </a:txBody>
                  <a:tcPr marL="97418" marR="97418" marT="97418" marB="97418">
                    <a:lnL w="9525" cap="flat" cmpd="sng" algn="ctr">
                      <a:solidFill>
                        <a:srgbClr val="909963"/>
                      </a:solidFill>
                      <a:prstDash val="solid"/>
                      <a:round/>
                      <a:headEnd type="none" w="med" len="med"/>
                      <a:tailEnd type="none" w="med" len="med"/>
                    </a:lnL>
                    <a:lnR w="9525" cap="flat" cmpd="sng" algn="ctr">
                      <a:solidFill>
                        <a:srgbClr val="909963"/>
                      </a:solidFill>
                      <a:prstDash val="solid"/>
                      <a:round/>
                      <a:headEnd type="none" w="med" len="med"/>
                      <a:tailEnd type="none" w="med" len="med"/>
                    </a:lnR>
                    <a:lnT w="9525" cap="flat" cmpd="sng" algn="ctr">
                      <a:solidFill>
                        <a:srgbClr val="90996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500">
                          <a:solidFill>
                            <a:srgbClr val="000000"/>
                          </a:solidFill>
                          <a:effectLst/>
                          <a:latin typeface="times new roman" panose="02020603050405020304" pitchFamily="18" charset="0"/>
                        </a:rPr>
                        <a:t>Java Method</a:t>
                      </a:r>
                    </a:p>
                  </a:txBody>
                  <a:tcPr marL="97418" marR="97418" marT="97418" marB="97418">
                    <a:lnL w="9525" cap="flat" cmpd="sng" algn="ctr">
                      <a:solidFill>
                        <a:srgbClr val="909963"/>
                      </a:solidFill>
                      <a:prstDash val="solid"/>
                      <a:round/>
                      <a:headEnd type="none" w="med" len="med"/>
                      <a:tailEnd type="none" w="med" len="med"/>
                    </a:lnL>
                    <a:lnR w="9525" cap="flat" cmpd="sng" algn="ctr">
                      <a:solidFill>
                        <a:srgbClr val="909963"/>
                      </a:solidFill>
                      <a:prstDash val="solid"/>
                      <a:round/>
                      <a:headEnd type="none" w="med" len="med"/>
                      <a:tailEnd type="none" w="med" len="med"/>
                    </a:lnR>
                    <a:lnT w="9525" cap="flat" cmpd="sng" algn="ctr">
                      <a:solidFill>
                        <a:srgbClr val="90996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831300">
                <a:tc>
                  <a:txBody>
                    <a:bodyPr/>
                    <a:lstStyle/>
                    <a:p>
                      <a:pPr algn="just" fontAlgn="t"/>
                      <a:r>
                        <a:rPr lang="en-US" sz="1500">
                          <a:solidFill>
                            <a:srgbClr val="000000"/>
                          </a:solidFill>
                          <a:effectLst/>
                          <a:latin typeface="verdana" panose="020B0604030504040204" pitchFamily="34" charset="0"/>
                        </a:rPr>
                        <a:t>Constructor is used to initialize the state of an object.</a:t>
                      </a:r>
                    </a:p>
                  </a:txBody>
                  <a:tcPr marL="64945" marR="64945" marT="64945" marB="64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000000"/>
                          </a:solidFill>
                          <a:effectLst/>
                          <a:latin typeface="verdana" panose="020B0604030504040204" pitchFamily="34" charset="0"/>
                        </a:rPr>
                        <a:t>Method is used to expose behaviour of an object.</a:t>
                      </a:r>
                    </a:p>
                  </a:txBody>
                  <a:tcPr marL="64945" marR="64945" marT="64945" marB="64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97497">
                <a:tc>
                  <a:txBody>
                    <a:bodyPr/>
                    <a:lstStyle/>
                    <a:p>
                      <a:pPr algn="just" fontAlgn="t"/>
                      <a:r>
                        <a:rPr lang="en-US" sz="1500">
                          <a:solidFill>
                            <a:srgbClr val="000000"/>
                          </a:solidFill>
                          <a:effectLst/>
                          <a:latin typeface="verdana" panose="020B0604030504040204" pitchFamily="34" charset="0"/>
                        </a:rPr>
                        <a:t>Constructor must not have return type.</a:t>
                      </a:r>
                    </a:p>
                  </a:txBody>
                  <a:tcPr marL="64945" marR="64945" marT="64945" marB="64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000000"/>
                          </a:solidFill>
                          <a:effectLst/>
                          <a:latin typeface="verdana" panose="020B0604030504040204" pitchFamily="34" charset="0"/>
                        </a:rPr>
                        <a:t>Method must have return type.</a:t>
                      </a:r>
                    </a:p>
                  </a:txBody>
                  <a:tcPr marL="64945" marR="64945" marT="64945" marB="64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97497">
                <a:tc>
                  <a:txBody>
                    <a:bodyPr/>
                    <a:lstStyle/>
                    <a:p>
                      <a:pPr algn="just" fontAlgn="t"/>
                      <a:r>
                        <a:rPr lang="en-US" sz="1500">
                          <a:solidFill>
                            <a:srgbClr val="000000"/>
                          </a:solidFill>
                          <a:effectLst/>
                          <a:latin typeface="verdana" panose="020B0604030504040204" pitchFamily="34" charset="0"/>
                        </a:rPr>
                        <a:t>Constructor is invoked implicitly.</a:t>
                      </a:r>
                    </a:p>
                  </a:txBody>
                  <a:tcPr marL="64945" marR="64945" marT="64945" marB="64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000000"/>
                          </a:solidFill>
                          <a:effectLst/>
                          <a:latin typeface="verdana" panose="020B0604030504040204" pitchFamily="34" charset="0"/>
                        </a:rPr>
                        <a:t>Method is invoked explicitly.</a:t>
                      </a:r>
                    </a:p>
                  </a:txBody>
                  <a:tcPr marL="64945" marR="64945" marT="64945" marB="64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065104">
                <a:tc>
                  <a:txBody>
                    <a:bodyPr/>
                    <a:lstStyle/>
                    <a:p>
                      <a:pPr algn="just" fontAlgn="t"/>
                      <a:r>
                        <a:rPr lang="en-US" sz="1500">
                          <a:solidFill>
                            <a:srgbClr val="000000"/>
                          </a:solidFill>
                          <a:effectLst/>
                          <a:latin typeface="verdana" panose="020B0604030504040204" pitchFamily="34" charset="0"/>
                        </a:rPr>
                        <a:t>The java compiler provides a default constructor if you don't have any constructor.</a:t>
                      </a:r>
                    </a:p>
                  </a:txBody>
                  <a:tcPr marL="64945" marR="64945" marT="64945" marB="64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000000"/>
                          </a:solidFill>
                          <a:effectLst/>
                          <a:latin typeface="verdana" panose="020B0604030504040204" pitchFamily="34" charset="0"/>
                        </a:rPr>
                        <a:t>Method is not provided by compiler in any case.</a:t>
                      </a:r>
                    </a:p>
                  </a:txBody>
                  <a:tcPr marL="64945" marR="64945" marT="64945" marB="64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831300">
                <a:tc>
                  <a:txBody>
                    <a:bodyPr/>
                    <a:lstStyle/>
                    <a:p>
                      <a:pPr algn="just" fontAlgn="t"/>
                      <a:r>
                        <a:rPr lang="en-US" sz="1500">
                          <a:solidFill>
                            <a:srgbClr val="000000"/>
                          </a:solidFill>
                          <a:effectLst/>
                          <a:latin typeface="verdana" panose="020B0604030504040204" pitchFamily="34" charset="0"/>
                        </a:rPr>
                        <a:t>Constructor name must be same as the class name.</a:t>
                      </a:r>
                    </a:p>
                  </a:txBody>
                  <a:tcPr marL="64945" marR="64945" marT="64945" marB="64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dirty="0">
                          <a:solidFill>
                            <a:srgbClr val="000000"/>
                          </a:solidFill>
                          <a:effectLst/>
                          <a:latin typeface="verdana" panose="020B0604030504040204" pitchFamily="34" charset="0"/>
                        </a:rPr>
                        <a:t>Method name may or may not be same as class name.</a:t>
                      </a:r>
                    </a:p>
                  </a:txBody>
                  <a:tcPr marL="64945" marR="64945" marT="64945" marB="64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788413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Copy Constructor</a:t>
            </a:r>
            <a:br>
              <a:rPr lang="en-US" dirty="0"/>
            </a:br>
            <a:r>
              <a:rPr lang="en-US" sz="3100" dirty="0"/>
              <a:t>There is no copy constructor in java. But, we can copy the values of one object to another like copy constructor in C++.</a:t>
            </a:r>
          </a:p>
        </p:txBody>
      </p:sp>
      <p:sp>
        <p:nvSpPr>
          <p:cNvPr id="3" name="Content Placeholder 2"/>
          <p:cNvSpPr>
            <a:spLocks noGrp="1"/>
          </p:cNvSpPr>
          <p:nvPr>
            <p:ph idx="1"/>
          </p:nvPr>
        </p:nvSpPr>
        <p:spPr>
          <a:xfrm>
            <a:off x="574728" y="1690688"/>
            <a:ext cx="10515600" cy="4351338"/>
          </a:xfrm>
        </p:spPr>
        <p:txBody>
          <a:bodyPr/>
          <a:lstStyle/>
          <a:p>
            <a:r>
              <a:rPr lang="en-US" dirty="0"/>
              <a:t>There are many ways to copy the values of one object into another in java. They are:</a:t>
            </a:r>
          </a:p>
          <a:p>
            <a:r>
              <a:rPr lang="en-US" dirty="0"/>
              <a:t>By constructor</a:t>
            </a:r>
          </a:p>
          <a:p>
            <a:r>
              <a:rPr lang="en-US" dirty="0"/>
              <a:t>By assigning the values of one object into another</a:t>
            </a:r>
          </a:p>
          <a:p>
            <a:r>
              <a:rPr lang="en-US" dirty="0"/>
              <a:t>By clone() method of Object class</a:t>
            </a:r>
          </a:p>
          <a:p>
            <a:endParaRPr lang="en-US" dirty="0"/>
          </a:p>
        </p:txBody>
      </p:sp>
    </p:spTree>
    <p:extLst>
      <p:ext uri="{BB962C8B-B14F-4D97-AF65-F5344CB8AC3E}">
        <p14:creationId xmlns:p14="http://schemas.microsoft.com/office/powerpoint/2010/main" val="1923526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rmAutofit fontScale="77500" lnSpcReduction="20000"/>
          </a:bodyPr>
          <a:lstStyle/>
          <a:p>
            <a:pPr marL="0" indent="0">
              <a:buNone/>
            </a:pPr>
            <a:r>
              <a:rPr lang="en-US" b="1" dirty="0"/>
              <a:t>class</a:t>
            </a:r>
            <a:r>
              <a:rPr lang="en-US" dirty="0"/>
              <a:t> Student6{  </a:t>
            </a:r>
          </a:p>
          <a:p>
            <a:pPr marL="0" indent="0">
              <a:buNone/>
            </a:pPr>
            <a:r>
              <a:rPr lang="en-US" dirty="0"/>
              <a:t>    </a:t>
            </a:r>
            <a:r>
              <a:rPr lang="en-US" b="1" dirty="0" err="1"/>
              <a:t>int</a:t>
            </a:r>
            <a:r>
              <a:rPr lang="en-US" dirty="0"/>
              <a:t> id;  </a:t>
            </a:r>
          </a:p>
          <a:p>
            <a:pPr marL="0" indent="0">
              <a:buNone/>
            </a:pPr>
            <a:r>
              <a:rPr lang="en-US" dirty="0"/>
              <a:t>    String name;  </a:t>
            </a:r>
          </a:p>
          <a:p>
            <a:pPr marL="0" indent="0">
              <a:buNone/>
            </a:pPr>
            <a:r>
              <a:rPr lang="en-US" dirty="0"/>
              <a:t>    Student6(</a:t>
            </a:r>
            <a:r>
              <a:rPr lang="en-US" b="1" dirty="0" err="1"/>
              <a:t>int</a:t>
            </a:r>
            <a:r>
              <a:rPr lang="en-US" dirty="0"/>
              <a:t> </a:t>
            </a:r>
            <a:r>
              <a:rPr lang="en-US" dirty="0" err="1"/>
              <a:t>i,String</a:t>
            </a:r>
            <a:r>
              <a:rPr lang="en-US" dirty="0"/>
              <a:t> n){  </a:t>
            </a:r>
          </a:p>
          <a:p>
            <a:pPr marL="0" indent="0">
              <a:buNone/>
            </a:pPr>
            <a:r>
              <a:rPr lang="en-US" dirty="0"/>
              <a:t>    id = </a:t>
            </a:r>
            <a:r>
              <a:rPr lang="en-US" dirty="0" err="1"/>
              <a:t>i</a:t>
            </a:r>
            <a:r>
              <a:rPr lang="en-US" dirty="0"/>
              <a:t>;  </a:t>
            </a:r>
          </a:p>
          <a:p>
            <a:pPr marL="0" indent="0">
              <a:buNone/>
            </a:pPr>
            <a:r>
              <a:rPr lang="en-US" dirty="0"/>
              <a:t>    name = n;  </a:t>
            </a:r>
          </a:p>
          <a:p>
            <a:pPr marL="0" indent="0">
              <a:buNone/>
            </a:pPr>
            <a:r>
              <a:rPr lang="en-US" dirty="0"/>
              <a:t>    }  </a:t>
            </a:r>
          </a:p>
          <a:p>
            <a:pPr marL="0" indent="0">
              <a:buNone/>
            </a:pPr>
            <a:r>
              <a:rPr lang="en-US" dirty="0"/>
              <a:t>   Student6(Student6 s){  </a:t>
            </a:r>
          </a:p>
          <a:p>
            <a:pPr marL="0" indent="0">
              <a:buNone/>
            </a:pPr>
            <a:r>
              <a:rPr lang="en-US" dirty="0"/>
              <a:t>    id = s.id;  </a:t>
            </a:r>
          </a:p>
          <a:p>
            <a:pPr marL="0" indent="0">
              <a:buNone/>
            </a:pPr>
            <a:r>
              <a:rPr lang="en-US" dirty="0"/>
              <a:t>    name =s.name;  </a:t>
            </a:r>
          </a:p>
          <a:p>
            <a:pPr marL="0" indent="0">
              <a:buNone/>
            </a:pPr>
            <a:r>
              <a:rPr lang="en-US" dirty="0"/>
              <a:t>    }  </a:t>
            </a:r>
          </a:p>
          <a:p>
            <a:pPr marL="0" indent="0">
              <a:buNone/>
            </a:pPr>
            <a:r>
              <a:rPr lang="en-US" dirty="0"/>
              <a:t>    </a:t>
            </a:r>
            <a:r>
              <a:rPr lang="en-US" b="1" dirty="0"/>
              <a:t>void</a:t>
            </a:r>
            <a:r>
              <a:rPr lang="en-US" dirty="0"/>
              <a:t> display(){</a:t>
            </a:r>
            <a:r>
              <a:rPr lang="en-US" dirty="0" err="1"/>
              <a:t>System.out.println</a:t>
            </a:r>
            <a:r>
              <a:rPr lang="en-US" dirty="0"/>
              <a:t>(id+" "+name);}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Student6 s1 = </a:t>
            </a:r>
            <a:r>
              <a:rPr lang="en-US" b="1" dirty="0"/>
              <a:t>new</a:t>
            </a:r>
            <a:r>
              <a:rPr lang="en-US" dirty="0"/>
              <a:t> Student6(111,"Karan");  </a:t>
            </a:r>
          </a:p>
          <a:p>
            <a:pPr marL="0" indent="0">
              <a:buNone/>
            </a:pPr>
            <a:r>
              <a:rPr lang="en-US" dirty="0"/>
              <a:t>    </a:t>
            </a:r>
            <a:r>
              <a:rPr lang="en-US" b="1" dirty="0"/>
              <a:t>Student6 s2 = new Student6(s1);  </a:t>
            </a:r>
            <a:r>
              <a:rPr lang="en-US" b="1" dirty="0" smtClean="0"/>
              <a:t>//Copy </a:t>
            </a:r>
            <a:r>
              <a:rPr lang="en-US" b="1" dirty="0" err="1" smtClean="0"/>
              <a:t>construtor</a:t>
            </a:r>
            <a:endParaRPr lang="en-US" b="1" dirty="0"/>
          </a:p>
          <a:p>
            <a:pPr marL="0" indent="0">
              <a:buNone/>
            </a:pPr>
            <a:r>
              <a:rPr lang="en-US" dirty="0"/>
              <a:t>    s1.display();  </a:t>
            </a:r>
          </a:p>
          <a:p>
            <a:pPr marL="0" indent="0">
              <a:buNone/>
            </a:pPr>
            <a:r>
              <a:rPr lang="en-US" dirty="0"/>
              <a:t>    s2.display();  </a:t>
            </a:r>
          </a:p>
          <a:p>
            <a:pPr marL="0" indent="0">
              <a:buNone/>
            </a:pPr>
            <a:r>
              <a:rPr lang="en-US" dirty="0"/>
              <a:t>   }  </a:t>
            </a:r>
          </a:p>
          <a:p>
            <a:pPr marL="0" indent="0">
              <a:buNone/>
            </a:pPr>
            <a:r>
              <a:rPr lang="en-US" dirty="0"/>
              <a:t>}  </a:t>
            </a:r>
          </a:p>
          <a:p>
            <a:endParaRPr lang="en-US" dirty="0"/>
          </a:p>
        </p:txBody>
      </p:sp>
    </p:spTree>
    <p:extLst>
      <p:ext uri="{BB962C8B-B14F-4D97-AF65-F5344CB8AC3E}">
        <p14:creationId xmlns:p14="http://schemas.microsoft.com/office/powerpoint/2010/main" val="2626991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static keyword</a:t>
            </a:r>
            <a:br>
              <a:rPr lang="en-US" dirty="0"/>
            </a:br>
            <a:endParaRPr lang="en-US" dirty="0"/>
          </a:p>
        </p:txBody>
      </p:sp>
      <p:sp>
        <p:nvSpPr>
          <p:cNvPr id="3" name="Content Placeholder 2"/>
          <p:cNvSpPr>
            <a:spLocks noGrp="1"/>
          </p:cNvSpPr>
          <p:nvPr>
            <p:ph idx="1"/>
          </p:nvPr>
        </p:nvSpPr>
        <p:spPr/>
        <p:txBody>
          <a:bodyPr/>
          <a:lstStyle/>
          <a:p>
            <a:r>
              <a:rPr lang="en-US" dirty="0"/>
              <a:t>The </a:t>
            </a:r>
            <a:r>
              <a:rPr lang="en-US" b="1" dirty="0"/>
              <a:t>static keyword</a:t>
            </a:r>
            <a:r>
              <a:rPr lang="en-US" dirty="0"/>
              <a:t> in java is used for memory management mainly. We can apply java static keyword with variables, methods, blocks and nested class. The static keyword belongs to the class than instance of the class.</a:t>
            </a:r>
          </a:p>
          <a:p>
            <a:r>
              <a:rPr lang="en-US" b="1" dirty="0"/>
              <a:t>The static can be:</a:t>
            </a:r>
          </a:p>
          <a:p>
            <a:r>
              <a:rPr lang="en-US" dirty="0"/>
              <a:t>variable (also known as class variable)</a:t>
            </a:r>
          </a:p>
          <a:p>
            <a:r>
              <a:rPr lang="en-US" dirty="0"/>
              <a:t>method (also known as class method)</a:t>
            </a:r>
          </a:p>
          <a:p>
            <a:r>
              <a:rPr lang="en-US" dirty="0"/>
              <a:t>block</a:t>
            </a:r>
          </a:p>
          <a:p>
            <a:r>
              <a:rPr lang="en-US" dirty="0"/>
              <a:t>nested class</a:t>
            </a:r>
          </a:p>
          <a:p>
            <a:endParaRPr lang="en-US" dirty="0"/>
          </a:p>
        </p:txBody>
      </p:sp>
    </p:spTree>
    <p:extLst>
      <p:ext uri="{BB962C8B-B14F-4D97-AF65-F5344CB8AC3E}">
        <p14:creationId xmlns:p14="http://schemas.microsoft.com/office/powerpoint/2010/main" val="3682786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static variable</a:t>
            </a:r>
            <a:br>
              <a:rPr lang="en-US" dirty="0" smtClean="0"/>
            </a:br>
            <a:endParaRPr lang="en-US" dirty="0"/>
          </a:p>
        </p:txBody>
      </p:sp>
      <p:sp>
        <p:nvSpPr>
          <p:cNvPr id="3" name="Content Placeholder 2"/>
          <p:cNvSpPr>
            <a:spLocks noGrp="1"/>
          </p:cNvSpPr>
          <p:nvPr>
            <p:ph idx="1"/>
          </p:nvPr>
        </p:nvSpPr>
        <p:spPr/>
        <p:txBody>
          <a:bodyPr/>
          <a:lstStyle/>
          <a:p>
            <a:r>
              <a:rPr lang="en-US" dirty="0" smtClean="0"/>
              <a:t>If </a:t>
            </a:r>
            <a:r>
              <a:rPr lang="en-US" dirty="0"/>
              <a:t>you declare any variable as static, it is known static variable.</a:t>
            </a:r>
          </a:p>
          <a:p>
            <a:r>
              <a:rPr lang="en-US" dirty="0"/>
              <a:t>The static variable can be used to refer the common property of all objects (that is not unique for each object) e.g. company name of </a:t>
            </a:r>
            <a:r>
              <a:rPr lang="en-US" dirty="0" err="1"/>
              <a:t>employees,college</a:t>
            </a:r>
            <a:r>
              <a:rPr lang="en-US" dirty="0"/>
              <a:t> name of students etc.</a:t>
            </a:r>
          </a:p>
          <a:p>
            <a:r>
              <a:rPr lang="en-US" dirty="0"/>
              <a:t>The static variable gets memory only once in class area at the time of class loading.</a:t>
            </a:r>
          </a:p>
          <a:p>
            <a:endParaRPr lang="en-US" dirty="0"/>
          </a:p>
        </p:txBody>
      </p:sp>
    </p:spTree>
    <p:extLst>
      <p:ext uri="{BB962C8B-B14F-4D97-AF65-F5344CB8AC3E}">
        <p14:creationId xmlns:p14="http://schemas.microsoft.com/office/powerpoint/2010/main" val="1562303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2135"/>
            <a:ext cx="10515600" cy="1325563"/>
          </a:xfrm>
        </p:spPr>
        <p:txBody>
          <a:bodyPr>
            <a:normAutofit/>
          </a:bodyPr>
          <a:lstStyle/>
          <a:p>
            <a:r>
              <a:rPr lang="en-US" dirty="0"/>
              <a:t>Advantage of static variable</a:t>
            </a:r>
            <a:br>
              <a:rPr lang="en-US" dirty="0"/>
            </a:br>
            <a:r>
              <a:rPr lang="en-US" sz="3100" dirty="0"/>
              <a:t>It makes your program </a:t>
            </a:r>
            <a:r>
              <a:rPr lang="en-US" sz="3100" b="1" dirty="0"/>
              <a:t>memory efficient</a:t>
            </a:r>
            <a:r>
              <a:rPr lang="en-US" sz="3100" dirty="0"/>
              <a:t> (</a:t>
            </a:r>
            <a:r>
              <a:rPr lang="en-US" sz="3100" dirty="0" err="1"/>
              <a:t>i.e</a:t>
            </a:r>
            <a:r>
              <a:rPr lang="en-US" sz="3100" dirty="0"/>
              <a:t> it saves memory).</a:t>
            </a:r>
          </a:p>
        </p:txBody>
      </p:sp>
      <p:sp>
        <p:nvSpPr>
          <p:cNvPr id="3" name="Content Placeholder 2"/>
          <p:cNvSpPr>
            <a:spLocks noGrp="1"/>
          </p:cNvSpPr>
          <p:nvPr>
            <p:ph idx="1"/>
          </p:nvPr>
        </p:nvSpPr>
        <p:spPr/>
        <p:txBody>
          <a:bodyPr>
            <a:normAutofit fontScale="92500" lnSpcReduction="10000"/>
          </a:bodyPr>
          <a:lstStyle/>
          <a:p>
            <a:r>
              <a:rPr lang="en-US" dirty="0"/>
              <a:t>Understanding problem without static variable</a:t>
            </a:r>
          </a:p>
          <a:p>
            <a:r>
              <a:rPr lang="en-US" b="1" dirty="0"/>
              <a:t>class</a:t>
            </a:r>
            <a:r>
              <a:rPr lang="en-US" dirty="0"/>
              <a:t> Student{  </a:t>
            </a:r>
          </a:p>
          <a:p>
            <a:r>
              <a:rPr lang="en-US" dirty="0"/>
              <a:t>     </a:t>
            </a:r>
            <a:r>
              <a:rPr lang="en-US" b="1" dirty="0" err="1"/>
              <a:t>int</a:t>
            </a:r>
            <a:r>
              <a:rPr lang="en-US" dirty="0"/>
              <a:t> </a:t>
            </a:r>
            <a:r>
              <a:rPr lang="en-US" dirty="0" err="1"/>
              <a:t>rollno</a:t>
            </a:r>
            <a:r>
              <a:rPr lang="en-US" dirty="0"/>
              <a:t>;  </a:t>
            </a:r>
          </a:p>
          <a:p>
            <a:r>
              <a:rPr lang="en-US" dirty="0"/>
              <a:t>     String name;  </a:t>
            </a:r>
          </a:p>
          <a:p>
            <a:r>
              <a:rPr lang="en-US" dirty="0"/>
              <a:t>     String college="ITS";  </a:t>
            </a:r>
          </a:p>
          <a:p>
            <a:r>
              <a:rPr lang="en-US" dirty="0" smtClean="0"/>
              <a:t/>
            </a:r>
            <a:br>
              <a:rPr lang="en-US" dirty="0" smtClean="0"/>
            </a:br>
            <a:r>
              <a:rPr lang="en-US" dirty="0"/>
              <a:t>Suppose there are 500 students in my college, now all instance data members will get memory each time when object is </a:t>
            </a:r>
            <a:r>
              <a:rPr lang="en-US" dirty="0" err="1"/>
              <a:t>created.All</a:t>
            </a:r>
            <a:r>
              <a:rPr lang="en-US" dirty="0"/>
              <a:t> student have its unique </a:t>
            </a:r>
            <a:r>
              <a:rPr lang="en-US" dirty="0" err="1"/>
              <a:t>rollno</a:t>
            </a:r>
            <a:r>
              <a:rPr lang="en-US" dirty="0"/>
              <a:t> and name so instance data member is </a:t>
            </a:r>
            <a:r>
              <a:rPr lang="en-US" dirty="0" err="1"/>
              <a:t>good.Here</a:t>
            </a:r>
            <a:r>
              <a:rPr lang="en-US" dirty="0"/>
              <a:t>, college refers to the common property of all </a:t>
            </a:r>
            <a:r>
              <a:rPr lang="en-US" dirty="0" err="1"/>
              <a:t>objects.If</a:t>
            </a:r>
            <a:r>
              <a:rPr lang="en-US" dirty="0"/>
              <a:t> we make it </a:t>
            </a:r>
            <a:r>
              <a:rPr lang="en-US" dirty="0" err="1"/>
              <a:t>static,this</a:t>
            </a:r>
            <a:r>
              <a:rPr lang="en-US" dirty="0"/>
              <a:t> field will get memory only once.</a:t>
            </a:r>
          </a:p>
        </p:txBody>
      </p:sp>
    </p:spTree>
    <p:extLst>
      <p:ext uri="{BB962C8B-B14F-4D97-AF65-F5344CB8AC3E}">
        <p14:creationId xmlns:p14="http://schemas.microsoft.com/office/powerpoint/2010/main" val="2741391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6554492" cy="1022888"/>
          </a:xfrm>
        </p:spPr>
        <p:txBody>
          <a:bodyPr>
            <a:normAutofit fontScale="90000"/>
          </a:bodyPr>
          <a:lstStyle/>
          <a:p>
            <a:r>
              <a:rPr lang="en-US" dirty="0"/>
              <a:t>Example of static variable</a:t>
            </a:r>
            <a:br>
              <a:rPr lang="en-US" dirty="0"/>
            </a:br>
            <a:endParaRPr lang="en-US" dirty="0"/>
          </a:p>
        </p:txBody>
      </p:sp>
      <p:sp>
        <p:nvSpPr>
          <p:cNvPr id="3" name="Content Placeholder 2"/>
          <p:cNvSpPr>
            <a:spLocks noGrp="1"/>
          </p:cNvSpPr>
          <p:nvPr>
            <p:ph idx="1"/>
          </p:nvPr>
        </p:nvSpPr>
        <p:spPr>
          <a:xfrm>
            <a:off x="838199" y="650928"/>
            <a:ext cx="10770031" cy="6207071"/>
          </a:xfrm>
        </p:spPr>
        <p:txBody>
          <a:bodyPr>
            <a:normAutofit fontScale="85000" lnSpcReduction="20000"/>
          </a:bodyPr>
          <a:lstStyle/>
          <a:p>
            <a:pPr marL="0" indent="0">
              <a:buNone/>
            </a:pPr>
            <a:r>
              <a:rPr lang="en-US" b="1" dirty="0"/>
              <a:t>class</a:t>
            </a:r>
            <a:r>
              <a:rPr lang="en-US" dirty="0"/>
              <a:t> Student8{  </a:t>
            </a:r>
          </a:p>
          <a:p>
            <a:pPr marL="0" indent="0">
              <a:buNone/>
            </a:pPr>
            <a:r>
              <a:rPr lang="en-US" dirty="0"/>
              <a:t>   </a:t>
            </a:r>
            <a:r>
              <a:rPr lang="en-US" b="1" dirty="0" err="1"/>
              <a:t>int</a:t>
            </a:r>
            <a:r>
              <a:rPr lang="en-US" dirty="0"/>
              <a:t> </a:t>
            </a:r>
            <a:r>
              <a:rPr lang="en-US" dirty="0" err="1"/>
              <a:t>rollno</a:t>
            </a:r>
            <a:r>
              <a:rPr lang="en-US" dirty="0"/>
              <a:t>;  </a:t>
            </a:r>
          </a:p>
          <a:p>
            <a:pPr marL="0" indent="0">
              <a:buNone/>
            </a:pPr>
            <a:r>
              <a:rPr lang="en-US" dirty="0"/>
              <a:t>   String name;  </a:t>
            </a:r>
          </a:p>
          <a:p>
            <a:pPr marL="0" indent="0">
              <a:buNone/>
            </a:pPr>
            <a:r>
              <a:rPr lang="en-US" dirty="0"/>
              <a:t>   </a:t>
            </a:r>
            <a:r>
              <a:rPr lang="en-US" b="1" dirty="0"/>
              <a:t>static</a:t>
            </a:r>
            <a:r>
              <a:rPr lang="en-US" dirty="0"/>
              <a:t> String college ="ITS";  </a:t>
            </a:r>
          </a:p>
          <a:p>
            <a:pPr marL="0" indent="0">
              <a:buNone/>
            </a:pPr>
            <a:r>
              <a:rPr lang="en-US" dirty="0"/>
              <a:t>  Student8(</a:t>
            </a:r>
            <a:r>
              <a:rPr lang="en-US" b="1" dirty="0" err="1"/>
              <a:t>int</a:t>
            </a:r>
            <a:r>
              <a:rPr lang="en-US" dirty="0"/>
              <a:t> </a:t>
            </a:r>
            <a:r>
              <a:rPr lang="en-US" dirty="0" err="1"/>
              <a:t>r,String</a:t>
            </a:r>
            <a:r>
              <a:rPr lang="en-US" dirty="0"/>
              <a:t> n){  </a:t>
            </a:r>
          </a:p>
          <a:p>
            <a:pPr marL="0" indent="0">
              <a:buNone/>
            </a:pPr>
            <a:r>
              <a:rPr lang="en-US" dirty="0"/>
              <a:t>   </a:t>
            </a:r>
            <a:r>
              <a:rPr lang="en-US" dirty="0" err="1"/>
              <a:t>rollno</a:t>
            </a:r>
            <a:r>
              <a:rPr lang="en-US" dirty="0"/>
              <a:t> = r;  </a:t>
            </a:r>
          </a:p>
          <a:p>
            <a:pPr marL="0" indent="0">
              <a:buNone/>
            </a:pPr>
            <a:r>
              <a:rPr lang="en-US" dirty="0"/>
              <a:t>   name = n;  </a:t>
            </a:r>
          </a:p>
          <a:p>
            <a:pPr marL="0" indent="0">
              <a:buNone/>
            </a:pPr>
            <a:r>
              <a:rPr lang="en-US" dirty="0"/>
              <a:t>   }  </a:t>
            </a:r>
          </a:p>
          <a:p>
            <a:pPr marL="0" indent="0">
              <a:buNone/>
            </a:pPr>
            <a:r>
              <a:rPr lang="en-US" dirty="0"/>
              <a:t> </a:t>
            </a:r>
            <a:r>
              <a:rPr lang="en-US" b="1" dirty="0"/>
              <a:t>void</a:t>
            </a:r>
            <a:r>
              <a:rPr lang="en-US" dirty="0"/>
              <a:t> display (){</a:t>
            </a:r>
            <a:r>
              <a:rPr lang="en-US" dirty="0" err="1"/>
              <a:t>System.out.println</a:t>
            </a:r>
            <a:r>
              <a:rPr lang="en-US" dirty="0"/>
              <a:t>(</a:t>
            </a:r>
            <a:r>
              <a:rPr lang="en-US" dirty="0" err="1"/>
              <a:t>rollno</a:t>
            </a:r>
            <a:r>
              <a:rPr lang="en-US" dirty="0"/>
              <a:t>+" "+name+" "+college);}  </a:t>
            </a:r>
          </a:p>
          <a:p>
            <a:pPr marL="0" indent="0">
              <a:buNone/>
            </a:pPr>
            <a:r>
              <a:rPr lang="en-US" dirty="0"/>
              <a:t> </a:t>
            </a:r>
            <a:r>
              <a:rPr lang="en-US" b="1" dirty="0" smtClean="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Student8 s1 = </a:t>
            </a:r>
            <a:r>
              <a:rPr lang="en-US" b="1" dirty="0"/>
              <a:t>new</a:t>
            </a:r>
            <a:r>
              <a:rPr lang="en-US" dirty="0"/>
              <a:t> Student8(111,"Karan");  </a:t>
            </a:r>
          </a:p>
          <a:p>
            <a:pPr marL="0" indent="0">
              <a:buNone/>
            </a:pPr>
            <a:r>
              <a:rPr lang="en-US" dirty="0"/>
              <a:t> Student8 s2 = </a:t>
            </a:r>
            <a:r>
              <a:rPr lang="en-US" b="1" dirty="0"/>
              <a:t>new</a:t>
            </a:r>
            <a:r>
              <a:rPr lang="en-US" dirty="0"/>
              <a:t> Student8(222,"Aryan");  </a:t>
            </a:r>
          </a:p>
          <a:p>
            <a:pPr marL="0" indent="0">
              <a:buNone/>
            </a:pPr>
            <a:r>
              <a:rPr lang="en-US" dirty="0"/>
              <a:t>  </a:t>
            </a:r>
            <a:r>
              <a:rPr lang="en-US" dirty="0" smtClean="0"/>
              <a:t>s1.display</a:t>
            </a:r>
            <a:r>
              <a:rPr lang="en-US" dirty="0"/>
              <a:t>();  </a:t>
            </a:r>
          </a:p>
          <a:p>
            <a:pPr marL="0" indent="0">
              <a:buNone/>
            </a:pPr>
            <a:r>
              <a:rPr lang="en-US" dirty="0"/>
              <a:t> s2.display();  </a:t>
            </a:r>
          </a:p>
          <a:p>
            <a:pPr marL="0" indent="0">
              <a:buNone/>
            </a:pPr>
            <a:r>
              <a:rPr lang="en-US" dirty="0"/>
              <a:t> }  </a:t>
            </a:r>
          </a:p>
          <a:p>
            <a:pPr marL="0" indent="0">
              <a:buNone/>
            </a:pPr>
            <a:r>
              <a:rPr lang="en-US" dirty="0"/>
              <a:t>}</a:t>
            </a:r>
          </a:p>
          <a:p>
            <a:endParaRPr lang="en-US" dirty="0"/>
          </a:p>
        </p:txBody>
      </p:sp>
    </p:spTree>
    <p:extLst>
      <p:ext uri="{BB962C8B-B14F-4D97-AF65-F5344CB8AC3E}">
        <p14:creationId xmlns:p14="http://schemas.microsoft.com/office/powerpoint/2010/main" val="3154680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Static Variab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7837" y="604434"/>
            <a:ext cx="8958021" cy="5480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901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of counter without static variable</a:t>
            </a:r>
            <a:br>
              <a:rPr lang="en-US" dirty="0"/>
            </a:br>
            <a:endParaRPr lang="en-US" dirty="0"/>
          </a:p>
        </p:txBody>
      </p:sp>
      <p:sp>
        <p:nvSpPr>
          <p:cNvPr id="3" name="Content Placeholder 2"/>
          <p:cNvSpPr>
            <a:spLocks noGrp="1"/>
          </p:cNvSpPr>
          <p:nvPr>
            <p:ph idx="1"/>
          </p:nvPr>
        </p:nvSpPr>
        <p:spPr/>
        <p:txBody>
          <a:bodyPr/>
          <a:lstStyle/>
          <a:p>
            <a:r>
              <a:rPr lang="en-US" dirty="0"/>
              <a:t>In this example, we have created an instance variable named count which is incremented in the constructor. Since instance variable gets the memory at the time of object creation, each object will have the copy of the instance variable, if it is incremented, it won't reflect to other objects. So each objects will have the value 1 in the count variable.</a:t>
            </a:r>
          </a:p>
        </p:txBody>
      </p:sp>
    </p:spTree>
    <p:extLst>
      <p:ext uri="{BB962C8B-B14F-4D97-AF65-F5344CB8AC3E}">
        <p14:creationId xmlns:p14="http://schemas.microsoft.com/office/powerpoint/2010/main" val="824827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a constructor is called</a:t>
            </a:r>
            <a:br>
              <a:rPr lang="en-US" dirty="0"/>
            </a:br>
            <a:endParaRPr lang="en-US" dirty="0"/>
          </a:p>
        </p:txBody>
      </p:sp>
      <p:sp>
        <p:nvSpPr>
          <p:cNvPr id="3" name="Content Placeholder 2"/>
          <p:cNvSpPr>
            <a:spLocks noGrp="1"/>
          </p:cNvSpPr>
          <p:nvPr>
            <p:ph idx="1"/>
          </p:nvPr>
        </p:nvSpPr>
        <p:spPr/>
        <p:txBody>
          <a:bodyPr/>
          <a:lstStyle/>
          <a:p>
            <a:r>
              <a:rPr lang="en-US" dirty="0" err="1"/>
              <a:t>Everytime</a:t>
            </a:r>
            <a:r>
              <a:rPr lang="en-US" dirty="0"/>
              <a:t> an object is created using new() keyword, </a:t>
            </a:r>
            <a:r>
              <a:rPr lang="en-US" dirty="0" err="1"/>
              <a:t>atleast</a:t>
            </a:r>
            <a:r>
              <a:rPr lang="en-US" dirty="0"/>
              <a:t> one constructor is called. It is called a default constructor.</a:t>
            </a:r>
          </a:p>
          <a:p>
            <a:r>
              <a:rPr lang="en-US" b="1" dirty="0"/>
              <a:t>Note:</a:t>
            </a:r>
            <a:r>
              <a:rPr lang="en-US" dirty="0"/>
              <a:t> It is called constructor because it constructs the values at the time of object creation. It is not necessary to write a constructor for a class. It is because java compiler creates a default constructor if your class doesn't have any.</a:t>
            </a:r>
          </a:p>
          <a:p>
            <a:endParaRPr lang="en-US" dirty="0"/>
          </a:p>
        </p:txBody>
      </p:sp>
    </p:spTree>
    <p:extLst>
      <p:ext uri="{BB962C8B-B14F-4D97-AF65-F5344CB8AC3E}">
        <p14:creationId xmlns:p14="http://schemas.microsoft.com/office/powerpoint/2010/main" val="3128777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2735" y="337788"/>
            <a:ext cx="10515600" cy="6372978"/>
          </a:xfrm>
        </p:spPr>
        <p:txBody>
          <a:bodyPr>
            <a:normAutofit fontScale="92500" lnSpcReduction="10000"/>
          </a:bodyPr>
          <a:lstStyle/>
          <a:p>
            <a:pPr marL="0" indent="0">
              <a:buNone/>
            </a:pPr>
            <a:r>
              <a:rPr lang="en-US" b="1" dirty="0"/>
              <a:t>class</a:t>
            </a:r>
            <a:r>
              <a:rPr lang="en-US" dirty="0"/>
              <a:t> Counter{  </a:t>
            </a:r>
          </a:p>
          <a:p>
            <a:pPr marL="0" indent="0">
              <a:buNone/>
            </a:pPr>
            <a:r>
              <a:rPr lang="en-US" b="1" dirty="0" err="1"/>
              <a:t>int</a:t>
            </a:r>
            <a:r>
              <a:rPr lang="en-US" dirty="0"/>
              <a:t> count=0;//will get memory when instance is created  </a:t>
            </a:r>
          </a:p>
          <a:p>
            <a:pPr marL="0" indent="0">
              <a:buNone/>
            </a:pPr>
            <a:r>
              <a:rPr lang="en-US" dirty="0"/>
              <a:t>  </a:t>
            </a:r>
          </a:p>
          <a:p>
            <a:pPr marL="0" indent="0">
              <a:buNone/>
            </a:pPr>
            <a:r>
              <a:rPr lang="en-US" dirty="0"/>
              <a:t>Counter(){  </a:t>
            </a:r>
          </a:p>
          <a:p>
            <a:pPr marL="0" indent="0">
              <a:buNone/>
            </a:pPr>
            <a:r>
              <a:rPr lang="en-US" dirty="0"/>
              <a:t>count++;  </a:t>
            </a:r>
          </a:p>
          <a:p>
            <a:pPr marL="0" indent="0">
              <a:buNone/>
            </a:pPr>
            <a:r>
              <a:rPr lang="en-US" dirty="0" err="1"/>
              <a:t>System.out.println</a:t>
            </a:r>
            <a:r>
              <a:rPr lang="en-US" dirty="0"/>
              <a:t>(count);  </a:t>
            </a:r>
          </a:p>
          <a:p>
            <a:pPr marL="0" indent="0">
              <a:buNone/>
            </a:pPr>
            <a:r>
              <a:rPr lang="en-US" dirty="0"/>
              <a:t>}  </a:t>
            </a:r>
          </a:p>
          <a:p>
            <a:pPr marL="0" indent="0">
              <a:buNone/>
            </a:pPr>
            <a:r>
              <a:rPr lang="en-US" b="1" dirty="0" smtClean="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smtClean="0"/>
              <a:t>Counter</a:t>
            </a:r>
            <a:r>
              <a:rPr lang="en-US" dirty="0"/>
              <a:t> c1=</a:t>
            </a:r>
            <a:r>
              <a:rPr lang="en-US" b="1" dirty="0"/>
              <a:t>new</a:t>
            </a:r>
            <a:r>
              <a:rPr lang="en-US" dirty="0"/>
              <a:t> Counter();  </a:t>
            </a:r>
          </a:p>
          <a:p>
            <a:pPr marL="0" indent="0">
              <a:buNone/>
            </a:pPr>
            <a:r>
              <a:rPr lang="en-US" dirty="0"/>
              <a:t>Counter c2=</a:t>
            </a:r>
            <a:r>
              <a:rPr lang="en-US" b="1" dirty="0"/>
              <a:t>new</a:t>
            </a:r>
            <a:r>
              <a:rPr lang="en-US" dirty="0"/>
              <a:t> Counter();  </a:t>
            </a:r>
          </a:p>
          <a:p>
            <a:pPr marL="0" indent="0">
              <a:buNone/>
            </a:pPr>
            <a:r>
              <a:rPr lang="en-US" dirty="0"/>
              <a:t>Counter c3=</a:t>
            </a:r>
            <a:r>
              <a:rPr lang="en-US" b="1" dirty="0"/>
              <a:t>new</a:t>
            </a:r>
            <a:r>
              <a:rPr lang="en-US" dirty="0"/>
              <a:t> Counter();  </a:t>
            </a:r>
          </a:p>
          <a:p>
            <a:pPr marL="0" indent="0">
              <a:buNone/>
            </a:pPr>
            <a:r>
              <a:rPr lang="en-US" dirty="0"/>
              <a:t>  </a:t>
            </a:r>
            <a:r>
              <a:rPr lang="en-US" dirty="0" smtClean="0"/>
              <a:t>}</a:t>
            </a:r>
            <a:r>
              <a:rPr lang="en-US" dirty="0"/>
              <a:t>  </a:t>
            </a:r>
          </a:p>
          <a:p>
            <a:pPr marL="0" indent="0">
              <a:buNone/>
            </a:pPr>
            <a:r>
              <a:rPr lang="en-US" dirty="0"/>
              <a:t>} </a:t>
            </a:r>
            <a:endParaRPr lang="en-US" dirty="0" smtClean="0"/>
          </a:p>
          <a:p>
            <a:pPr marL="0" indent="0">
              <a:buNone/>
            </a:pPr>
            <a:r>
              <a:rPr lang="en-US" b="1" dirty="0" smtClean="0"/>
              <a:t>Output:1 1 1</a:t>
            </a:r>
            <a:endParaRPr lang="en-US" b="1" dirty="0"/>
          </a:p>
          <a:p>
            <a:endParaRPr lang="en-US" dirty="0"/>
          </a:p>
        </p:txBody>
      </p:sp>
    </p:spTree>
    <p:extLst>
      <p:ext uri="{BB962C8B-B14F-4D97-AF65-F5344CB8AC3E}">
        <p14:creationId xmlns:p14="http://schemas.microsoft.com/office/powerpoint/2010/main" val="3007075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6733"/>
          </a:xfrm>
        </p:spPr>
        <p:txBody>
          <a:bodyPr>
            <a:normAutofit fontScale="90000"/>
          </a:bodyPr>
          <a:lstStyle/>
          <a:p>
            <a:r>
              <a:rPr lang="en-US" sz="2800" b="1" dirty="0"/>
              <a:t>Program of counter by static variable</a:t>
            </a:r>
            <a:r>
              <a:rPr lang="en-US" sz="1800" dirty="0"/>
              <a:t/>
            </a:r>
            <a:br>
              <a:rPr lang="en-US" sz="1800" dirty="0"/>
            </a:br>
            <a:r>
              <a:rPr lang="en-US" sz="2700" dirty="0"/>
              <a:t>As we have mentioned above, static variable will get the memory only once, if any object changes the value of the static variable, it will retain its value.</a:t>
            </a:r>
          </a:p>
        </p:txBody>
      </p:sp>
      <p:sp>
        <p:nvSpPr>
          <p:cNvPr id="3" name="Content Placeholder 2"/>
          <p:cNvSpPr>
            <a:spLocks noGrp="1"/>
          </p:cNvSpPr>
          <p:nvPr>
            <p:ph idx="1"/>
          </p:nvPr>
        </p:nvSpPr>
        <p:spPr>
          <a:xfrm>
            <a:off x="838200" y="1531157"/>
            <a:ext cx="10515600" cy="5210605"/>
          </a:xfrm>
        </p:spPr>
        <p:txBody>
          <a:bodyPr>
            <a:normAutofit fontScale="85000" lnSpcReduction="20000"/>
          </a:bodyPr>
          <a:lstStyle/>
          <a:p>
            <a:pPr marL="0" indent="0">
              <a:buNone/>
            </a:pPr>
            <a:r>
              <a:rPr lang="en-US" sz="3300" b="1" dirty="0" smtClean="0"/>
              <a:t>class</a:t>
            </a:r>
            <a:r>
              <a:rPr lang="en-US" sz="3300" dirty="0"/>
              <a:t> Counter2{  </a:t>
            </a:r>
          </a:p>
          <a:p>
            <a:pPr marL="0" indent="0">
              <a:buNone/>
            </a:pPr>
            <a:r>
              <a:rPr lang="en-US" sz="3300" b="1" dirty="0"/>
              <a:t>static</a:t>
            </a:r>
            <a:r>
              <a:rPr lang="en-US" sz="3300" dirty="0"/>
              <a:t> </a:t>
            </a:r>
            <a:r>
              <a:rPr lang="en-US" sz="3300" b="1" dirty="0" err="1"/>
              <a:t>int</a:t>
            </a:r>
            <a:r>
              <a:rPr lang="en-US" sz="3300" dirty="0"/>
              <a:t> count=0;//will get memory only once and retain its value  </a:t>
            </a:r>
          </a:p>
          <a:p>
            <a:pPr marL="0" indent="0">
              <a:buNone/>
            </a:pPr>
            <a:r>
              <a:rPr lang="en-US" sz="3300" dirty="0"/>
              <a:t> </a:t>
            </a:r>
            <a:r>
              <a:rPr lang="en-US" sz="3300" dirty="0" smtClean="0"/>
              <a:t>Counter2</a:t>
            </a:r>
            <a:r>
              <a:rPr lang="en-US" sz="3300" dirty="0"/>
              <a:t>(){  </a:t>
            </a:r>
          </a:p>
          <a:p>
            <a:pPr marL="0" indent="0">
              <a:buNone/>
            </a:pPr>
            <a:r>
              <a:rPr lang="en-US" sz="3300" dirty="0"/>
              <a:t>count++;  </a:t>
            </a:r>
          </a:p>
          <a:p>
            <a:pPr marL="0" indent="0">
              <a:buNone/>
            </a:pPr>
            <a:r>
              <a:rPr lang="en-US" sz="3300" dirty="0" err="1"/>
              <a:t>System.out.println</a:t>
            </a:r>
            <a:r>
              <a:rPr lang="en-US" sz="3300" dirty="0"/>
              <a:t>(count);  </a:t>
            </a:r>
          </a:p>
          <a:p>
            <a:pPr marL="0" indent="0">
              <a:buNone/>
            </a:pPr>
            <a:r>
              <a:rPr lang="en-US" sz="3300" dirty="0"/>
              <a:t>}  </a:t>
            </a:r>
          </a:p>
          <a:p>
            <a:pPr marL="0" indent="0">
              <a:buNone/>
            </a:pPr>
            <a:r>
              <a:rPr lang="en-US" sz="3300" dirty="0"/>
              <a:t> </a:t>
            </a:r>
            <a:r>
              <a:rPr lang="en-US" sz="3300" b="1" dirty="0" smtClean="0"/>
              <a:t>public</a:t>
            </a:r>
            <a:r>
              <a:rPr lang="en-US" sz="3300" dirty="0"/>
              <a:t> </a:t>
            </a:r>
            <a:r>
              <a:rPr lang="en-US" sz="3300" b="1" dirty="0"/>
              <a:t>static</a:t>
            </a:r>
            <a:r>
              <a:rPr lang="en-US" sz="3300" dirty="0"/>
              <a:t> </a:t>
            </a:r>
            <a:r>
              <a:rPr lang="en-US" sz="3300" b="1" dirty="0"/>
              <a:t>void</a:t>
            </a:r>
            <a:r>
              <a:rPr lang="en-US" sz="3300" dirty="0"/>
              <a:t> main(String </a:t>
            </a:r>
            <a:r>
              <a:rPr lang="en-US" sz="3300" dirty="0" err="1"/>
              <a:t>args</a:t>
            </a:r>
            <a:r>
              <a:rPr lang="en-US" sz="3300" dirty="0"/>
              <a:t>[]){  </a:t>
            </a:r>
          </a:p>
          <a:p>
            <a:pPr marL="0" indent="0">
              <a:buNone/>
            </a:pPr>
            <a:r>
              <a:rPr lang="en-US" sz="3300" dirty="0"/>
              <a:t>  </a:t>
            </a:r>
            <a:r>
              <a:rPr lang="en-US" sz="3300" dirty="0" smtClean="0"/>
              <a:t>Counter2</a:t>
            </a:r>
            <a:r>
              <a:rPr lang="en-US" sz="3300" dirty="0"/>
              <a:t> c1=</a:t>
            </a:r>
            <a:r>
              <a:rPr lang="en-US" sz="3300" b="1" dirty="0"/>
              <a:t>new</a:t>
            </a:r>
            <a:r>
              <a:rPr lang="en-US" sz="3300" dirty="0"/>
              <a:t> Counter2();  </a:t>
            </a:r>
          </a:p>
          <a:p>
            <a:pPr marL="0" indent="0">
              <a:buNone/>
            </a:pPr>
            <a:r>
              <a:rPr lang="en-US" sz="3300" dirty="0"/>
              <a:t>Counter2 c2=</a:t>
            </a:r>
            <a:r>
              <a:rPr lang="en-US" sz="3300" b="1" dirty="0"/>
              <a:t>new</a:t>
            </a:r>
            <a:r>
              <a:rPr lang="en-US" sz="3300" dirty="0"/>
              <a:t> Counter2();  </a:t>
            </a:r>
          </a:p>
          <a:p>
            <a:pPr marL="0" indent="0">
              <a:buNone/>
            </a:pPr>
            <a:r>
              <a:rPr lang="en-US" sz="3300" dirty="0"/>
              <a:t>Counter2 c3=</a:t>
            </a:r>
            <a:r>
              <a:rPr lang="en-US" sz="3300" b="1" dirty="0"/>
              <a:t>new</a:t>
            </a:r>
            <a:r>
              <a:rPr lang="en-US" sz="3300" dirty="0"/>
              <a:t> Counter2();  </a:t>
            </a:r>
          </a:p>
          <a:p>
            <a:pPr marL="0" indent="0">
              <a:buNone/>
            </a:pPr>
            <a:r>
              <a:rPr lang="en-US" sz="3300" dirty="0"/>
              <a:t>   }  </a:t>
            </a:r>
          </a:p>
          <a:p>
            <a:pPr marL="0" indent="0">
              <a:buNone/>
            </a:pPr>
            <a:r>
              <a:rPr lang="en-US" sz="3300" dirty="0"/>
              <a:t>}</a:t>
            </a:r>
          </a:p>
          <a:p>
            <a:endParaRPr lang="en-US" dirty="0"/>
          </a:p>
        </p:txBody>
      </p:sp>
    </p:spTree>
    <p:extLst>
      <p:ext uri="{BB962C8B-B14F-4D97-AF65-F5344CB8AC3E}">
        <p14:creationId xmlns:p14="http://schemas.microsoft.com/office/powerpoint/2010/main" val="3075110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static method</a:t>
            </a:r>
            <a:br>
              <a:rPr lang="en-US" dirty="0"/>
            </a:br>
            <a:endParaRPr lang="en-US" dirty="0"/>
          </a:p>
        </p:txBody>
      </p:sp>
      <p:sp>
        <p:nvSpPr>
          <p:cNvPr id="3" name="Content Placeholder 2"/>
          <p:cNvSpPr>
            <a:spLocks noGrp="1"/>
          </p:cNvSpPr>
          <p:nvPr>
            <p:ph idx="1"/>
          </p:nvPr>
        </p:nvSpPr>
        <p:spPr/>
        <p:txBody>
          <a:bodyPr/>
          <a:lstStyle/>
          <a:p>
            <a:r>
              <a:rPr lang="en-US" dirty="0"/>
              <a:t>If you apply static keyword with any method, it is known as static method.</a:t>
            </a:r>
          </a:p>
          <a:p>
            <a:r>
              <a:rPr lang="en-US" dirty="0"/>
              <a:t>A static method belongs to the class rather than object of a class.</a:t>
            </a:r>
          </a:p>
          <a:p>
            <a:r>
              <a:rPr lang="en-US" dirty="0"/>
              <a:t>A static method can be invoked without the need for creating an instance of a class.</a:t>
            </a:r>
          </a:p>
          <a:p>
            <a:r>
              <a:rPr lang="en-US" dirty="0"/>
              <a:t>static method can access static data member and can change the value of it.</a:t>
            </a:r>
          </a:p>
          <a:p>
            <a:endParaRPr lang="en-US" dirty="0"/>
          </a:p>
        </p:txBody>
      </p:sp>
    </p:spTree>
    <p:extLst>
      <p:ext uri="{BB962C8B-B14F-4D97-AF65-F5344CB8AC3E}">
        <p14:creationId xmlns:p14="http://schemas.microsoft.com/office/powerpoint/2010/main" val="3313643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45397"/>
          </a:xfrm>
        </p:spPr>
        <p:txBody>
          <a:bodyPr>
            <a:normAutofit fontScale="90000"/>
          </a:bodyPr>
          <a:lstStyle/>
          <a:p>
            <a:r>
              <a:rPr lang="en-US" dirty="0"/>
              <a:t>Example of static method</a:t>
            </a:r>
            <a:br>
              <a:rPr lang="en-US" dirty="0"/>
            </a:br>
            <a:endParaRPr lang="en-US" dirty="0"/>
          </a:p>
        </p:txBody>
      </p:sp>
      <p:sp>
        <p:nvSpPr>
          <p:cNvPr id="3" name="Content Placeholder 2"/>
          <p:cNvSpPr>
            <a:spLocks noGrp="1"/>
          </p:cNvSpPr>
          <p:nvPr>
            <p:ph idx="1"/>
          </p:nvPr>
        </p:nvSpPr>
        <p:spPr>
          <a:xfrm>
            <a:off x="838200" y="573438"/>
            <a:ext cx="10515600" cy="8229600"/>
          </a:xfrm>
        </p:spPr>
        <p:txBody>
          <a:bodyPr>
            <a:normAutofit fontScale="25000" lnSpcReduction="20000"/>
          </a:bodyPr>
          <a:lstStyle/>
          <a:p>
            <a:pPr marL="0" indent="0">
              <a:buNone/>
            </a:pPr>
            <a:r>
              <a:rPr lang="en-US" sz="8000" b="1" dirty="0"/>
              <a:t>class</a:t>
            </a:r>
            <a:r>
              <a:rPr lang="en-US" sz="8000" dirty="0"/>
              <a:t> Student9{  </a:t>
            </a:r>
          </a:p>
          <a:p>
            <a:pPr marL="0" indent="0">
              <a:buNone/>
            </a:pPr>
            <a:r>
              <a:rPr lang="en-US" sz="8000" dirty="0"/>
              <a:t>     </a:t>
            </a:r>
            <a:r>
              <a:rPr lang="en-US" sz="8000" b="1" dirty="0" err="1"/>
              <a:t>int</a:t>
            </a:r>
            <a:r>
              <a:rPr lang="en-US" sz="8000" dirty="0"/>
              <a:t> </a:t>
            </a:r>
            <a:r>
              <a:rPr lang="en-US" sz="8000" dirty="0" err="1"/>
              <a:t>rollno</a:t>
            </a:r>
            <a:r>
              <a:rPr lang="en-US" sz="8000" dirty="0"/>
              <a:t>;  </a:t>
            </a:r>
          </a:p>
          <a:p>
            <a:pPr marL="0" indent="0">
              <a:buNone/>
            </a:pPr>
            <a:r>
              <a:rPr lang="en-US" sz="8000" dirty="0"/>
              <a:t>     String name;  </a:t>
            </a:r>
          </a:p>
          <a:p>
            <a:pPr marL="0" indent="0">
              <a:buNone/>
            </a:pPr>
            <a:r>
              <a:rPr lang="en-US" sz="8000" dirty="0"/>
              <a:t>     </a:t>
            </a:r>
            <a:r>
              <a:rPr lang="en-US" sz="8000" b="1" dirty="0"/>
              <a:t>static</a:t>
            </a:r>
            <a:r>
              <a:rPr lang="en-US" sz="8000" dirty="0"/>
              <a:t> String college = "ITS";  </a:t>
            </a:r>
          </a:p>
          <a:p>
            <a:pPr marL="0" indent="0">
              <a:buNone/>
            </a:pPr>
            <a:r>
              <a:rPr lang="en-US" sz="8000" dirty="0"/>
              <a:t>     </a:t>
            </a:r>
            <a:r>
              <a:rPr lang="en-US" sz="8000" b="1" dirty="0"/>
              <a:t>static</a:t>
            </a:r>
            <a:r>
              <a:rPr lang="en-US" sz="8000" dirty="0"/>
              <a:t> </a:t>
            </a:r>
            <a:r>
              <a:rPr lang="en-US" sz="8000" b="1" dirty="0"/>
              <a:t>void</a:t>
            </a:r>
            <a:r>
              <a:rPr lang="en-US" sz="8000" dirty="0"/>
              <a:t> change(){  </a:t>
            </a:r>
          </a:p>
          <a:p>
            <a:pPr marL="0" indent="0">
              <a:buNone/>
            </a:pPr>
            <a:r>
              <a:rPr lang="en-US" sz="8000" dirty="0"/>
              <a:t>     college = "BBDIT";  </a:t>
            </a:r>
          </a:p>
          <a:p>
            <a:pPr marL="0" indent="0">
              <a:buNone/>
            </a:pPr>
            <a:r>
              <a:rPr lang="en-US" sz="8000" dirty="0"/>
              <a:t>     }  </a:t>
            </a:r>
          </a:p>
          <a:p>
            <a:pPr marL="0" indent="0">
              <a:buNone/>
            </a:pPr>
            <a:r>
              <a:rPr lang="en-US" sz="8000" dirty="0"/>
              <a:t>  Student9(</a:t>
            </a:r>
            <a:r>
              <a:rPr lang="en-US" sz="8000" b="1" dirty="0" err="1"/>
              <a:t>int</a:t>
            </a:r>
            <a:r>
              <a:rPr lang="en-US" sz="8000" dirty="0"/>
              <a:t> r, String n){  </a:t>
            </a:r>
          </a:p>
          <a:p>
            <a:pPr marL="0" indent="0">
              <a:buNone/>
            </a:pPr>
            <a:r>
              <a:rPr lang="en-US" sz="8000" dirty="0"/>
              <a:t>     </a:t>
            </a:r>
            <a:r>
              <a:rPr lang="en-US" sz="8000" dirty="0" err="1"/>
              <a:t>rollno</a:t>
            </a:r>
            <a:r>
              <a:rPr lang="en-US" sz="8000" dirty="0"/>
              <a:t> = r;  </a:t>
            </a:r>
          </a:p>
          <a:p>
            <a:pPr marL="0" indent="0">
              <a:buNone/>
            </a:pPr>
            <a:r>
              <a:rPr lang="en-US" sz="8000" dirty="0"/>
              <a:t>     name = n;  </a:t>
            </a:r>
          </a:p>
          <a:p>
            <a:pPr marL="0" indent="0">
              <a:buNone/>
            </a:pPr>
            <a:r>
              <a:rPr lang="en-US" sz="8000" dirty="0"/>
              <a:t>     }  </a:t>
            </a:r>
          </a:p>
          <a:p>
            <a:pPr marL="0" indent="0">
              <a:buNone/>
            </a:pPr>
            <a:r>
              <a:rPr lang="en-US" sz="8000" dirty="0"/>
              <a:t>   </a:t>
            </a:r>
            <a:r>
              <a:rPr lang="en-US" sz="8000" b="1" dirty="0"/>
              <a:t>void</a:t>
            </a:r>
            <a:r>
              <a:rPr lang="en-US" sz="8000" dirty="0"/>
              <a:t> display (){</a:t>
            </a:r>
            <a:r>
              <a:rPr lang="en-US" sz="8000" dirty="0" err="1"/>
              <a:t>System.out.println</a:t>
            </a:r>
            <a:r>
              <a:rPr lang="en-US" sz="8000" dirty="0"/>
              <a:t>(</a:t>
            </a:r>
            <a:r>
              <a:rPr lang="en-US" sz="8000" dirty="0" err="1"/>
              <a:t>rollno</a:t>
            </a:r>
            <a:r>
              <a:rPr lang="en-US" sz="8000" dirty="0"/>
              <a:t>+" "+name+" "+college);}  </a:t>
            </a:r>
          </a:p>
          <a:p>
            <a:pPr marL="0" indent="0">
              <a:buNone/>
            </a:pPr>
            <a:r>
              <a:rPr lang="en-US" sz="8000" dirty="0"/>
              <a:t>  </a:t>
            </a:r>
            <a:r>
              <a:rPr lang="en-US" sz="8000" b="1" dirty="0" smtClean="0"/>
              <a:t>public</a:t>
            </a:r>
            <a:r>
              <a:rPr lang="en-US" sz="8000" dirty="0"/>
              <a:t> </a:t>
            </a:r>
            <a:r>
              <a:rPr lang="en-US" sz="8000" b="1" dirty="0"/>
              <a:t>static</a:t>
            </a:r>
            <a:r>
              <a:rPr lang="en-US" sz="8000" dirty="0"/>
              <a:t> </a:t>
            </a:r>
            <a:r>
              <a:rPr lang="en-US" sz="8000" b="1" dirty="0"/>
              <a:t>void</a:t>
            </a:r>
            <a:r>
              <a:rPr lang="en-US" sz="8000" dirty="0"/>
              <a:t> main(String </a:t>
            </a:r>
            <a:r>
              <a:rPr lang="en-US" sz="8000" dirty="0" err="1"/>
              <a:t>args</a:t>
            </a:r>
            <a:r>
              <a:rPr lang="en-US" sz="8000" dirty="0"/>
              <a:t>[]){  </a:t>
            </a:r>
          </a:p>
          <a:p>
            <a:pPr marL="0" indent="0">
              <a:buNone/>
            </a:pPr>
            <a:r>
              <a:rPr lang="en-US" sz="8000" dirty="0"/>
              <a:t>    Student9.change();  </a:t>
            </a:r>
          </a:p>
          <a:p>
            <a:pPr marL="0" indent="0">
              <a:buNone/>
            </a:pPr>
            <a:r>
              <a:rPr lang="en-US" sz="8000" dirty="0"/>
              <a:t>  </a:t>
            </a:r>
            <a:r>
              <a:rPr lang="en-US" sz="8000" dirty="0" smtClean="0"/>
              <a:t> Student9</a:t>
            </a:r>
            <a:r>
              <a:rPr lang="en-US" sz="8000" dirty="0"/>
              <a:t> s1 = </a:t>
            </a:r>
            <a:r>
              <a:rPr lang="en-US" sz="8000" b="1" dirty="0"/>
              <a:t>new</a:t>
            </a:r>
            <a:r>
              <a:rPr lang="en-US" sz="8000" dirty="0"/>
              <a:t> Student9 (111,"Karan");  </a:t>
            </a:r>
          </a:p>
          <a:p>
            <a:pPr marL="0" indent="0">
              <a:buNone/>
            </a:pPr>
            <a:r>
              <a:rPr lang="en-US" sz="8000" dirty="0"/>
              <a:t>    Student9 s2 = </a:t>
            </a:r>
            <a:r>
              <a:rPr lang="en-US" sz="8000" b="1" dirty="0"/>
              <a:t>new</a:t>
            </a:r>
            <a:r>
              <a:rPr lang="en-US" sz="8000" dirty="0"/>
              <a:t> Student9 (222,"Aryan");  </a:t>
            </a:r>
          </a:p>
          <a:p>
            <a:pPr marL="0" indent="0">
              <a:buNone/>
            </a:pPr>
            <a:r>
              <a:rPr lang="en-US" sz="8000" dirty="0"/>
              <a:t>    Student9 s3 = </a:t>
            </a:r>
            <a:r>
              <a:rPr lang="en-US" sz="8000" b="1" dirty="0"/>
              <a:t>new</a:t>
            </a:r>
            <a:r>
              <a:rPr lang="en-US" sz="8000" dirty="0"/>
              <a:t> Student9 (333,"Sonoo");  </a:t>
            </a:r>
          </a:p>
          <a:p>
            <a:pPr marL="0" indent="0">
              <a:buNone/>
            </a:pPr>
            <a:r>
              <a:rPr lang="en-US" sz="8000" dirty="0"/>
              <a:t>  </a:t>
            </a:r>
          </a:p>
          <a:p>
            <a:pPr marL="0" indent="0">
              <a:buNone/>
            </a:pPr>
            <a:r>
              <a:rPr lang="en-US" sz="8000" dirty="0"/>
              <a:t>    s1.display();  </a:t>
            </a:r>
          </a:p>
          <a:p>
            <a:pPr marL="0" indent="0">
              <a:buNone/>
            </a:pPr>
            <a:r>
              <a:rPr lang="en-US" sz="8000" dirty="0"/>
              <a:t>    s2.display();  </a:t>
            </a:r>
          </a:p>
          <a:p>
            <a:pPr marL="0" indent="0">
              <a:buNone/>
            </a:pPr>
            <a:r>
              <a:rPr lang="en-US" sz="8000" dirty="0"/>
              <a:t>    s3.display();  </a:t>
            </a:r>
          </a:p>
          <a:p>
            <a:pPr marL="0" indent="0">
              <a:buNone/>
            </a:pPr>
            <a:r>
              <a:rPr lang="en-US" sz="8000" dirty="0"/>
              <a:t>    }  </a:t>
            </a:r>
          </a:p>
          <a:p>
            <a:r>
              <a:rPr lang="en-US" dirty="0" smtClean="0"/>
              <a:t/>
            </a:r>
            <a:br>
              <a:rPr lang="en-US" dirty="0" smtClean="0"/>
            </a:br>
            <a:endParaRPr lang="en-US" dirty="0"/>
          </a:p>
        </p:txBody>
      </p:sp>
    </p:spTree>
    <p:extLst>
      <p:ext uri="{BB962C8B-B14F-4D97-AF65-F5344CB8AC3E}">
        <p14:creationId xmlns:p14="http://schemas.microsoft.com/office/powerpoint/2010/main" val="1115193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8175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09615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40042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for creating java constructor</a:t>
            </a:r>
            <a:br>
              <a:rPr lang="en-US" dirty="0"/>
            </a:br>
            <a:endParaRPr lang="en-US" dirty="0"/>
          </a:p>
        </p:txBody>
      </p:sp>
      <p:sp>
        <p:nvSpPr>
          <p:cNvPr id="3" name="Content Placeholder 2"/>
          <p:cNvSpPr>
            <a:spLocks noGrp="1"/>
          </p:cNvSpPr>
          <p:nvPr>
            <p:ph idx="1"/>
          </p:nvPr>
        </p:nvSpPr>
        <p:spPr/>
        <p:txBody>
          <a:bodyPr/>
          <a:lstStyle/>
          <a:p>
            <a:r>
              <a:rPr lang="en-US" dirty="0"/>
              <a:t>There are basically two rules defined for the constructor.</a:t>
            </a:r>
          </a:p>
          <a:p>
            <a:r>
              <a:rPr lang="en-US" dirty="0"/>
              <a:t>Constructor name must be same as its class name</a:t>
            </a:r>
          </a:p>
          <a:p>
            <a:r>
              <a:rPr lang="en-US" dirty="0"/>
              <a:t>Constructor must have no explicit return type</a:t>
            </a:r>
          </a:p>
          <a:p>
            <a:endParaRPr lang="en-US" dirty="0" smtClean="0"/>
          </a:p>
          <a:p>
            <a:endParaRPr lang="en-US" dirty="0"/>
          </a:p>
        </p:txBody>
      </p:sp>
    </p:spTree>
    <p:extLst>
      <p:ext uri="{BB962C8B-B14F-4D97-AF65-F5344CB8AC3E}">
        <p14:creationId xmlns:p14="http://schemas.microsoft.com/office/powerpoint/2010/main" val="821815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186" y="387458"/>
            <a:ext cx="10515600" cy="1438167"/>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smtClean="0"/>
              <a:t>Java </a:t>
            </a:r>
            <a:r>
              <a:rPr lang="en-US" dirty="0"/>
              <a:t>Default </a:t>
            </a:r>
            <a:r>
              <a:rPr lang="en-US" dirty="0" smtClean="0"/>
              <a:t>Constructor</a:t>
            </a:r>
            <a:br>
              <a:rPr lang="en-US" dirty="0" smtClean="0"/>
            </a:br>
            <a:r>
              <a:rPr lang="en-US" sz="2700" dirty="0" smtClean="0"/>
              <a:t>A constructor is called "Default Constructor" when it doesn't have any parameter.</a:t>
            </a:r>
            <a:r>
              <a:rPr lang="en-US" dirty="0" smtClean="0"/>
              <a:t/>
            </a:r>
            <a:br>
              <a:rPr lang="en-US" dirty="0" smtClean="0"/>
            </a:br>
            <a:r>
              <a:rPr lang="en-US" dirty="0" smtClean="0"/>
              <a:t/>
            </a:r>
            <a:br>
              <a:rPr lang="en-US" dirty="0" smtClean="0"/>
            </a:br>
            <a:r>
              <a:rPr lang="en-US" dirty="0" smtClean="0"/>
              <a:t>Example </a:t>
            </a:r>
            <a:r>
              <a:rPr lang="en-US" dirty="0"/>
              <a:t>of default constructor</a:t>
            </a:r>
            <a:br>
              <a:rPr lang="en-US" dirty="0"/>
            </a:br>
            <a:r>
              <a:rPr lang="en-US" dirty="0"/>
              <a:t/>
            </a:r>
            <a:br>
              <a:rPr lang="en-US" dirty="0"/>
            </a:br>
            <a:endParaRPr lang="en-US" dirty="0"/>
          </a:p>
        </p:txBody>
      </p:sp>
      <p:sp>
        <p:nvSpPr>
          <p:cNvPr id="3" name="Content Placeholder 2"/>
          <p:cNvSpPr>
            <a:spLocks noGrp="1"/>
          </p:cNvSpPr>
          <p:nvPr>
            <p:ph idx="1"/>
          </p:nvPr>
        </p:nvSpPr>
        <p:spPr>
          <a:xfrm>
            <a:off x="838200" y="1825624"/>
            <a:ext cx="10515600" cy="5032375"/>
          </a:xfrm>
        </p:spPr>
        <p:txBody>
          <a:bodyPr>
            <a:normAutofit fontScale="92500" lnSpcReduction="20000"/>
          </a:bodyPr>
          <a:lstStyle/>
          <a:p>
            <a:endParaRPr lang="en-US" dirty="0"/>
          </a:p>
          <a:p>
            <a:r>
              <a:rPr lang="en-US" dirty="0"/>
              <a:t>In this example, we are creating the no-</a:t>
            </a:r>
            <a:r>
              <a:rPr lang="en-US" dirty="0" err="1"/>
              <a:t>arg</a:t>
            </a:r>
            <a:r>
              <a:rPr lang="en-US" dirty="0"/>
              <a:t> constructor in the Bike class. It will be invoked at the time of object creation</a:t>
            </a:r>
            <a:r>
              <a:rPr lang="en-US" dirty="0" smtClean="0"/>
              <a:t>.</a:t>
            </a:r>
          </a:p>
          <a:p>
            <a:pPr marL="0" indent="0">
              <a:buNone/>
            </a:pPr>
            <a:r>
              <a:rPr lang="en-US" b="1" dirty="0"/>
              <a:t>class</a:t>
            </a:r>
            <a:r>
              <a:rPr lang="en-US" dirty="0"/>
              <a:t> Bike1{  </a:t>
            </a:r>
          </a:p>
          <a:p>
            <a:pPr marL="0" indent="0">
              <a:buNone/>
            </a:pPr>
            <a:r>
              <a:rPr lang="en-US" dirty="0"/>
              <a:t>Bike1</a:t>
            </a:r>
            <a:r>
              <a:rPr lang="en-US" dirty="0" smtClean="0"/>
              <a:t>()  //constructor without parameter</a:t>
            </a:r>
          </a:p>
          <a:p>
            <a:pPr marL="0" indent="0">
              <a:buNone/>
            </a:pPr>
            <a:r>
              <a:rPr lang="en-US" dirty="0" smtClean="0"/>
              <a:t>{</a:t>
            </a:r>
          </a:p>
          <a:p>
            <a:pPr marL="0" indent="0">
              <a:buNone/>
            </a:pPr>
            <a:r>
              <a:rPr lang="en-US" dirty="0" err="1" smtClean="0"/>
              <a:t>System.out.println</a:t>
            </a:r>
            <a:r>
              <a:rPr lang="en-US" dirty="0"/>
              <a:t>("Bike is created");}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Bike1 b=</a:t>
            </a:r>
            <a:r>
              <a:rPr lang="en-US" b="1" dirty="0"/>
              <a:t>new</a:t>
            </a:r>
            <a:r>
              <a:rPr lang="en-US" dirty="0"/>
              <a:t> Bike1();  </a:t>
            </a:r>
          </a:p>
          <a:p>
            <a:pPr marL="0" indent="0">
              <a:buNone/>
            </a:pPr>
            <a:r>
              <a:rPr lang="en-US" dirty="0"/>
              <a:t>}  </a:t>
            </a:r>
          </a:p>
          <a:p>
            <a:pPr marL="0" indent="0">
              <a:buNone/>
            </a:pPr>
            <a:r>
              <a:rPr lang="en-US" dirty="0" smtClean="0"/>
              <a:t>}</a:t>
            </a:r>
          </a:p>
          <a:p>
            <a:pPr marL="0" indent="0">
              <a:buNone/>
            </a:pPr>
            <a:r>
              <a:rPr lang="en-US" b="1" dirty="0"/>
              <a:t>If there is no constructor in a class, compiler automatically creates a default constructor.</a:t>
            </a:r>
          </a:p>
          <a:p>
            <a:pPr marL="0" indent="0">
              <a:buNone/>
            </a:pPr>
            <a:endParaRPr lang="en-US" dirty="0"/>
          </a:p>
          <a:p>
            <a:endParaRPr lang="en-US" dirty="0"/>
          </a:p>
        </p:txBody>
      </p:sp>
    </p:spTree>
    <p:extLst>
      <p:ext uri="{BB962C8B-B14F-4D97-AF65-F5344CB8AC3E}">
        <p14:creationId xmlns:p14="http://schemas.microsoft.com/office/powerpoint/2010/main" val="494713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0963"/>
            <a:ext cx="10515600" cy="945397"/>
          </a:xfrm>
        </p:spPr>
        <p:txBody>
          <a:bodyPr>
            <a:normAutofit fontScale="90000"/>
          </a:bodyPr>
          <a:lstStyle/>
          <a:p>
            <a:r>
              <a:rPr lang="en-US" dirty="0"/>
              <a:t>Example of default constructor that displays the default values</a:t>
            </a:r>
            <a:br>
              <a:rPr lang="en-US" dirty="0"/>
            </a:br>
            <a:endParaRPr lang="en-US" dirty="0"/>
          </a:p>
        </p:txBody>
      </p:sp>
      <p:sp>
        <p:nvSpPr>
          <p:cNvPr id="3" name="Content Placeholder 2"/>
          <p:cNvSpPr>
            <a:spLocks noGrp="1"/>
          </p:cNvSpPr>
          <p:nvPr>
            <p:ph idx="1"/>
          </p:nvPr>
        </p:nvSpPr>
        <p:spPr>
          <a:xfrm>
            <a:off x="356461" y="1069384"/>
            <a:ext cx="11282765" cy="5594888"/>
          </a:xfrm>
        </p:spPr>
        <p:txBody>
          <a:bodyPr>
            <a:normAutofit fontScale="85000" lnSpcReduction="20000"/>
          </a:bodyPr>
          <a:lstStyle/>
          <a:p>
            <a:pPr marL="0" indent="0">
              <a:buNone/>
            </a:pPr>
            <a:r>
              <a:rPr lang="en-US" b="1" dirty="0"/>
              <a:t>class</a:t>
            </a:r>
            <a:r>
              <a:rPr lang="en-US" dirty="0"/>
              <a:t> Student3{  </a:t>
            </a:r>
          </a:p>
          <a:p>
            <a:pPr marL="0" indent="0">
              <a:buNone/>
            </a:pPr>
            <a:r>
              <a:rPr lang="en-US" b="1" dirty="0" err="1"/>
              <a:t>int</a:t>
            </a:r>
            <a:r>
              <a:rPr lang="en-US" dirty="0"/>
              <a:t> id;  </a:t>
            </a:r>
          </a:p>
          <a:p>
            <a:pPr marL="0" indent="0">
              <a:buNone/>
            </a:pPr>
            <a:r>
              <a:rPr lang="en-US" dirty="0"/>
              <a:t>String name;  </a:t>
            </a:r>
            <a:endParaRPr lang="en-US" dirty="0" smtClean="0"/>
          </a:p>
          <a:p>
            <a:pPr marL="0" indent="0">
              <a:buNone/>
            </a:pPr>
            <a:r>
              <a:rPr lang="en-US" dirty="0"/>
              <a:t> </a:t>
            </a:r>
            <a:r>
              <a:rPr lang="en-US" b="1" dirty="0" smtClean="0"/>
              <a:t>void</a:t>
            </a:r>
            <a:r>
              <a:rPr lang="en-US" dirty="0"/>
              <a:t> display</a:t>
            </a:r>
            <a:r>
              <a:rPr lang="en-US" dirty="0" smtClean="0"/>
              <a:t>()</a:t>
            </a:r>
          </a:p>
          <a:p>
            <a:pPr marL="0" indent="0">
              <a:buNone/>
            </a:pPr>
            <a:r>
              <a:rPr lang="en-US" dirty="0" smtClean="0"/>
              <a:t>{</a:t>
            </a:r>
          </a:p>
          <a:p>
            <a:pPr marL="0" indent="0">
              <a:buNone/>
            </a:pPr>
            <a:r>
              <a:rPr lang="en-US" dirty="0" err="1" smtClean="0"/>
              <a:t>System.out.println</a:t>
            </a:r>
            <a:r>
              <a:rPr lang="en-US" dirty="0" smtClean="0"/>
              <a:t>(id</a:t>
            </a:r>
            <a:r>
              <a:rPr lang="en-US" dirty="0"/>
              <a:t>+" "+name);}  </a:t>
            </a:r>
          </a:p>
          <a:p>
            <a:pPr marL="0" indent="0">
              <a:buNone/>
            </a:pPr>
            <a:r>
              <a:rPr lang="en-US" dirty="0"/>
              <a:t>  </a:t>
            </a:r>
            <a:r>
              <a:rPr lang="en-US" b="1" dirty="0" smtClean="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Student3 s1=</a:t>
            </a:r>
            <a:r>
              <a:rPr lang="en-US" b="1" dirty="0"/>
              <a:t>new</a:t>
            </a:r>
            <a:r>
              <a:rPr lang="en-US" dirty="0"/>
              <a:t> Student3();  </a:t>
            </a:r>
          </a:p>
          <a:p>
            <a:pPr marL="0" indent="0">
              <a:buNone/>
            </a:pPr>
            <a:r>
              <a:rPr lang="en-US" dirty="0"/>
              <a:t>Student3 s2=</a:t>
            </a:r>
            <a:r>
              <a:rPr lang="en-US" b="1" dirty="0"/>
              <a:t>new</a:t>
            </a:r>
            <a:r>
              <a:rPr lang="en-US" dirty="0"/>
              <a:t> Student3();  </a:t>
            </a:r>
          </a:p>
          <a:p>
            <a:pPr marL="0" indent="0">
              <a:buNone/>
            </a:pPr>
            <a:r>
              <a:rPr lang="en-US" dirty="0"/>
              <a:t>s1.display();  </a:t>
            </a:r>
          </a:p>
          <a:p>
            <a:pPr marL="0" indent="0">
              <a:buNone/>
            </a:pPr>
            <a:r>
              <a:rPr lang="en-US" dirty="0"/>
              <a:t>s2.display();  </a:t>
            </a:r>
          </a:p>
          <a:p>
            <a:pPr marL="0" indent="0">
              <a:buNone/>
            </a:pPr>
            <a:r>
              <a:rPr lang="en-US" dirty="0"/>
              <a:t>}  </a:t>
            </a:r>
          </a:p>
          <a:p>
            <a:pPr marL="0" indent="0">
              <a:buNone/>
            </a:pPr>
            <a:r>
              <a:rPr lang="en-US" dirty="0" smtClean="0"/>
              <a:t>}</a:t>
            </a:r>
          </a:p>
          <a:p>
            <a:pPr marL="0" indent="0">
              <a:buNone/>
            </a:pPr>
            <a:r>
              <a:rPr lang="en-US" b="1" dirty="0" err="1"/>
              <a:t>Explanation:</a:t>
            </a:r>
            <a:r>
              <a:rPr lang="en-US" dirty="0" err="1"/>
              <a:t>In</a:t>
            </a:r>
            <a:r>
              <a:rPr lang="en-US" dirty="0"/>
              <a:t> the above </a:t>
            </a:r>
            <a:r>
              <a:rPr lang="en-US" dirty="0" err="1"/>
              <a:t>class,you</a:t>
            </a:r>
            <a:r>
              <a:rPr lang="en-US" dirty="0"/>
              <a:t> are not creating any constructor so compiler provides you a default </a:t>
            </a:r>
            <a:r>
              <a:rPr lang="en-US" dirty="0" err="1"/>
              <a:t>constructor.Here</a:t>
            </a:r>
            <a:r>
              <a:rPr lang="en-US" dirty="0"/>
              <a:t> 0 and null values are provided by default constructor.</a:t>
            </a:r>
          </a:p>
          <a:p>
            <a:endParaRPr lang="en-US" dirty="0"/>
          </a:p>
        </p:txBody>
      </p:sp>
    </p:spTree>
    <p:extLst>
      <p:ext uri="{BB962C8B-B14F-4D97-AF65-F5344CB8AC3E}">
        <p14:creationId xmlns:p14="http://schemas.microsoft.com/office/powerpoint/2010/main" val="3834807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690688"/>
          </a:xfrm>
        </p:spPr>
        <p:txBody>
          <a:bodyPr>
            <a:normAutofit fontScale="90000"/>
          </a:bodyPr>
          <a:lstStyle/>
          <a:p>
            <a:r>
              <a:rPr lang="en-US" sz="3600" b="1" dirty="0" smtClean="0"/>
              <a:t/>
            </a:r>
            <a:br>
              <a:rPr lang="en-US" sz="3600" b="1" dirty="0" smtClean="0"/>
            </a:br>
            <a:r>
              <a:rPr lang="en-US" sz="3600" b="1" dirty="0" smtClean="0"/>
              <a:t>Java </a:t>
            </a:r>
            <a:r>
              <a:rPr lang="en-US" sz="3600" b="1" dirty="0"/>
              <a:t>parameterized constructor</a:t>
            </a:r>
            <a:r>
              <a:rPr lang="en-US" sz="3600" dirty="0"/>
              <a:t/>
            </a:r>
            <a:br>
              <a:rPr lang="en-US" sz="3600" dirty="0"/>
            </a:br>
            <a:r>
              <a:rPr lang="en-US" sz="3600" dirty="0"/>
              <a:t>A constructor which has a specific number of parameters is called parameterized constructor</a:t>
            </a:r>
            <a:r>
              <a:rPr lang="en-US" sz="3600" dirty="0" smtClean="0"/>
              <a:t>.</a:t>
            </a:r>
            <a:r>
              <a:rPr lang="en-US" dirty="0" smtClean="0"/>
              <a:t/>
            </a:r>
            <a:br>
              <a:rPr lang="en-US" dirty="0" smtClean="0"/>
            </a:b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563681860"/>
              </p:ext>
            </p:extLst>
          </p:nvPr>
        </p:nvGraphicFramePr>
        <p:xfrm>
          <a:off x="838200" y="2541722"/>
          <a:ext cx="10515600" cy="1875295"/>
        </p:xfrm>
        <a:graphic>
          <a:graphicData uri="http://schemas.openxmlformats.org/drawingml/2006/table">
            <a:tbl>
              <a:tblPr/>
              <a:tblGrid>
                <a:gridCol w="10515600"/>
              </a:tblGrid>
              <a:tr h="1875295">
                <a:tc>
                  <a:txBody>
                    <a:bodyPr/>
                    <a:lstStyle/>
                    <a:p>
                      <a:pPr algn="just"/>
                      <a:r>
                        <a:rPr lang="en-US" dirty="0">
                          <a:solidFill>
                            <a:srgbClr val="000000"/>
                          </a:solidFill>
                          <a:effectLst/>
                          <a:latin typeface="verdana" panose="020B0604030504040204" pitchFamily="34" charset="0"/>
                        </a:rPr>
                        <a:t>Parameterized constructor is used to provide different values to the distinct objects</a:t>
                      </a:r>
                    </a:p>
                  </a:txBody>
                  <a:tcPr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1542849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984"/>
            <a:ext cx="10515600" cy="1007390"/>
          </a:xfrm>
        </p:spPr>
        <p:txBody>
          <a:bodyPr>
            <a:normAutofit fontScale="90000"/>
          </a:bodyPr>
          <a:lstStyle/>
          <a:p>
            <a:r>
              <a:rPr lang="en-US" sz="3600" dirty="0"/>
              <a:t>Example of parameterized constructor</a:t>
            </a:r>
            <a:r>
              <a:rPr lang="en-US" dirty="0"/>
              <a:t/>
            </a:r>
            <a:br>
              <a:rPr lang="en-US" dirty="0"/>
            </a:br>
            <a:endParaRPr lang="en-US" dirty="0"/>
          </a:p>
        </p:txBody>
      </p:sp>
      <p:sp>
        <p:nvSpPr>
          <p:cNvPr id="3" name="Content Placeholder 2"/>
          <p:cNvSpPr>
            <a:spLocks noGrp="1"/>
          </p:cNvSpPr>
          <p:nvPr>
            <p:ph idx="1"/>
          </p:nvPr>
        </p:nvSpPr>
        <p:spPr>
          <a:xfrm>
            <a:off x="838200" y="976393"/>
            <a:ext cx="10515600" cy="5200570"/>
          </a:xfrm>
        </p:spPr>
        <p:txBody>
          <a:bodyPr/>
          <a:lstStyle/>
          <a:p>
            <a:pPr marL="0" indent="0">
              <a:buNone/>
            </a:pPr>
            <a:endParaRPr lang="en-US" dirty="0" smtClean="0"/>
          </a:p>
          <a:p>
            <a:pPr marL="0" indent="0">
              <a:buNone/>
            </a:pPr>
            <a:endParaRPr lang="en-US" dirty="0"/>
          </a:p>
          <a:p>
            <a:pPr marL="0" indent="0">
              <a:buNone/>
            </a:pPr>
            <a:r>
              <a:rPr lang="en-US" dirty="0" smtClean="0"/>
              <a:t>In </a:t>
            </a:r>
            <a:r>
              <a:rPr lang="en-US" dirty="0"/>
              <a:t>this example, we have created the constructor of Student class that have two parameters. We can have any number of parameters in the constructor</a:t>
            </a:r>
            <a:r>
              <a:rPr lang="en-US" dirty="0" smtClean="0"/>
              <a:t>.</a:t>
            </a:r>
          </a:p>
          <a:p>
            <a:endParaRPr lang="en-US" dirty="0"/>
          </a:p>
        </p:txBody>
      </p:sp>
    </p:spTree>
    <p:extLst>
      <p:ext uri="{BB962C8B-B14F-4D97-AF65-F5344CB8AC3E}">
        <p14:creationId xmlns:p14="http://schemas.microsoft.com/office/powerpoint/2010/main" val="2160084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rmAutofit fontScale="85000" lnSpcReduction="20000"/>
          </a:bodyPr>
          <a:lstStyle/>
          <a:p>
            <a:pPr marL="0" indent="0">
              <a:buNone/>
            </a:pPr>
            <a:r>
              <a:rPr lang="en-US" b="1" dirty="0"/>
              <a:t>class</a:t>
            </a:r>
            <a:r>
              <a:rPr lang="en-US" dirty="0"/>
              <a:t> Student4{  </a:t>
            </a:r>
          </a:p>
          <a:p>
            <a:pPr marL="0" indent="0">
              <a:buNone/>
            </a:pPr>
            <a:r>
              <a:rPr lang="en-US" dirty="0"/>
              <a:t>    </a:t>
            </a:r>
            <a:r>
              <a:rPr lang="en-US" b="1" dirty="0" err="1"/>
              <a:t>int</a:t>
            </a:r>
            <a:r>
              <a:rPr lang="en-US" dirty="0"/>
              <a:t> id;  </a:t>
            </a:r>
          </a:p>
          <a:p>
            <a:pPr marL="0" indent="0">
              <a:buNone/>
            </a:pPr>
            <a:r>
              <a:rPr lang="en-US" dirty="0"/>
              <a:t>    String name;  </a:t>
            </a:r>
          </a:p>
          <a:p>
            <a:pPr marL="0" indent="0">
              <a:buNone/>
            </a:pPr>
            <a:r>
              <a:rPr lang="en-US" dirty="0"/>
              <a:t>      </a:t>
            </a:r>
          </a:p>
          <a:p>
            <a:pPr marL="0" indent="0">
              <a:buNone/>
            </a:pPr>
            <a:r>
              <a:rPr lang="en-US" dirty="0" smtClean="0"/>
              <a:t>Student4(</a:t>
            </a:r>
            <a:r>
              <a:rPr lang="en-US" b="1" dirty="0" err="1" smtClean="0"/>
              <a:t>int</a:t>
            </a:r>
            <a:r>
              <a:rPr lang="en-US" dirty="0"/>
              <a:t> </a:t>
            </a:r>
            <a:r>
              <a:rPr lang="en-US" dirty="0" err="1"/>
              <a:t>i,String</a:t>
            </a:r>
            <a:r>
              <a:rPr lang="en-US" dirty="0"/>
              <a:t> n){  </a:t>
            </a:r>
          </a:p>
          <a:p>
            <a:pPr marL="0" indent="0">
              <a:buNone/>
            </a:pPr>
            <a:r>
              <a:rPr lang="en-US" dirty="0"/>
              <a:t>    id = </a:t>
            </a:r>
            <a:r>
              <a:rPr lang="en-US" dirty="0" err="1"/>
              <a:t>i</a:t>
            </a:r>
            <a:r>
              <a:rPr lang="en-US" dirty="0"/>
              <a:t>;  </a:t>
            </a:r>
          </a:p>
          <a:p>
            <a:pPr marL="0" indent="0">
              <a:buNone/>
            </a:pPr>
            <a:r>
              <a:rPr lang="en-US" dirty="0"/>
              <a:t>    name = n;  </a:t>
            </a:r>
          </a:p>
          <a:p>
            <a:pPr marL="0" indent="0">
              <a:buNone/>
            </a:pPr>
            <a:r>
              <a:rPr lang="en-US" dirty="0"/>
              <a:t>    }  </a:t>
            </a:r>
          </a:p>
          <a:p>
            <a:pPr marL="0" indent="0">
              <a:buNone/>
            </a:pPr>
            <a:r>
              <a:rPr lang="en-US" dirty="0"/>
              <a:t>    </a:t>
            </a:r>
            <a:r>
              <a:rPr lang="en-US" b="1" dirty="0"/>
              <a:t>void</a:t>
            </a:r>
            <a:r>
              <a:rPr lang="en-US" dirty="0"/>
              <a:t> display(){</a:t>
            </a:r>
            <a:r>
              <a:rPr lang="en-US" dirty="0" err="1"/>
              <a:t>System.out.println</a:t>
            </a:r>
            <a:r>
              <a:rPr lang="en-US" dirty="0"/>
              <a:t>(id+" "+name);}  </a:t>
            </a:r>
          </a:p>
          <a:p>
            <a:pPr marL="0" indent="0">
              <a:buNone/>
            </a:pPr>
            <a:r>
              <a:rPr lang="en-US" dirty="0"/>
              <a:t>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Student4 s1 = </a:t>
            </a:r>
            <a:r>
              <a:rPr lang="en-US" b="1" dirty="0"/>
              <a:t>new</a:t>
            </a:r>
            <a:r>
              <a:rPr lang="en-US" dirty="0"/>
              <a:t> Student4(111,"Karan");  </a:t>
            </a:r>
          </a:p>
          <a:p>
            <a:pPr marL="0" indent="0">
              <a:buNone/>
            </a:pPr>
            <a:r>
              <a:rPr lang="en-US" dirty="0"/>
              <a:t>    Student4 s2 = </a:t>
            </a:r>
            <a:r>
              <a:rPr lang="en-US" b="1" dirty="0"/>
              <a:t>new</a:t>
            </a:r>
            <a:r>
              <a:rPr lang="en-US" dirty="0"/>
              <a:t> Student4(222,"Aryan");  </a:t>
            </a:r>
          </a:p>
          <a:p>
            <a:pPr marL="0" indent="0">
              <a:buNone/>
            </a:pPr>
            <a:r>
              <a:rPr lang="en-US" dirty="0"/>
              <a:t>    s1.display();  </a:t>
            </a:r>
          </a:p>
          <a:p>
            <a:pPr marL="0" indent="0">
              <a:buNone/>
            </a:pPr>
            <a:r>
              <a:rPr lang="en-US" dirty="0"/>
              <a:t>    s2.display();  </a:t>
            </a:r>
          </a:p>
          <a:p>
            <a:pPr marL="0" indent="0">
              <a:buNone/>
            </a:pPr>
            <a:r>
              <a:rPr lang="en-US" dirty="0"/>
              <a:t>   }  </a:t>
            </a:r>
          </a:p>
          <a:p>
            <a:pPr marL="0" indent="0">
              <a:buNone/>
            </a:pPr>
            <a:r>
              <a:rPr lang="en-US" dirty="0"/>
              <a:t>}  </a:t>
            </a:r>
          </a:p>
          <a:p>
            <a:endParaRPr lang="en-US" dirty="0"/>
          </a:p>
        </p:txBody>
      </p:sp>
    </p:spTree>
    <p:extLst>
      <p:ext uri="{BB962C8B-B14F-4D97-AF65-F5344CB8AC3E}">
        <p14:creationId xmlns:p14="http://schemas.microsoft.com/office/powerpoint/2010/main" val="453358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 Overloading in Java</a:t>
            </a:r>
            <a:br>
              <a:rPr lang="en-US" dirty="0"/>
            </a:br>
            <a:endParaRPr lang="en-US" dirty="0"/>
          </a:p>
        </p:txBody>
      </p:sp>
      <p:sp>
        <p:nvSpPr>
          <p:cNvPr id="3" name="Content Placeholder 2"/>
          <p:cNvSpPr>
            <a:spLocks noGrp="1"/>
          </p:cNvSpPr>
          <p:nvPr>
            <p:ph idx="1"/>
          </p:nvPr>
        </p:nvSpPr>
        <p:spPr/>
        <p:txBody>
          <a:bodyPr/>
          <a:lstStyle/>
          <a:p>
            <a:r>
              <a:rPr lang="en-US" dirty="0"/>
              <a:t>In Java, a constructor is just like a method but without return type. It can also be overloaded like Java methods.</a:t>
            </a:r>
          </a:p>
          <a:p>
            <a:r>
              <a:rPr lang="en-US" dirty="0"/>
              <a:t>Constructor overloading in Java is a technique of having more than one constructor with different parameter lists. They are arranged in a way that each constructor performs a different task. They are differentiated by the compiler by the number of parameters in the list and their types.</a:t>
            </a:r>
          </a:p>
          <a:p>
            <a:endParaRPr lang="en-US" dirty="0"/>
          </a:p>
        </p:txBody>
      </p:sp>
    </p:spTree>
    <p:extLst>
      <p:ext uri="{BB962C8B-B14F-4D97-AF65-F5344CB8AC3E}">
        <p14:creationId xmlns:p14="http://schemas.microsoft.com/office/powerpoint/2010/main" val="2077707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670</Words>
  <Application>Microsoft Office PowerPoint</Application>
  <PresentationFormat>Widescreen</PresentationFormat>
  <Paragraphs>216</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Aharoni</vt:lpstr>
      <vt:lpstr>Arial</vt:lpstr>
      <vt:lpstr>Arial Black</vt:lpstr>
      <vt:lpstr>Calibri</vt:lpstr>
      <vt:lpstr>Calibri Light</vt:lpstr>
      <vt:lpstr>Times New Roman</vt:lpstr>
      <vt:lpstr>Verdana</vt:lpstr>
      <vt:lpstr>Office Theme</vt:lpstr>
      <vt:lpstr>Constructor in Java </vt:lpstr>
      <vt:lpstr>When a constructor is called </vt:lpstr>
      <vt:lpstr>Rules for creating java constructor </vt:lpstr>
      <vt:lpstr>   Java Default Constructor A constructor is called "Default Constructor" when it doesn't have any parameter.  Example of default constructor  </vt:lpstr>
      <vt:lpstr>Example of default constructor that displays the default values </vt:lpstr>
      <vt:lpstr> Java parameterized constructor A constructor which has a specific number of parameters is called parameterized constructor. </vt:lpstr>
      <vt:lpstr>Example of parameterized constructor </vt:lpstr>
      <vt:lpstr>PowerPoint Presentation</vt:lpstr>
      <vt:lpstr>Constructor Overloading in Java </vt:lpstr>
      <vt:lpstr>Example of Constructor Overloading </vt:lpstr>
      <vt:lpstr>Difference between constructor and method in java </vt:lpstr>
      <vt:lpstr>Java Copy Constructor There is no copy constructor in java. But, we can copy the values of one object to another like copy constructor in C++.</vt:lpstr>
      <vt:lpstr>PowerPoint Presentation</vt:lpstr>
      <vt:lpstr>Java static keyword </vt:lpstr>
      <vt:lpstr>Java static variable </vt:lpstr>
      <vt:lpstr>Advantage of static variable It makes your program memory efficient (i.e it saves memory).</vt:lpstr>
      <vt:lpstr>Example of static variable </vt:lpstr>
      <vt:lpstr>PowerPoint Presentation</vt:lpstr>
      <vt:lpstr>Program of counter without static variable </vt:lpstr>
      <vt:lpstr>PowerPoint Presentation</vt:lpstr>
      <vt:lpstr>Program of counter by static variable As we have mentioned above, static variable will get the memory only once, if any object changes the value of the static variable, it will retain its value.</vt:lpstr>
      <vt:lpstr>Java static method </vt:lpstr>
      <vt:lpstr>Example of static method </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Constructor in Java </dc:title>
  <dc:creator>Student</dc:creator>
  <cp:lastModifiedBy>Student</cp:lastModifiedBy>
  <cp:revision>78</cp:revision>
  <dcterms:created xsi:type="dcterms:W3CDTF">2018-07-06T14:34:39Z</dcterms:created>
  <dcterms:modified xsi:type="dcterms:W3CDTF">2018-07-06T16:25:29Z</dcterms:modified>
</cp:coreProperties>
</file>