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40"/>
  </p:notesMasterIdLst>
  <p:sldIdLst>
    <p:sldId id="259" r:id="rId2"/>
    <p:sldId id="275" r:id="rId3"/>
    <p:sldId id="276" r:id="rId4"/>
    <p:sldId id="278" r:id="rId5"/>
    <p:sldId id="300" r:id="rId6"/>
    <p:sldId id="296" r:id="rId7"/>
    <p:sldId id="295" r:id="rId8"/>
    <p:sldId id="297" r:id="rId9"/>
    <p:sldId id="298" r:id="rId10"/>
    <p:sldId id="299"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328" r:id="rId3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Lucida Sans Unicode" pitchFamily="34" charset="0"/>
        <a:cs typeface="Lucida Sans Unicode" pitchFamily="34" charset="0"/>
      </a:defRPr>
    </a:lvl1pPr>
    <a:lvl2pPr marL="457200" algn="l" rtl="0" eaLnBrk="0" fontAlgn="base" hangingPunct="0">
      <a:spcBef>
        <a:spcPct val="0"/>
      </a:spcBef>
      <a:spcAft>
        <a:spcPct val="0"/>
      </a:spcAft>
      <a:defRPr sz="2400" kern="1200">
        <a:solidFill>
          <a:schemeClr val="tx1"/>
        </a:solidFill>
        <a:latin typeface="Times" pitchFamily="18" charset="0"/>
        <a:ea typeface="Lucida Sans Unicode" pitchFamily="34" charset="0"/>
        <a:cs typeface="Lucida Sans Unicode" pitchFamily="34" charset="0"/>
      </a:defRPr>
    </a:lvl2pPr>
    <a:lvl3pPr marL="914400" algn="l" rtl="0" eaLnBrk="0" fontAlgn="base" hangingPunct="0">
      <a:spcBef>
        <a:spcPct val="0"/>
      </a:spcBef>
      <a:spcAft>
        <a:spcPct val="0"/>
      </a:spcAft>
      <a:defRPr sz="2400" kern="1200">
        <a:solidFill>
          <a:schemeClr val="tx1"/>
        </a:solidFill>
        <a:latin typeface="Times" pitchFamily="18" charset="0"/>
        <a:ea typeface="Lucida Sans Unicode" pitchFamily="34" charset="0"/>
        <a:cs typeface="Lucida Sans Unicode" pitchFamily="34" charset="0"/>
      </a:defRPr>
    </a:lvl3pPr>
    <a:lvl4pPr marL="1371600" algn="l" rtl="0" eaLnBrk="0" fontAlgn="base" hangingPunct="0">
      <a:spcBef>
        <a:spcPct val="0"/>
      </a:spcBef>
      <a:spcAft>
        <a:spcPct val="0"/>
      </a:spcAft>
      <a:defRPr sz="2400" kern="1200">
        <a:solidFill>
          <a:schemeClr val="tx1"/>
        </a:solidFill>
        <a:latin typeface="Times" pitchFamily="18" charset="0"/>
        <a:ea typeface="Lucida Sans Unicode" pitchFamily="34" charset="0"/>
        <a:cs typeface="Lucida Sans Unicode" pitchFamily="34" charset="0"/>
      </a:defRPr>
    </a:lvl4pPr>
    <a:lvl5pPr marL="1828800" algn="l" rtl="0" eaLnBrk="0" fontAlgn="base" hangingPunct="0">
      <a:spcBef>
        <a:spcPct val="0"/>
      </a:spcBef>
      <a:spcAft>
        <a:spcPct val="0"/>
      </a:spcAft>
      <a:defRPr sz="2400" kern="1200">
        <a:solidFill>
          <a:schemeClr val="tx1"/>
        </a:solidFill>
        <a:latin typeface="Times" pitchFamily="18" charset="0"/>
        <a:ea typeface="Lucida Sans Unicode" pitchFamily="34" charset="0"/>
        <a:cs typeface="Lucida Sans Unicode" pitchFamily="34" charset="0"/>
      </a:defRPr>
    </a:lvl5pPr>
    <a:lvl6pPr marL="2286000" algn="l" defTabSz="914400" rtl="0" eaLnBrk="1" latinLnBrk="0" hangingPunct="1">
      <a:defRPr sz="2400" kern="1200">
        <a:solidFill>
          <a:schemeClr val="tx1"/>
        </a:solidFill>
        <a:latin typeface="Times" pitchFamily="18" charset="0"/>
        <a:ea typeface="Lucida Sans Unicode" pitchFamily="34" charset="0"/>
        <a:cs typeface="Lucida Sans Unicode" pitchFamily="34" charset="0"/>
      </a:defRPr>
    </a:lvl6pPr>
    <a:lvl7pPr marL="2743200" algn="l" defTabSz="914400" rtl="0" eaLnBrk="1" latinLnBrk="0" hangingPunct="1">
      <a:defRPr sz="2400" kern="1200">
        <a:solidFill>
          <a:schemeClr val="tx1"/>
        </a:solidFill>
        <a:latin typeface="Times" pitchFamily="18" charset="0"/>
        <a:ea typeface="Lucida Sans Unicode" pitchFamily="34" charset="0"/>
        <a:cs typeface="Lucida Sans Unicode" pitchFamily="34" charset="0"/>
      </a:defRPr>
    </a:lvl7pPr>
    <a:lvl8pPr marL="3200400" algn="l" defTabSz="914400" rtl="0" eaLnBrk="1" latinLnBrk="0" hangingPunct="1">
      <a:defRPr sz="2400" kern="1200">
        <a:solidFill>
          <a:schemeClr val="tx1"/>
        </a:solidFill>
        <a:latin typeface="Times" pitchFamily="18" charset="0"/>
        <a:ea typeface="Lucida Sans Unicode" pitchFamily="34" charset="0"/>
        <a:cs typeface="Lucida Sans Unicode" pitchFamily="34" charset="0"/>
      </a:defRPr>
    </a:lvl8pPr>
    <a:lvl9pPr marL="3657600" algn="l" defTabSz="914400" rtl="0" eaLnBrk="1" latinLnBrk="0" hangingPunct="1">
      <a:defRPr sz="2400" kern="1200">
        <a:solidFill>
          <a:schemeClr val="tx1"/>
        </a:solidFill>
        <a:latin typeface="Times" pitchFamily="18" charset="0"/>
        <a:ea typeface="Lucida Sans Unicode" pitchFamily="34" charset="0"/>
        <a:cs typeface="Lucida Sans Unicode"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EAEAEA"/>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7" autoAdjust="0"/>
    <p:restoredTop sz="94698" autoAdjust="0"/>
  </p:normalViewPr>
  <p:slideViewPr>
    <p:cSldViewPr>
      <p:cViewPr varScale="1">
        <p:scale>
          <a:sx n="115" d="100"/>
          <a:sy n="115" d="100"/>
        </p:scale>
        <p:origin x="216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05E898B-DFB0-4F3C-8460-C428808B8167}"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49EB9C5A-01D0-4087-AC45-3F75303B7054}" type="slidenum">
              <a:rPr lang="en-US"/>
              <a:pPr/>
              <a:t>1</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5843588" y="6543675"/>
            <a:ext cx="1789112" cy="304800"/>
          </a:xfrm>
          <a:prstGeom prst="rect">
            <a:avLst/>
          </a:prstGeom>
          <a:noFill/>
          <a:ln w="9525">
            <a:noFill/>
            <a:miter lim="800000"/>
            <a:headEnd/>
            <a:tailEnd/>
          </a:ln>
          <a:effectLst/>
        </p:spPr>
        <p:txBody>
          <a:bodyPr wrap="none">
            <a:spAutoFit/>
          </a:bodyPr>
          <a:lstStyle/>
          <a:p>
            <a:pPr algn="r">
              <a:defRPr/>
            </a:pPr>
            <a:r>
              <a:rPr lang="en-US" sz="1400">
                <a:latin typeface="Courier" pitchFamily="49" charset="0"/>
                <a:ea typeface="+mn-ea"/>
                <a:cs typeface="+mn-cs"/>
              </a:rPr>
              <a:t>ISBN </a:t>
            </a:r>
            <a:r>
              <a:rPr lang="en-US" sz="1400">
                <a:ea typeface="+mn-ea"/>
                <a:cs typeface="+mn-cs"/>
              </a:rPr>
              <a:t>0-321-49362-1</a:t>
            </a:r>
          </a:p>
        </p:txBody>
      </p:sp>
      <p:pic>
        <p:nvPicPr>
          <p:cNvPr id="5" name="Picture 8" descr="pl9cover.jpg"/>
          <p:cNvPicPr>
            <a:picLocks noChangeAspect="1"/>
          </p:cNvPicPr>
          <p:nvPr userDrawn="1"/>
        </p:nvPicPr>
        <p:blipFill>
          <a:blip r:embed="rId2"/>
          <a:srcRect/>
          <a:stretch>
            <a:fillRect/>
          </a:stretch>
        </p:blipFill>
        <p:spPr bwMode="auto">
          <a:xfrm>
            <a:off x="4187825" y="495300"/>
            <a:ext cx="4956175" cy="5829300"/>
          </a:xfrm>
          <a:prstGeom prst="rect">
            <a:avLst/>
          </a:prstGeom>
          <a:noFill/>
          <a:ln w="9525">
            <a:noFill/>
            <a:miter lim="800000"/>
            <a:headEnd/>
            <a:tailEnd/>
          </a:ln>
        </p:spPr>
      </p:pic>
      <p:sp>
        <p:nvSpPr>
          <p:cNvPr id="47106" name="Rectangle 2"/>
          <p:cNvSpPr>
            <a:spLocks noGrp="1" noChangeArrowheads="1"/>
          </p:cNvSpPr>
          <p:nvPr>
            <p:ph type="ctrTitle"/>
          </p:nvPr>
        </p:nvSpPr>
        <p:spPr>
          <a:xfrm>
            <a:off x="381000" y="1371600"/>
            <a:ext cx="3657600" cy="1143000"/>
          </a:xfrm>
        </p:spPr>
        <p:txBody>
          <a:bodyPr/>
          <a:lstStyle>
            <a:lvl1pPr>
              <a:defRPr b="1">
                <a:solidFill>
                  <a:schemeClr val="accent2"/>
                </a:solidFill>
              </a:defRPr>
            </a:lvl1pPr>
          </a:lstStyle>
          <a:p>
            <a:r>
              <a:rPr lang="en-US"/>
              <a:t>Click to edit Master title style</a:t>
            </a:r>
          </a:p>
        </p:txBody>
      </p:sp>
      <p:sp>
        <p:nvSpPr>
          <p:cNvPr id="47107" name="Rectangle 3"/>
          <p:cNvSpPr>
            <a:spLocks noGrp="1" noChangeArrowheads="1"/>
          </p:cNvSpPr>
          <p:nvPr>
            <p:ph type="subTitle" idx="1"/>
          </p:nvPr>
        </p:nvSpPr>
        <p:spPr>
          <a:xfrm>
            <a:off x="381000" y="3276600"/>
            <a:ext cx="3657600" cy="1752600"/>
          </a:xfrm>
        </p:spPr>
        <p:txBody>
          <a:bodyPr/>
          <a:lstStyle>
            <a:lvl1pPr marL="0" indent="0">
              <a:buFontTx/>
              <a:buNone/>
              <a:defRPr>
                <a:solidFill>
                  <a:srgbClr val="CC3300"/>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r>
              <a:rPr lang="en-US"/>
              <a:t>1-</a:t>
            </a:r>
            <a:fld id="{7BC6AEDE-6157-4E3A-8081-31D6A0A76CF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81000"/>
            <a:ext cx="20383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81000"/>
            <a:ext cx="59626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r>
              <a:rPr lang="en-US"/>
              <a:t>1-</a:t>
            </a:r>
            <a:fld id="{59DB4558-6263-4042-B7E2-47FCF39CBE8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r>
              <a:rPr lang="en-US"/>
              <a:t>1-</a:t>
            </a:r>
            <a:fld id="{12CEB1AE-67E4-4B2A-B016-107164D405A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r>
              <a:rPr lang="en-US"/>
              <a:t>1-</a:t>
            </a:r>
            <a:fld id="{F803C009-8323-4C0D-A8B6-BB40AD01EAF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r>
              <a:rPr lang="en-US"/>
              <a:t>1-</a:t>
            </a:r>
            <a:fld id="{CCE298EE-01B8-42E1-A2C7-47D39A1EB8D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8" name="Rectangle 5"/>
          <p:cNvSpPr>
            <a:spLocks noGrp="1" noChangeArrowheads="1"/>
          </p:cNvSpPr>
          <p:nvPr>
            <p:ph type="sldNum" sz="quarter" idx="11"/>
          </p:nvPr>
        </p:nvSpPr>
        <p:spPr>
          <a:ln/>
        </p:spPr>
        <p:txBody>
          <a:bodyPr/>
          <a:lstStyle>
            <a:lvl1pPr>
              <a:defRPr/>
            </a:lvl1pPr>
          </a:lstStyle>
          <a:p>
            <a:r>
              <a:rPr lang="en-US"/>
              <a:t>1-</a:t>
            </a:r>
            <a:fld id="{081F564A-8561-48E8-84BE-F27A3CD93F5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4" name="Rectangle 5"/>
          <p:cNvSpPr>
            <a:spLocks noGrp="1" noChangeArrowheads="1"/>
          </p:cNvSpPr>
          <p:nvPr>
            <p:ph type="sldNum" sz="quarter" idx="11"/>
          </p:nvPr>
        </p:nvSpPr>
        <p:spPr>
          <a:ln/>
        </p:spPr>
        <p:txBody>
          <a:bodyPr/>
          <a:lstStyle>
            <a:lvl1pPr>
              <a:defRPr/>
            </a:lvl1pPr>
          </a:lstStyle>
          <a:p>
            <a:r>
              <a:rPr lang="en-US"/>
              <a:t>1-</a:t>
            </a:r>
            <a:fld id="{AA7447FE-380C-41B3-873B-56A3125DD9B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3" name="Rectangle 5"/>
          <p:cNvSpPr>
            <a:spLocks noGrp="1" noChangeArrowheads="1"/>
          </p:cNvSpPr>
          <p:nvPr>
            <p:ph type="sldNum" sz="quarter" idx="11"/>
          </p:nvPr>
        </p:nvSpPr>
        <p:spPr>
          <a:ln/>
        </p:spPr>
        <p:txBody>
          <a:bodyPr/>
          <a:lstStyle>
            <a:lvl1pPr>
              <a:defRPr/>
            </a:lvl1pPr>
          </a:lstStyle>
          <a:p>
            <a:r>
              <a:rPr lang="en-US"/>
              <a:t>1-</a:t>
            </a:r>
            <a:fld id="{C39EC677-7294-4FBE-A843-95F1C545AC6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r>
              <a:rPr lang="en-US"/>
              <a:t>1-</a:t>
            </a:r>
            <a:fld id="{86267E94-6E54-4D17-A37B-0CA11523513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6" name="Rectangle 5"/>
          <p:cNvSpPr>
            <a:spLocks noGrp="1" noChangeArrowheads="1"/>
          </p:cNvSpPr>
          <p:nvPr>
            <p:ph type="sldNum" sz="quarter" idx="11"/>
          </p:nvPr>
        </p:nvSpPr>
        <p:spPr>
          <a:ln/>
        </p:spPr>
        <p:txBody>
          <a:bodyPr/>
          <a:lstStyle>
            <a:lvl1pPr>
              <a:defRPr/>
            </a:lvl1pPr>
          </a:lstStyle>
          <a:p>
            <a:r>
              <a:rPr lang="en-US"/>
              <a:t>1-</a:t>
            </a:r>
            <a:fld id="{F4CDA394-B31A-459D-9B93-3004479D78E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381000"/>
            <a:ext cx="8153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09600" y="1600200"/>
            <a:ext cx="8153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084" name="Rectangle 4"/>
          <p:cNvSpPr>
            <a:spLocks noGrp="1" noChangeArrowheads="1"/>
          </p:cNvSpPr>
          <p:nvPr>
            <p:ph type="ftr" sz="quarter" idx="3"/>
          </p:nvPr>
        </p:nvSpPr>
        <p:spPr bwMode="auto">
          <a:xfrm>
            <a:off x="685800" y="6248400"/>
            <a:ext cx="4191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Arial" charset="0"/>
                <a:ea typeface="+mn-ea"/>
                <a:cs typeface="+mn-cs"/>
              </a:defRPr>
            </a:lvl1pPr>
          </a:lstStyle>
          <a:p>
            <a:pPr>
              <a:defRPr/>
            </a:pPr>
            <a:r>
              <a:rPr lang="en-US"/>
              <a:t>Copyright © 2009 Addison-Wesley. All rights reserved.</a:t>
            </a:r>
          </a:p>
        </p:txBody>
      </p:sp>
      <p:sp>
        <p:nvSpPr>
          <p:cNvPr id="46085" name="Rectangle 5"/>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Arial" charset="0"/>
              </a:defRPr>
            </a:lvl1pPr>
          </a:lstStyle>
          <a:p>
            <a:r>
              <a:rPr lang="en-US"/>
              <a:t>1-</a:t>
            </a:r>
            <a:fld id="{3033CC06-C8C4-498F-94F2-6DDF97BD1015}" type="slidenum">
              <a:rPr lang="en-US"/>
              <a:pPr/>
              <a:t>‹#›</a:t>
            </a:fld>
            <a:endParaRPr lang="en-US"/>
          </a:p>
        </p:txBody>
      </p:sp>
      <p:sp>
        <p:nvSpPr>
          <p:cNvPr id="46086" name="Line 6"/>
          <p:cNvSpPr>
            <a:spLocks noChangeShapeType="1"/>
          </p:cNvSpPr>
          <p:nvPr/>
        </p:nvSpPr>
        <p:spPr bwMode="auto">
          <a:xfrm>
            <a:off x="609600" y="1524000"/>
            <a:ext cx="0" cy="0"/>
          </a:xfrm>
          <a:prstGeom prst="line">
            <a:avLst/>
          </a:prstGeom>
          <a:noFill/>
          <a:ln w="9525">
            <a:solidFill>
              <a:schemeClr val="tx1"/>
            </a:solidFill>
            <a:round/>
            <a:headEnd/>
            <a:tailEnd/>
          </a:ln>
          <a:effectLst/>
        </p:spPr>
        <p:txBody>
          <a:bodyPr/>
          <a:lstStyle/>
          <a:p>
            <a:pPr>
              <a:defRPr/>
            </a:pPr>
            <a:endParaRPr lang="en-US">
              <a:ea typeface="+mn-ea"/>
              <a:cs typeface="+mn-cs"/>
            </a:endParaRPr>
          </a:p>
        </p:txBody>
      </p:sp>
      <p:sp>
        <p:nvSpPr>
          <p:cNvPr id="46087" name="Line 7"/>
          <p:cNvSpPr>
            <a:spLocks noChangeShapeType="1"/>
          </p:cNvSpPr>
          <p:nvPr/>
        </p:nvSpPr>
        <p:spPr bwMode="auto">
          <a:xfrm>
            <a:off x="609600" y="1219200"/>
            <a:ext cx="8153400" cy="0"/>
          </a:xfrm>
          <a:prstGeom prst="line">
            <a:avLst/>
          </a:prstGeom>
          <a:noFill/>
          <a:ln w="57150">
            <a:solidFill>
              <a:srgbClr val="993300"/>
            </a:solidFill>
            <a:round/>
            <a:headEnd/>
            <a:tailEnd/>
          </a:ln>
          <a:effectLst/>
        </p:spPr>
        <p:txBody>
          <a:bodyPr/>
          <a:lstStyle/>
          <a:p>
            <a:pPr>
              <a:defRPr/>
            </a:pPr>
            <a:endParaRPr lang="en-US">
              <a:ea typeface="+mn-ea"/>
              <a:cs typeface="+mn-cs"/>
            </a:endParaRPr>
          </a:p>
        </p:txBody>
      </p:sp>
    </p:spTree>
  </p:cSld>
  <p:clrMap bg1="lt1" tx1="dk1" bg2="lt2" tx2="dk2" accent1="accent1" accent2="accent2" accent3="accent3" accent4="accent4" accent5="accent5" accent6="accent6" hlink="hlink" folHlink="folHlink"/>
  <p:sldLayoutIdLst>
    <p:sldLayoutId id="2147483891"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hf sldNum="0" hdr="0" ftr="0" dt="0"/>
  <p:txStyles>
    <p:titleStyle>
      <a:lvl1pPr algn="l" rtl="0" eaLnBrk="0" fontAlgn="base" hangingPunct="0">
        <a:spcBef>
          <a:spcPct val="0"/>
        </a:spcBef>
        <a:spcAft>
          <a:spcPct val="0"/>
        </a:spcAft>
        <a:defRPr sz="3600">
          <a:solidFill>
            <a:srgbClr val="666699"/>
          </a:solidFill>
          <a:latin typeface="+mj-lt"/>
          <a:ea typeface="+mj-ea"/>
          <a:cs typeface="+mj-cs"/>
        </a:defRPr>
      </a:lvl1pPr>
      <a:lvl2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2pPr>
      <a:lvl3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3pPr>
      <a:lvl4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4pPr>
      <a:lvl5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5pPr>
      <a:lvl6pPr marL="4572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6pPr>
      <a:lvl7pPr marL="9144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7pPr>
      <a:lvl8pPr marL="13716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8pPr>
      <a:lvl9pPr marL="18288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accent2"/>
          </a:solidFill>
          <a:latin typeface="+mn-lt"/>
          <a:ea typeface="+mn-ea"/>
          <a:cs typeface="+mn-cs"/>
        </a:defRPr>
      </a:lvl2pPr>
      <a:lvl3pPr marL="1143000" indent="-228600" algn="l" rtl="0" eaLnBrk="0" fontAlgn="base" hangingPunct="0">
        <a:spcBef>
          <a:spcPct val="20000"/>
        </a:spcBef>
        <a:spcAft>
          <a:spcPct val="0"/>
        </a:spcAft>
        <a:buChar char="•"/>
        <a:defRPr sz="2100">
          <a:solidFill>
            <a:srgbClr val="666699"/>
          </a:solidFill>
          <a:latin typeface="+mn-lt"/>
          <a:ea typeface="+mn-ea"/>
          <a:cs typeface="+mn-cs"/>
        </a:defRPr>
      </a:lvl3pPr>
      <a:lvl4pPr marL="1600200" indent="-228600" algn="l" rtl="0" eaLnBrk="0" fontAlgn="base" hangingPunct="0">
        <a:spcBef>
          <a:spcPct val="20000"/>
        </a:spcBef>
        <a:spcAft>
          <a:spcPct val="0"/>
        </a:spcAft>
        <a:buChar char="–"/>
        <a:defRPr sz="2000">
          <a:solidFill>
            <a:schemeClr val="accent2"/>
          </a:solidFill>
          <a:latin typeface="+mn-lt"/>
          <a:ea typeface="+mn-ea"/>
          <a:cs typeface="+mn-cs"/>
        </a:defRPr>
      </a:lvl4pPr>
      <a:lvl5pPr marL="2057400" indent="-228600" algn="l" rtl="0" eaLnBrk="0" fontAlgn="base" hangingPunct="0">
        <a:spcBef>
          <a:spcPct val="20000"/>
        </a:spcBef>
        <a:spcAft>
          <a:spcPct val="0"/>
        </a:spcAft>
        <a:buChar char="»"/>
        <a:defRPr sz="2000">
          <a:solidFill>
            <a:srgbClr val="666699"/>
          </a:solidFill>
          <a:latin typeface="+mn-lt"/>
          <a:ea typeface="+mn-ea"/>
          <a:cs typeface="+mn-cs"/>
        </a:defRPr>
      </a:lvl5pPr>
      <a:lvl6pPr marL="2514600" indent="-228600" algn="l" rtl="0" fontAlgn="base">
        <a:spcBef>
          <a:spcPct val="20000"/>
        </a:spcBef>
        <a:spcAft>
          <a:spcPct val="0"/>
        </a:spcAft>
        <a:buChar char="»"/>
        <a:defRPr>
          <a:solidFill>
            <a:srgbClr val="666699"/>
          </a:solidFill>
          <a:latin typeface="+mn-lt"/>
          <a:ea typeface="+mn-ea"/>
          <a:cs typeface="+mn-cs"/>
        </a:defRPr>
      </a:lvl6pPr>
      <a:lvl7pPr marL="2971800" indent="-228600" algn="l" rtl="0" fontAlgn="base">
        <a:spcBef>
          <a:spcPct val="20000"/>
        </a:spcBef>
        <a:spcAft>
          <a:spcPct val="0"/>
        </a:spcAft>
        <a:buChar char="»"/>
        <a:defRPr>
          <a:solidFill>
            <a:srgbClr val="666699"/>
          </a:solidFill>
          <a:latin typeface="+mn-lt"/>
          <a:ea typeface="+mn-ea"/>
          <a:cs typeface="+mn-cs"/>
        </a:defRPr>
      </a:lvl7pPr>
      <a:lvl8pPr marL="3429000" indent="-228600" algn="l" rtl="0" fontAlgn="base">
        <a:spcBef>
          <a:spcPct val="20000"/>
        </a:spcBef>
        <a:spcAft>
          <a:spcPct val="0"/>
        </a:spcAft>
        <a:buChar char="»"/>
        <a:defRPr>
          <a:solidFill>
            <a:srgbClr val="666699"/>
          </a:solidFill>
          <a:latin typeface="+mn-lt"/>
          <a:ea typeface="+mn-ea"/>
          <a:cs typeface="+mn-cs"/>
        </a:defRPr>
      </a:lvl8pPr>
      <a:lvl9pPr marL="3886200" indent="-228600" algn="l" rtl="0" fontAlgn="base">
        <a:spcBef>
          <a:spcPct val="20000"/>
        </a:spcBef>
        <a:spcAft>
          <a:spcPct val="0"/>
        </a:spcAft>
        <a:buChar char="»"/>
        <a:defRPr>
          <a:solidFill>
            <a:srgbClr val="666699"/>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xpython.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www.jython.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z="3200" b="1" dirty="0" smtClean="0"/>
              <a:t>Python - GUI Programming (</a:t>
            </a:r>
            <a:r>
              <a:rPr lang="en-US" sz="3200" b="1" dirty="0" err="1" smtClean="0"/>
              <a:t>Tkinter</a:t>
            </a:r>
            <a:r>
              <a:rPr lang="en-US" sz="3200" b="1" dirty="0" smtClean="0"/>
              <a:t>) </a:t>
            </a:r>
            <a:endParaRPr lang="en-US" sz="3200" dirty="0" smtClean="0"/>
          </a:p>
        </p:txBody>
      </p:sp>
      <p:sp>
        <p:nvSpPr>
          <p:cNvPr id="3075" name="Rectangle 3"/>
          <p:cNvSpPr>
            <a:spLocks noGrp="1" noChangeArrowheads="1"/>
          </p:cNvSpPr>
          <p:nvPr>
            <p:ph type="body" idx="1"/>
          </p:nvPr>
        </p:nvSpPr>
        <p:spPr>
          <a:xfrm>
            <a:off x="685800" y="1371600"/>
            <a:ext cx="8153400" cy="4800600"/>
          </a:xfrm>
        </p:spPr>
        <p:txBody>
          <a:bodyPr/>
          <a:lstStyle/>
          <a:p>
            <a:pPr>
              <a:buFontTx/>
              <a:buNone/>
            </a:pPr>
            <a:r>
              <a:rPr lang="en-US" sz="1800" dirty="0" smtClean="0"/>
              <a:t>Python provides various options for developing graphical user interfaces (GUIs). Most important are listed below:</a:t>
            </a:r>
          </a:p>
          <a:p>
            <a:r>
              <a:rPr lang="en-US" sz="1800" b="1" dirty="0" err="1" smtClean="0"/>
              <a:t>Tkinter</a:t>
            </a:r>
            <a:r>
              <a:rPr lang="en-US" sz="1800" b="1" dirty="0" smtClean="0"/>
              <a:t>:</a:t>
            </a:r>
            <a:r>
              <a:rPr lang="en-US" sz="1800" dirty="0" smtClean="0"/>
              <a:t> </a:t>
            </a:r>
            <a:r>
              <a:rPr lang="en-US" sz="1800" dirty="0" err="1" smtClean="0"/>
              <a:t>Tkinter</a:t>
            </a:r>
            <a:r>
              <a:rPr lang="en-US" sz="1800" dirty="0" smtClean="0"/>
              <a:t> is the Python interface to the </a:t>
            </a:r>
            <a:r>
              <a:rPr lang="en-US" sz="1800" dirty="0" err="1" smtClean="0"/>
              <a:t>Tk</a:t>
            </a:r>
            <a:r>
              <a:rPr lang="en-US" sz="1800" dirty="0" smtClean="0"/>
              <a:t> GUI toolkit shipped with Python. We would look this option in this tutorial.</a:t>
            </a:r>
          </a:p>
          <a:p>
            <a:r>
              <a:rPr lang="en-US" sz="1800" b="1" dirty="0" err="1" smtClean="0"/>
              <a:t>wxPython</a:t>
            </a:r>
            <a:r>
              <a:rPr lang="en-US" sz="1800" b="1" dirty="0" smtClean="0"/>
              <a:t>:</a:t>
            </a:r>
            <a:r>
              <a:rPr lang="en-US" sz="1800" dirty="0" smtClean="0"/>
              <a:t> This is an open-source Python interface for </a:t>
            </a:r>
            <a:r>
              <a:rPr lang="en-US" sz="1800" dirty="0" err="1" smtClean="0"/>
              <a:t>wxWindows</a:t>
            </a:r>
            <a:r>
              <a:rPr lang="en-US" sz="1800" dirty="0" smtClean="0"/>
              <a:t> </a:t>
            </a:r>
            <a:r>
              <a:rPr lang="en-US" sz="1800" dirty="0" smtClean="0">
                <a:hlinkClick r:id="rId3"/>
              </a:rPr>
              <a:t>http://wxpython.org</a:t>
            </a:r>
            <a:r>
              <a:rPr lang="en-US" sz="1800" dirty="0" smtClean="0"/>
              <a:t>.</a:t>
            </a:r>
          </a:p>
          <a:p>
            <a:r>
              <a:rPr lang="en-US" sz="1800" b="1" dirty="0" err="1" smtClean="0"/>
              <a:t>JPython</a:t>
            </a:r>
            <a:r>
              <a:rPr lang="en-US" sz="1800" b="1" dirty="0" smtClean="0"/>
              <a:t>:</a:t>
            </a:r>
            <a:r>
              <a:rPr lang="en-US" sz="1800" dirty="0" smtClean="0"/>
              <a:t> </a:t>
            </a:r>
            <a:r>
              <a:rPr lang="en-US" sz="1800" dirty="0" err="1" smtClean="0"/>
              <a:t>JPython</a:t>
            </a:r>
            <a:r>
              <a:rPr lang="en-US" sz="1800" dirty="0" smtClean="0"/>
              <a:t> is a Python port for Java, which gives Python scripts seamless access to Java class libraries on the local machine </a:t>
            </a:r>
            <a:r>
              <a:rPr lang="en-US" sz="1800" dirty="0" smtClean="0">
                <a:hlinkClick r:id="rId4"/>
              </a:rPr>
              <a:t>http://www.jython.org</a:t>
            </a:r>
            <a:r>
              <a:rPr lang="en-US" sz="1800" dirty="0" smtClean="0"/>
              <a:t>.</a:t>
            </a:r>
          </a:p>
          <a:p>
            <a:pPr>
              <a:buFontTx/>
              <a:buNone/>
            </a:pPr>
            <a:endParaRPr lang="en-US" sz="1800"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381000" y="1066800"/>
            <a:ext cx="8763000" cy="304800"/>
          </a:xfrm>
          <a:prstGeom prst="rect">
            <a:avLst/>
          </a:prstGeom>
          <a:solidFill>
            <a:schemeClr val="bg1"/>
          </a:solidFill>
          <a:ln w="9525" algn="ctr">
            <a:noFill/>
            <a:round/>
            <a:headEnd/>
            <a:tailEnd/>
          </a:ln>
        </p:spPr>
        <p:txBody>
          <a:bodyPr/>
          <a:lstStyle/>
          <a:p>
            <a:endParaRPr lang="en-US"/>
          </a:p>
        </p:txBody>
      </p:sp>
      <p:sp>
        <p:nvSpPr>
          <p:cNvPr id="12291" name="Content Placeholder 2"/>
          <p:cNvSpPr>
            <a:spLocks noGrp="1"/>
          </p:cNvSpPr>
          <p:nvPr>
            <p:ph idx="1"/>
          </p:nvPr>
        </p:nvSpPr>
        <p:spPr>
          <a:xfrm>
            <a:off x="609600" y="381000"/>
            <a:ext cx="8153400" cy="5791200"/>
          </a:xfrm>
        </p:spPr>
        <p:txBody>
          <a:bodyPr/>
          <a:lstStyle/>
          <a:p>
            <a:pPr>
              <a:buFontTx/>
              <a:buNone/>
            </a:pPr>
            <a:r>
              <a:rPr lang="en-US" sz="1800" b="1" smtClean="0"/>
              <a:t>Example:</a:t>
            </a:r>
          </a:p>
          <a:p>
            <a:pPr>
              <a:buFontTx/>
              <a:buNone/>
            </a:pPr>
            <a:r>
              <a:rPr lang="en-US" sz="1800" smtClean="0">
                <a:latin typeface="Courier New" pitchFamily="49" charset="0"/>
                <a:cs typeface="Courier New" pitchFamily="49" charset="0"/>
              </a:rPr>
              <a:t>from Tkinter import *</a:t>
            </a:r>
          </a:p>
          <a:p>
            <a:pPr>
              <a:buFontTx/>
              <a:buNone/>
            </a:pPr>
            <a:r>
              <a:rPr lang="en-US" sz="1800" smtClean="0">
                <a:latin typeface="Courier New" pitchFamily="49" charset="0"/>
                <a:cs typeface="Courier New" pitchFamily="49" charset="0"/>
              </a:rPr>
              <a:t>import tkMessageBox</a:t>
            </a:r>
          </a:p>
          <a:p>
            <a:pPr>
              <a:buFontTx/>
              <a:buNone/>
            </a:pPr>
            <a:r>
              <a:rPr lang="en-US" sz="1800" smtClean="0">
                <a:latin typeface="Courier New" pitchFamily="49" charset="0"/>
                <a:cs typeface="Courier New" pitchFamily="49" charset="0"/>
              </a:rPr>
              <a:t>import Tkinter</a:t>
            </a:r>
          </a:p>
          <a:p>
            <a:pPr>
              <a:buFontTx/>
              <a:buNone/>
            </a:pPr>
            <a:endParaRPr lang="en-US" sz="1800" smtClean="0">
              <a:latin typeface="Courier New" pitchFamily="49" charset="0"/>
              <a:cs typeface="Courier New" pitchFamily="49" charset="0"/>
            </a:endParaRPr>
          </a:p>
          <a:p>
            <a:pPr>
              <a:buFontTx/>
              <a:buNone/>
            </a:pPr>
            <a:r>
              <a:rPr lang="en-US" sz="1800" smtClean="0">
                <a:latin typeface="Courier New" pitchFamily="49" charset="0"/>
                <a:cs typeface="Courier New" pitchFamily="49" charset="0"/>
              </a:rPr>
              <a:t>top = Tkinter.Tk()</a:t>
            </a:r>
          </a:p>
          <a:p>
            <a:pPr>
              <a:buFontTx/>
              <a:buNone/>
            </a:pPr>
            <a:r>
              <a:rPr lang="en-US" sz="1800" smtClean="0">
                <a:latin typeface="Courier New" pitchFamily="49" charset="0"/>
                <a:cs typeface="Courier New" pitchFamily="49" charset="0"/>
              </a:rPr>
              <a:t>CheckVar1 = IntVar()</a:t>
            </a:r>
          </a:p>
          <a:p>
            <a:pPr>
              <a:buFontTx/>
              <a:buNone/>
            </a:pPr>
            <a:r>
              <a:rPr lang="en-US" sz="1800" smtClean="0">
                <a:latin typeface="Courier New" pitchFamily="49" charset="0"/>
                <a:cs typeface="Courier New" pitchFamily="49" charset="0"/>
              </a:rPr>
              <a:t>CheckVar2 = IntVar()</a:t>
            </a:r>
          </a:p>
          <a:p>
            <a:pPr>
              <a:buFontTx/>
              <a:buNone/>
            </a:pPr>
            <a:r>
              <a:rPr lang="en-US" sz="1800" smtClean="0">
                <a:latin typeface="Courier New" pitchFamily="49" charset="0"/>
                <a:cs typeface="Courier New" pitchFamily="49" charset="0"/>
              </a:rPr>
              <a:t>C1 = Checkbutton(top, text = "Music", variable = CheckVar1, \</a:t>
            </a:r>
          </a:p>
          <a:p>
            <a:pPr>
              <a:buFontTx/>
              <a:buNone/>
            </a:pPr>
            <a:r>
              <a:rPr lang="en-US" sz="1800" smtClean="0">
                <a:latin typeface="Courier New" pitchFamily="49" charset="0"/>
                <a:cs typeface="Courier New" pitchFamily="49" charset="0"/>
              </a:rPr>
              <a:t>     onvalue = 1, offvalue = 0, height=5, width = 20)</a:t>
            </a:r>
          </a:p>
          <a:p>
            <a:pPr>
              <a:buFontTx/>
              <a:buNone/>
            </a:pPr>
            <a:r>
              <a:rPr lang="en-US" sz="1800" smtClean="0">
                <a:latin typeface="Courier New" pitchFamily="49" charset="0"/>
                <a:cs typeface="Courier New" pitchFamily="49" charset="0"/>
              </a:rPr>
              <a:t>C2 = Checkbutton(top, text = "Video", variable = CheckVar2, \</a:t>
            </a:r>
          </a:p>
          <a:p>
            <a:pPr>
              <a:buFontTx/>
              <a:buNone/>
            </a:pPr>
            <a:r>
              <a:rPr lang="en-US" sz="1800" smtClean="0">
                <a:latin typeface="Courier New" pitchFamily="49" charset="0"/>
                <a:cs typeface="Courier New" pitchFamily="49" charset="0"/>
              </a:rPr>
              <a:t>     onvalue = 1, offvalue = 0, height=5, width = 20)</a:t>
            </a:r>
          </a:p>
          <a:p>
            <a:pPr>
              <a:buFontTx/>
              <a:buNone/>
            </a:pPr>
            <a:r>
              <a:rPr lang="en-US" sz="1800" smtClean="0">
                <a:latin typeface="Courier New" pitchFamily="49" charset="0"/>
                <a:cs typeface="Courier New" pitchFamily="49" charset="0"/>
              </a:rPr>
              <a:t>C1.pack()</a:t>
            </a:r>
          </a:p>
          <a:p>
            <a:pPr>
              <a:buFontTx/>
              <a:buNone/>
            </a:pPr>
            <a:r>
              <a:rPr lang="en-US" sz="1800" smtClean="0">
                <a:latin typeface="Courier New" pitchFamily="49" charset="0"/>
                <a:cs typeface="Courier New" pitchFamily="49" charset="0"/>
              </a:rPr>
              <a:t>C2.pack()</a:t>
            </a:r>
          </a:p>
          <a:p>
            <a:pPr>
              <a:buFontTx/>
              <a:buNone/>
            </a:pPr>
            <a:r>
              <a:rPr lang="en-US" sz="1800" smtClean="0">
                <a:latin typeface="Courier New" pitchFamily="49" charset="0"/>
                <a:cs typeface="Courier New" pitchFamily="49" charset="0"/>
              </a:rPr>
              <a:t>top.mainloop()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ChangeArrowheads="1"/>
          </p:cNvSpPr>
          <p:nvPr/>
        </p:nvSpPr>
        <p:spPr bwMode="auto">
          <a:xfrm>
            <a:off x="304800" y="1066800"/>
            <a:ext cx="8686800" cy="457200"/>
          </a:xfrm>
          <a:prstGeom prst="rect">
            <a:avLst/>
          </a:prstGeom>
          <a:solidFill>
            <a:schemeClr val="bg1"/>
          </a:solidFill>
          <a:ln w="9525" algn="ctr">
            <a:noFill/>
            <a:round/>
            <a:headEnd/>
            <a:tailEnd/>
          </a:ln>
        </p:spPr>
        <p:txBody>
          <a:bodyPr/>
          <a:lstStyle/>
          <a:p>
            <a:endParaRPr lang="en-US"/>
          </a:p>
        </p:txBody>
      </p:sp>
      <p:sp>
        <p:nvSpPr>
          <p:cNvPr id="13315" name="Content Placeholder 2"/>
          <p:cNvSpPr>
            <a:spLocks noGrp="1"/>
          </p:cNvSpPr>
          <p:nvPr>
            <p:ph idx="1"/>
          </p:nvPr>
        </p:nvSpPr>
        <p:spPr>
          <a:xfrm>
            <a:off x="609600" y="304800"/>
            <a:ext cx="8153400" cy="5867400"/>
          </a:xfrm>
        </p:spPr>
        <p:txBody>
          <a:bodyPr/>
          <a:lstStyle/>
          <a:p>
            <a:pPr>
              <a:buFontTx/>
              <a:buNone/>
            </a:pPr>
            <a:r>
              <a:rPr lang="en-US" sz="1800" b="1" smtClean="0"/>
              <a:t>Python - Tkinter Entry:</a:t>
            </a:r>
          </a:p>
          <a:p>
            <a:r>
              <a:rPr lang="en-US" sz="1800" smtClean="0"/>
              <a:t>The Entry widget is used to accept single-line text strings from a user.</a:t>
            </a:r>
          </a:p>
          <a:p>
            <a:r>
              <a:rPr lang="en-US" sz="1800" smtClean="0"/>
              <a:t>If you want to display multiple lines of text that can be edited, then you should usethe </a:t>
            </a:r>
            <a:r>
              <a:rPr lang="en-US" sz="1800" i="1" smtClean="0"/>
              <a:t>Text</a:t>
            </a:r>
            <a:r>
              <a:rPr lang="en-US" sz="1800" smtClean="0"/>
              <a:t> widget.</a:t>
            </a:r>
          </a:p>
          <a:p>
            <a:r>
              <a:rPr lang="en-US" sz="1800" smtClean="0"/>
              <a:t>If you want to display one or more lines of text that cannot be modified by the user then you should use the </a:t>
            </a:r>
            <a:r>
              <a:rPr lang="en-US" sz="1800" i="1" smtClean="0"/>
              <a:t>Label</a:t>
            </a:r>
            <a:r>
              <a:rPr lang="en-US" sz="1800" smtClean="0"/>
              <a:t> widget.</a:t>
            </a:r>
          </a:p>
          <a:p>
            <a:pPr>
              <a:buFontTx/>
              <a:buNone/>
            </a:pPr>
            <a:r>
              <a:rPr lang="en-US" sz="1800" b="1" smtClean="0"/>
              <a:t>Syntax:</a:t>
            </a:r>
          </a:p>
          <a:p>
            <a:pPr>
              <a:buFontTx/>
              <a:buNone/>
            </a:pPr>
            <a:r>
              <a:rPr lang="en-US" sz="1800" smtClean="0"/>
              <a:t>	Here is the simple syntax to create this widget:</a:t>
            </a:r>
          </a:p>
          <a:p>
            <a:pPr>
              <a:buFontTx/>
              <a:buNone/>
            </a:pPr>
            <a:r>
              <a:rPr lang="en-US" sz="1800" smtClean="0">
                <a:latin typeface="Courier New" pitchFamily="49" charset="0"/>
                <a:cs typeface="Courier New" pitchFamily="49" charset="0"/>
              </a:rPr>
              <a:t>	w = Entry( master, option, ... ) </a:t>
            </a:r>
          </a:p>
          <a:p>
            <a:pPr>
              <a:buFontTx/>
              <a:buNone/>
            </a:pPr>
            <a:r>
              <a:rPr lang="en-US" sz="1800" b="1" smtClean="0"/>
              <a:t>Parameters:</a:t>
            </a:r>
          </a:p>
          <a:p>
            <a:pPr lvl="1"/>
            <a:r>
              <a:rPr lang="en-US" sz="1800" b="1" smtClean="0"/>
              <a:t>master:</a:t>
            </a:r>
            <a:r>
              <a:rPr lang="en-US" sz="1800" smtClean="0"/>
              <a:t> This represents the parent window.</a:t>
            </a:r>
          </a:p>
          <a:p>
            <a:pPr lvl="1"/>
            <a:r>
              <a:rPr lang="en-US" sz="1800" b="1" smtClean="0"/>
              <a:t>options:</a:t>
            </a:r>
            <a:r>
              <a:rPr lang="en-US" sz="1800" smtClean="0"/>
              <a:t> Here is the list of most commonly used options for this widget. These options can be used as key-value pairs separated by commas.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381000" y="1066800"/>
            <a:ext cx="8763000" cy="381000"/>
          </a:xfrm>
          <a:prstGeom prst="rect">
            <a:avLst/>
          </a:prstGeom>
          <a:solidFill>
            <a:schemeClr val="bg1"/>
          </a:solidFill>
          <a:ln w="9525" algn="ctr">
            <a:noFill/>
            <a:round/>
            <a:headEnd/>
            <a:tailEnd/>
          </a:ln>
        </p:spPr>
        <p:txBody>
          <a:bodyPr/>
          <a:lstStyle/>
          <a:p>
            <a:endParaRPr lang="en-US"/>
          </a:p>
        </p:txBody>
      </p:sp>
      <p:sp>
        <p:nvSpPr>
          <p:cNvPr id="14339" name="Content Placeholder 2"/>
          <p:cNvSpPr>
            <a:spLocks noGrp="1"/>
          </p:cNvSpPr>
          <p:nvPr>
            <p:ph idx="1"/>
          </p:nvPr>
        </p:nvSpPr>
        <p:spPr>
          <a:xfrm>
            <a:off x="609600" y="304800"/>
            <a:ext cx="8153400" cy="5867400"/>
          </a:xfrm>
        </p:spPr>
        <p:txBody>
          <a:bodyPr/>
          <a:lstStyle/>
          <a:p>
            <a:pPr>
              <a:buFontTx/>
              <a:buNone/>
            </a:pPr>
            <a:r>
              <a:rPr lang="en-US" sz="1800" b="1" smtClean="0"/>
              <a:t>Example:</a:t>
            </a:r>
          </a:p>
          <a:p>
            <a:pPr>
              <a:buFontTx/>
              <a:buNone/>
            </a:pPr>
            <a:endParaRPr lang="en-US" sz="1800" smtClean="0">
              <a:latin typeface="Courier New" pitchFamily="49" charset="0"/>
              <a:cs typeface="Courier New" pitchFamily="49" charset="0"/>
            </a:endParaRPr>
          </a:p>
          <a:p>
            <a:pPr>
              <a:buFontTx/>
              <a:buNone/>
            </a:pPr>
            <a:r>
              <a:rPr lang="en-US" sz="1800" smtClean="0">
                <a:latin typeface="Courier New" pitchFamily="49" charset="0"/>
                <a:cs typeface="Courier New" pitchFamily="49" charset="0"/>
              </a:rPr>
              <a:t>from Tkinter import *</a:t>
            </a:r>
          </a:p>
          <a:p>
            <a:pPr>
              <a:buFontTx/>
              <a:buNone/>
            </a:pPr>
            <a:endParaRPr lang="en-US" sz="1800" smtClean="0">
              <a:latin typeface="Courier New" pitchFamily="49" charset="0"/>
              <a:cs typeface="Courier New" pitchFamily="49" charset="0"/>
            </a:endParaRPr>
          </a:p>
          <a:p>
            <a:pPr>
              <a:buFontTx/>
              <a:buNone/>
            </a:pPr>
            <a:r>
              <a:rPr lang="en-US" sz="1800" smtClean="0">
                <a:latin typeface="Courier New" pitchFamily="49" charset="0"/>
                <a:cs typeface="Courier New" pitchFamily="49" charset="0"/>
              </a:rPr>
              <a:t>top = Tk()</a:t>
            </a:r>
          </a:p>
          <a:p>
            <a:pPr>
              <a:buFontTx/>
              <a:buNone/>
            </a:pPr>
            <a:r>
              <a:rPr lang="en-US" sz="1800" smtClean="0">
                <a:latin typeface="Courier New" pitchFamily="49" charset="0"/>
                <a:cs typeface="Courier New" pitchFamily="49" charset="0"/>
              </a:rPr>
              <a:t>L1 = Label(top, text="User Name")</a:t>
            </a:r>
          </a:p>
          <a:p>
            <a:pPr>
              <a:buFontTx/>
              <a:buNone/>
            </a:pPr>
            <a:r>
              <a:rPr lang="en-US" sz="1800" smtClean="0">
                <a:latin typeface="Courier New" pitchFamily="49" charset="0"/>
                <a:cs typeface="Courier New" pitchFamily="49" charset="0"/>
              </a:rPr>
              <a:t>L1.pack( side = LEFT)</a:t>
            </a:r>
          </a:p>
          <a:p>
            <a:pPr>
              <a:buFontTx/>
              <a:buNone/>
            </a:pPr>
            <a:r>
              <a:rPr lang="en-US" sz="1800" smtClean="0">
                <a:latin typeface="Courier New" pitchFamily="49" charset="0"/>
                <a:cs typeface="Courier New" pitchFamily="49" charset="0"/>
              </a:rPr>
              <a:t>E1 = Entry(top, bd =5)</a:t>
            </a:r>
          </a:p>
          <a:p>
            <a:pPr>
              <a:buFontTx/>
              <a:buNone/>
            </a:pPr>
            <a:endParaRPr lang="en-US" sz="1800" smtClean="0">
              <a:latin typeface="Courier New" pitchFamily="49" charset="0"/>
              <a:cs typeface="Courier New" pitchFamily="49" charset="0"/>
            </a:endParaRPr>
          </a:p>
          <a:p>
            <a:pPr>
              <a:buFontTx/>
              <a:buNone/>
            </a:pPr>
            <a:r>
              <a:rPr lang="en-US" sz="1800" smtClean="0">
                <a:latin typeface="Courier New" pitchFamily="49" charset="0"/>
                <a:cs typeface="Courier New" pitchFamily="49" charset="0"/>
              </a:rPr>
              <a:t>E1.pack(side = RIGHT)</a:t>
            </a:r>
          </a:p>
          <a:p>
            <a:pPr>
              <a:buFontTx/>
              <a:buNone/>
            </a:pPr>
            <a:endParaRPr lang="en-US" sz="1800" smtClean="0">
              <a:latin typeface="Courier New" pitchFamily="49" charset="0"/>
              <a:cs typeface="Courier New" pitchFamily="49" charset="0"/>
            </a:endParaRPr>
          </a:p>
          <a:p>
            <a:pPr>
              <a:buFontTx/>
              <a:buNone/>
            </a:pPr>
            <a:r>
              <a:rPr lang="en-US" sz="1800" smtClean="0">
                <a:latin typeface="Courier New" pitchFamily="49" charset="0"/>
                <a:cs typeface="Courier New" pitchFamily="49" charset="0"/>
              </a:rPr>
              <a:t>top.mainloop()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304800" y="1066800"/>
            <a:ext cx="8686800" cy="457200"/>
          </a:xfrm>
          <a:prstGeom prst="rect">
            <a:avLst/>
          </a:prstGeom>
          <a:solidFill>
            <a:schemeClr val="bg1"/>
          </a:solidFill>
          <a:ln w="9525" algn="ctr">
            <a:noFill/>
            <a:round/>
            <a:headEnd/>
            <a:tailEnd/>
          </a:ln>
        </p:spPr>
        <p:txBody>
          <a:bodyPr/>
          <a:lstStyle/>
          <a:p>
            <a:endParaRPr lang="en-US"/>
          </a:p>
        </p:txBody>
      </p:sp>
      <p:sp>
        <p:nvSpPr>
          <p:cNvPr id="15363" name="Content Placeholder 2"/>
          <p:cNvSpPr>
            <a:spLocks noGrp="1"/>
          </p:cNvSpPr>
          <p:nvPr>
            <p:ph idx="1"/>
          </p:nvPr>
        </p:nvSpPr>
        <p:spPr>
          <a:xfrm>
            <a:off x="609600" y="304800"/>
            <a:ext cx="8153400" cy="5867400"/>
          </a:xfrm>
        </p:spPr>
        <p:txBody>
          <a:bodyPr/>
          <a:lstStyle/>
          <a:p>
            <a:pPr>
              <a:buFontTx/>
              <a:buNone/>
            </a:pPr>
            <a:r>
              <a:rPr lang="en-US" sz="1800" b="1" smtClean="0"/>
              <a:t>Python - Tkinter Frame </a:t>
            </a:r>
          </a:p>
          <a:p>
            <a:r>
              <a:rPr lang="en-US" sz="1800" smtClean="0"/>
              <a:t>The Frame widget is very important for the process of grouping and organizing other widgets in a somehow friendly way. It works like a container, which is responsible for arranging the position of other widgets.</a:t>
            </a:r>
          </a:p>
          <a:p>
            <a:r>
              <a:rPr lang="en-US" sz="1800" smtClean="0"/>
              <a:t>It uses rectangular areas in the screen to organize the layout and to provide padding of these widgets. A frame can also be used as a foundation class to implement complex widgets.</a:t>
            </a:r>
          </a:p>
          <a:p>
            <a:pPr>
              <a:buFontTx/>
              <a:buNone/>
            </a:pPr>
            <a:r>
              <a:rPr lang="en-US" sz="1800" b="1" smtClean="0"/>
              <a:t>Syntax:</a:t>
            </a:r>
          </a:p>
          <a:p>
            <a:pPr>
              <a:buFontTx/>
              <a:buNone/>
            </a:pPr>
            <a:r>
              <a:rPr lang="en-US" sz="1800" smtClean="0"/>
              <a:t>	Here is the simple syntax to create this widget:</a:t>
            </a:r>
          </a:p>
          <a:p>
            <a:pPr>
              <a:buFontTx/>
              <a:buNone/>
            </a:pPr>
            <a:r>
              <a:rPr lang="en-US" sz="1800" smtClean="0"/>
              <a:t>	</a:t>
            </a:r>
            <a:r>
              <a:rPr lang="en-US" sz="1800" smtClean="0">
                <a:latin typeface="Courier New" pitchFamily="49" charset="0"/>
                <a:cs typeface="Courier New" pitchFamily="49" charset="0"/>
              </a:rPr>
              <a:t>w = Frame ( master, option, ... ) </a:t>
            </a:r>
          </a:p>
          <a:p>
            <a:pPr>
              <a:buFontTx/>
              <a:buNone/>
            </a:pPr>
            <a:r>
              <a:rPr lang="en-US" sz="1800" b="1" smtClean="0"/>
              <a:t>Parameters:</a:t>
            </a:r>
          </a:p>
          <a:p>
            <a:pPr lvl="1"/>
            <a:r>
              <a:rPr lang="en-US" sz="1800" b="1" smtClean="0"/>
              <a:t>master:</a:t>
            </a:r>
            <a:r>
              <a:rPr lang="en-US" sz="1800" smtClean="0"/>
              <a:t> This represents the parent window.</a:t>
            </a:r>
          </a:p>
          <a:p>
            <a:pPr lvl="1"/>
            <a:r>
              <a:rPr lang="en-US" sz="1800" b="1" smtClean="0"/>
              <a:t>options:</a:t>
            </a:r>
            <a:r>
              <a:rPr lang="en-US" sz="1800" smtClean="0"/>
              <a:t> Here is the list of most commonly used options for this widget. These options can be used as key-value pairs separated by commas.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381000" y="1066800"/>
            <a:ext cx="8763000" cy="381000"/>
          </a:xfrm>
          <a:prstGeom prst="rect">
            <a:avLst/>
          </a:prstGeom>
          <a:solidFill>
            <a:schemeClr val="bg1"/>
          </a:solidFill>
          <a:ln w="9525" algn="ctr">
            <a:noFill/>
            <a:round/>
            <a:headEnd/>
            <a:tailEnd/>
          </a:ln>
        </p:spPr>
        <p:txBody>
          <a:bodyPr/>
          <a:lstStyle/>
          <a:p>
            <a:endParaRPr lang="en-US"/>
          </a:p>
        </p:txBody>
      </p:sp>
      <p:sp>
        <p:nvSpPr>
          <p:cNvPr id="16387" name="Content Placeholder 2"/>
          <p:cNvSpPr>
            <a:spLocks noGrp="1"/>
          </p:cNvSpPr>
          <p:nvPr>
            <p:ph idx="1"/>
          </p:nvPr>
        </p:nvSpPr>
        <p:spPr>
          <a:xfrm>
            <a:off x="609600" y="304800"/>
            <a:ext cx="8153400" cy="5867400"/>
          </a:xfrm>
        </p:spPr>
        <p:txBody>
          <a:bodyPr/>
          <a:lstStyle/>
          <a:p>
            <a:pPr>
              <a:buFontTx/>
              <a:buNone/>
            </a:pPr>
            <a:r>
              <a:rPr lang="en-US" sz="1800" b="1" smtClean="0"/>
              <a:t>Example:</a:t>
            </a:r>
          </a:p>
          <a:p>
            <a:pPr>
              <a:buFontTx/>
              <a:buNone/>
            </a:pPr>
            <a:r>
              <a:rPr lang="en-US" sz="1800" smtClean="0">
                <a:latin typeface="Courier New" pitchFamily="49" charset="0"/>
                <a:cs typeface="Courier New" pitchFamily="49" charset="0"/>
              </a:rPr>
              <a:t>from Tkinter import *</a:t>
            </a:r>
          </a:p>
          <a:p>
            <a:pPr>
              <a:buFontTx/>
              <a:buNone/>
            </a:pPr>
            <a:r>
              <a:rPr lang="en-US" sz="1800" smtClean="0">
                <a:latin typeface="Courier New" pitchFamily="49" charset="0"/>
                <a:cs typeface="Courier New" pitchFamily="49" charset="0"/>
              </a:rPr>
              <a:t>root = Tk()</a:t>
            </a:r>
          </a:p>
          <a:p>
            <a:pPr>
              <a:buFontTx/>
              <a:buNone/>
            </a:pPr>
            <a:r>
              <a:rPr lang="en-US" sz="1800" smtClean="0">
                <a:latin typeface="Courier New" pitchFamily="49" charset="0"/>
                <a:cs typeface="Courier New" pitchFamily="49" charset="0"/>
              </a:rPr>
              <a:t>frame = Frame(root)</a:t>
            </a:r>
          </a:p>
          <a:p>
            <a:pPr>
              <a:buFontTx/>
              <a:buNone/>
            </a:pPr>
            <a:r>
              <a:rPr lang="en-US" sz="1800" smtClean="0">
                <a:latin typeface="Courier New" pitchFamily="49" charset="0"/>
                <a:cs typeface="Courier New" pitchFamily="49" charset="0"/>
              </a:rPr>
              <a:t>frame.pack()</a:t>
            </a:r>
          </a:p>
          <a:p>
            <a:pPr>
              <a:buFontTx/>
              <a:buNone/>
            </a:pPr>
            <a:r>
              <a:rPr lang="en-US" sz="1800" smtClean="0">
                <a:latin typeface="Courier New" pitchFamily="49" charset="0"/>
                <a:cs typeface="Courier New" pitchFamily="49" charset="0"/>
              </a:rPr>
              <a:t>bottomframe = Frame(root)</a:t>
            </a:r>
          </a:p>
          <a:p>
            <a:pPr>
              <a:buFontTx/>
              <a:buNone/>
            </a:pPr>
            <a:r>
              <a:rPr lang="en-US" sz="1800" smtClean="0">
                <a:latin typeface="Courier New" pitchFamily="49" charset="0"/>
                <a:cs typeface="Courier New" pitchFamily="49" charset="0"/>
              </a:rPr>
              <a:t>bottomframe.pack( side = BOTTOM )</a:t>
            </a:r>
          </a:p>
          <a:p>
            <a:pPr>
              <a:buFontTx/>
              <a:buNone/>
            </a:pPr>
            <a:r>
              <a:rPr lang="en-US" sz="1800" smtClean="0">
                <a:latin typeface="Courier New" pitchFamily="49" charset="0"/>
                <a:cs typeface="Courier New" pitchFamily="49" charset="0"/>
              </a:rPr>
              <a:t>redbutton = Button(frame, text="Red", fg="red")</a:t>
            </a:r>
          </a:p>
          <a:p>
            <a:pPr>
              <a:buFontTx/>
              <a:buNone/>
            </a:pPr>
            <a:r>
              <a:rPr lang="en-US" sz="1800" smtClean="0">
                <a:latin typeface="Courier New" pitchFamily="49" charset="0"/>
                <a:cs typeface="Courier New" pitchFamily="49" charset="0"/>
              </a:rPr>
              <a:t>redbutton.pack( side = LEFT)</a:t>
            </a:r>
          </a:p>
          <a:p>
            <a:pPr>
              <a:buFontTx/>
              <a:buNone/>
            </a:pPr>
            <a:r>
              <a:rPr lang="en-US" sz="1800" smtClean="0">
                <a:latin typeface="Courier New" pitchFamily="49" charset="0"/>
                <a:cs typeface="Courier New" pitchFamily="49" charset="0"/>
              </a:rPr>
              <a:t>greenbutton = Button(frame, text="Brown", fg="brown")</a:t>
            </a:r>
          </a:p>
          <a:p>
            <a:pPr>
              <a:buFontTx/>
              <a:buNone/>
            </a:pPr>
            <a:r>
              <a:rPr lang="en-US" sz="1800" smtClean="0">
                <a:latin typeface="Courier New" pitchFamily="49" charset="0"/>
                <a:cs typeface="Courier New" pitchFamily="49" charset="0"/>
              </a:rPr>
              <a:t>greenbutton.pack( side = LEFT )</a:t>
            </a:r>
          </a:p>
          <a:p>
            <a:pPr>
              <a:buFontTx/>
              <a:buNone/>
            </a:pPr>
            <a:r>
              <a:rPr lang="en-US" sz="1800" smtClean="0">
                <a:latin typeface="Courier New" pitchFamily="49" charset="0"/>
                <a:cs typeface="Courier New" pitchFamily="49" charset="0"/>
              </a:rPr>
              <a:t>bluebutton = Button(frame, text="Blue", fg="blue")</a:t>
            </a:r>
          </a:p>
          <a:p>
            <a:pPr>
              <a:buFontTx/>
              <a:buNone/>
            </a:pPr>
            <a:r>
              <a:rPr lang="en-US" sz="1800" smtClean="0">
                <a:latin typeface="Courier New" pitchFamily="49" charset="0"/>
                <a:cs typeface="Courier New" pitchFamily="49" charset="0"/>
              </a:rPr>
              <a:t>bluebutton.pack( side = LEFT )</a:t>
            </a:r>
          </a:p>
          <a:p>
            <a:pPr>
              <a:buFontTx/>
              <a:buNone/>
            </a:pPr>
            <a:r>
              <a:rPr lang="en-US" sz="1800" smtClean="0">
                <a:latin typeface="Courier New" pitchFamily="49" charset="0"/>
                <a:cs typeface="Courier New" pitchFamily="49" charset="0"/>
              </a:rPr>
              <a:t>blackbutton = Button(bottomframe, text="Black", fg="black")</a:t>
            </a:r>
          </a:p>
          <a:p>
            <a:pPr>
              <a:buFontTx/>
              <a:buNone/>
            </a:pPr>
            <a:r>
              <a:rPr lang="en-US" sz="1800" smtClean="0">
                <a:latin typeface="Courier New" pitchFamily="49" charset="0"/>
                <a:cs typeface="Courier New" pitchFamily="49" charset="0"/>
              </a:rPr>
              <a:t>blackbutton.pack( side = BOTTOM)</a:t>
            </a:r>
          </a:p>
          <a:p>
            <a:pPr>
              <a:buFontTx/>
              <a:buNone/>
            </a:pPr>
            <a:r>
              <a:rPr lang="en-US" sz="1800" smtClean="0">
                <a:latin typeface="Courier New" pitchFamily="49" charset="0"/>
                <a:cs typeface="Courier New" pitchFamily="49" charset="0"/>
              </a:rPr>
              <a:t>root.mainloop()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304800" y="1066800"/>
            <a:ext cx="8686800" cy="457200"/>
          </a:xfrm>
          <a:prstGeom prst="rect">
            <a:avLst/>
          </a:prstGeom>
          <a:solidFill>
            <a:schemeClr val="bg1"/>
          </a:solidFill>
          <a:ln w="9525" algn="ctr">
            <a:noFill/>
            <a:round/>
            <a:headEnd/>
            <a:tailEnd/>
          </a:ln>
        </p:spPr>
        <p:txBody>
          <a:bodyPr/>
          <a:lstStyle/>
          <a:p>
            <a:endParaRPr lang="en-US"/>
          </a:p>
        </p:txBody>
      </p:sp>
      <p:sp>
        <p:nvSpPr>
          <p:cNvPr id="17411" name="Content Placeholder 2"/>
          <p:cNvSpPr>
            <a:spLocks noGrp="1"/>
          </p:cNvSpPr>
          <p:nvPr>
            <p:ph idx="1"/>
          </p:nvPr>
        </p:nvSpPr>
        <p:spPr>
          <a:xfrm>
            <a:off x="609600" y="304800"/>
            <a:ext cx="8153400" cy="5867400"/>
          </a:xfrm>
        </p:spPr>
        <p:txBody>
          <a:bodyPr/>
          <a:lstStyle/>
          <a:p>
            <a:pPr>
              <a:buFontTx/>
              <a:buNone/>
            </a:pPr>
            <a:r>
              <a:rPr lang="en-US" sz="1800" b="1" smtClean="0"/>
              <a:t>Python - Tkinter Label</a:t>
            </a:r>
          </a:p>
          <a:p>
            <a:r>
              <a:rPr lang="en-US" sz="1800" smtClean="0"/>
              <a:t>This widget implements a display box where you can place text or images. The text displayed by this widget can be updated at any time you want.</a:t>
            </a:r>
          </a:p>
          <a:p>
            <a:r>
              <a:rPr lang="en-US" sz="1800" smtClean="0"/>
              <a:t>It is also possible to underline part of the text (like to identify a keyboard shortcut), and span the text across multiple lines.</a:t>
            </a:r>
          </a:p>
          <a:p>
            <a:pPr>
              <a:buFontTx/>
              <a:buNone/>
            </a:pPr>
            <a:r>
              <a:rPr lang="en-US" sz="1800" b="1" smtClean="0"/>
              <a:t>Syntax:</a:t>
            </a:r>
          </a:p>
          <a:p>
            <a:pPr>
              <a:buFontTx/>
              <a:buNone/>
            </a:pPr>
            <a:r>
              <a:rPr lang="en-US" sz="1800" smtClean="0"/>
              <a:t>	Here is the simple syntax to create this widget:</a:t>
            </a:r>
          </a:p>
          <a:p>
            <a:pPr lvl="1">
              <a:buFontTx/>
              <a:buNone/>
            </a:pPr>
            <a:r>
              <a:rPr lang="en-US" sz="1800" smtClean="0">
                <a:latin typeface="Courier New" pitchFamily="49" charset="0"/>
                <a:cs typeface="Courier New" pitchFamily="49" charset="0"/>
              </a:rPr>
              <a:t>w = Label ( master, option, ... ) </a:t>
            </a:r>
          </a:p>
          <a:p>
            <a:pPr>
              <a:buFontTx/>
              <a:buNone/>
            </a:pPr>
            <a:r>
              <a:rPr lang="en-US" sz="1800" b="1" smtClean="0"/>
              <a:t>Parameters:</a:t>
            </a:r>
          </a:p>
          <a:p>
            <a:pPr lvl="1"/>
            <a:r>
              <a:rPr lang="en-US" sz="1800" b="1" smtClean="0"/>
              <a:t>master:</a:t>
            </a:r>
            <a:r>
              <a:rPr lang="en-US" sz="1800" smtClean="0"/>
              <a:t> This represents the parent window.</a:t>
            </a:r>
          </a:p>
          <a:p>
            <a:pPr lvl="1"/>
            <a:r>
              <a:rPr lang="en-US" sz="1800" b="1" smtClean="0"/>
              <a:t>options:</a:t>
            </a:r>
            <a:r>
              <a:rPr lang="en-US" sz="1800" smtClean="0"/>
              <a:t> Here is the list of most commonly used options for this widget. These options can be used as key-value pairs separated by commas.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381000" y="1066800"/>
            <a:ext cx="8763000" cy="381000"/>
          </a:xfrm>
          <a:prstGeom prst="rect">
            <a:avLst/>
          </a:prstGeom>
          <a:solidFill>
            <a:schemeClr val="bg1"/>
          </a:solidFill>
          <a:ln w="9525" algn="ctr">
            <a:noFill/>
            <a:round/>
            <a:headEnd/>
            <a:tailEnd/>
          </a:ln>
        </p:spPr>
        <p:txBody>
          <a:bodyPr/>
          <a:lstStyle/>
          <a:p>
            <a:endParaRPr lang="en-US"/>
          </a:p>
        </p:txBody>
      </p:sp>
      <p:sp>
        <p:nvSpPr>
          <p:cNvPr id="18435" name="Content Placeholder 2"/>
          <p:cNvSpPr>
            <a:spLocks noGrp="1"/>
          </p:cNvSpPr>
          <p:nvPr>
            <p:ph idx="1"/>
          </p:nvPr>
        </p:nvSpPr>
        <p:spPr>
          <a:xfrm>
            <a:off x="609600" y="304800"/>
            <a:ext cx="8153400" cy="5867400"/>
          </a:xfrm>
        </p:spPr>
        <p:txBody>
          <a:bodyPr/>
          <a:lstStyle/>
          <a:p>
            <a:pPr>
              <a:buFontTx/>
              <a:buNone/>
            </a:pPr>
            <a:r>
              <a:rPr lang="en-US" sz="1800" b="1" smtClean="0"/>
              <a:t>Example:</a:t>
            </a:r>
          </a:p>
          <a:p>
            <a:pPr>
              <a:buFontTx/>
              <a:buNone/>
            </a:pPr>
            <a:r>
              <a:rPr lang="en-US" sz="1800" smtClean="0">
                <a:latin typeface="Courier New" pitchFamily="49" charset="0"/>
                <a:cs typeface="Courier New" pitchFamily="49" charset="0"/>
              </a:rPr>
              <a:t>from Tkinter import *</a:t>
            </a:r>
          </a:p>
          <a:p>
            <a:pPr>
              <a:buFontTx/>
              <a:buNone/>
            </a:pPr>
            <a:endParaRPr lang="en-US" sz="1800" smtClean="0">
              <a:latin typeface="Courier New" pitchFamily="49" charset="0"/>
              <a:cs typeface="Courier New" pitchFamily="49" charset="0"/>
            </a:endParaRPr>
          </a:p>
          <a:p>
            <a:pPr>
              <a:buFontTx/>
              <a:buNone/>
            </a:pPr>
            <a:r>
              <a:rPr lang="en-US" sz="1800" smtClean="0">
                <a:latin typeface="Courier New" pitchFamily="49" charset="0"/>
                <a:cs typeface="Courier New" pitchFamily="49" charset="0"/>
              </a:rPr>
              <a:t>root = Tk()</a:t>
            </a:r>
          </a:p>
          <a:p>
            <a:pPr>
              <a:buFontTx/>
              <a:buNone/>
            </a:pPr>
            <a:endParaRPr lang="en-US" sz="1800" smtClean="0">
              <a:latin typeface="Courier New" pitchFamily="49" charset="0"/>
              <a:cs typeface="Courier New" pitchFamily="49" charset="0"/>
            </a:endParaRPr>
          </a:p>
          <a:p>
            <a:pPr>
              <a:buFontTx/>
              <a:buNone/>
            </a:pPr>
            <a:r>
              <a:rPr lang="en-US" sz="1800" smtClean="0">
                <a:latin typeface="Courier New" pitchFamily="49" charset="0"/>
                <a:cs typeface="Courier New" pitchFamily="49" charset="0"/>
              </a:rPr>
              <a:t>var = StringVar()</a:t>
            </a:r>
          </a:p>
          <a:p>
            <a:pPr>
              <a:buFontTx/>
              <a:buNone/>
            </a:pPr>
            <a:r>
              <a:rPr lang="en-US" sz="1800" smtClean="0">
                <a:latin typeface="Courier New" pitchFamily="49" charset="0"/>
                <a:cs typeface="Courier New" pitchFamily="49" charset="0"/>
              </a:rPr>
              <a:t>label = Label( root, textvariable=var, relief=RAISED )</a:t>
            </a:r>
          </a:p>
          <a:p>
            <a:pPr>
              <a:buFontTx/>
              <a:buNone/>
            </a:pPr>
            <a:endParaRPr lang="en-US" sz="1800" smtClean="0">
              <a:latin typeface="Courier New" pitchFamily="49" charset="0"/>
              <a:cs typeface="Courier New" pitchFamily="49" charset="0"/>
            </a:endParaRPr>
          </a:p>
          <a:p>
            <a:pPr>
              <a:buFontTx/>
              <a:buNone/>
            </a:pPr>
            <a:r>
              <a:rPr lang="en-US" sz="1800" smtClean="0">
                <a:latin typeface="Courier New" pitchFamily="49" charset="0"/>
                <a:cs typeface="Courier New" pitchFamily="49" charset="0"/>
              </a:rPr>
              <a:t>var.set("Hey!? How are you doing?")</a:t>
            </a:r>
          </a:p>
          <a:p>
            <a:pPr>
              <a:buFontTx/>
              <a:buNone/>
            </a:pPr>
            <a:r>
              <a:rPr lang="en-US" sz="1800" smtClean="0">
                <a:latin typeface="Courier New" pitchFamily="49" charset="0"/>
                <a:cs typeface="Courier New" pitchFamily="49" charset="0"/>
              </a:rPr>
              <a:t>label.pack()</a:t>
            </a:r>
          </a:p>
          <a:p>
            <a:pPr>
              <a:buFontTx/>
              <a:buNone/>
            </a:pPr>
            <a:r>
              <a:rPr lang="en-US" sz="1800" smtClean="0">
                <a:latin typeface="Courier New" pitchFamily="49" charset="0"/>
                <a:cs typeface="Courier New" pitchFamily="49" charset="0"/>
              </a:rPr>
              <a:t>root.mainloop()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304800" y="1066800"/>
            <a:ext cx="8686800" cy="457200"/>
          </a:xfrm>
          <a:prstGeom prst="rect">
            <a:avLst/>
          </a:prstGeom>
          <a:solidFill>
            <a:schemeClr val="bg1"/>
          </a:solidFill>
          <a:ln w="9525" algn="ctr">
            <a:noFill/>
            <a:round/>
            <a:headEnd/>
            <a:tailEnd/>
          </a:ln>
        </p:spPr>
        <p:txBody>
          <a:bodyPr/>
          <a:lstStyle/>
          <a:p>
            <a:endParaRPr lang="en-US"/>
          </a:p>
        </p:txBody>
      </p:sp>
      <p:sp>
        <p:nvSpPr>
          <p:cNvPr id="19459" name="Content Placeholder 2"/>
          <p:cNvSpPr>
            <a:spLocks noGrp="1"/>
          </p:cNvSpPr>
          <p:nvPr>
            <p:ph idx="1"/>
          </p:nvPr>
        </p:nvSpPr>
        <p:spPr>
          <a:xfrm>
            <a:off x="609600" y="304800"/>
            <a:ext cx="8153400" cy="5867400"/>
          </a:xfrm>
        </p:spPr>
        <p:txBody>
          <a:bodyPr/>
          <a:lstStyle/>
          <a:p>
            <a:pPr>
              <a:buFontTx/>
              <a:buNone/>
            </a:pPr>
            <a:r>
              <a:rPr lang="en-US" sz="1800" b="1" smtClean="0"/>
              <a:t>Python - Tkinter Listbox</a:t>
            </a:r>
          </a:p>
          <a:p>
            <a:r>
              <a:rPr lang="en-US" sz="1800" smtClean="0"/>
              <a:t>The Listbox widget is used to display a list of items from which a user can select a number of items</a:t>
            </a:r>
          </a:p>
          <a:p>
            <a:pPr>
              <a:buFontTx/>
              <a:buNone/>
            </a:pPr>
            <a:r>
              <a:rPr lang="en-US" sz="1800" b="1" smtClean="0"/>
              <a:t>Syntax:</a:t>
            </a:r>
          </a:p>
          <a:p>
            <a:r>
              <a:rPr lang="en-US" sz="1800" smtClean="0"/>
              <a:t>Here is the simple syntax to create this widget:</a:t>
            </a:r>
          </a:p>
          <a:p>
            <a:pPr>
              <a:buFontTx/>
              <a:buNone/>
            </a:pPr>
            <a:r>
              <a:rPr lang="en-US" sz="1800" smtClean="0"/>
              <a:t>	</a:t>
            </a:r>
            <a:r>
              <a:rPr lang="en-US" sz="1800" smtClean="0">
                <a:latin typeface="Courier New" pitchFamily="49" charset="0"/>
                <a:cs typeface="Courier New" pitchFamily="49" charset="0"/>
              </a:rPr>
              <a:t>w = Listbox ( master, option, ... ) </a:t>
            </a:r>
          </a:p>
          <a:p>
            <a:pPr>
              <a:buFontTx/>
              <a:buNone/>
            </a:pPr>
            <a:r>
              <a:rPr lang="en-US" sz="1800" b="1" smtClean="0"/>
              <a:t>Parameters:</a:t>
            </a:r>
          </a:p>
          <a:p>
            <a:pPr lvl="1"/>
            <a:r>
              <a:rPr lang="en-US" sz="1800" b="1" smtClean="0"/>
              <a:t>master:</a:t>
            </a:r>
            <a:r>
              <a:rPr lang="en-US" sz="1800" smtClean="0"/>
              <a:t> This represents the parent window.</a:t>
            </a:r>
          </a:p>
          <a:p>
            <a:pPr lvl="1"/>
            <a:r>
              <a:rPr lang="en-US" sz="1800" b="1" smtClean="0"/>
              <a:t>options:</a:t>
            </a:r>
            <a:r>
              <a:rPr lang="en-US" sz="1800" smtClean="0"/>
              <a:t> Here is the list of most commonly used options for this widget. These options can be used as key-value pairs separated by commas.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381000" y="1066800"/>
            <a:ext cx="8763000" cy="381000"/>
          </a:xfrm>
          <a:prstGeom prst="rect">
            <a:avLst/>
          </a:prstGeom>
          <a:solidFill>
            <a:schemeClr val="bg1"/>
          </a:solidFill>
          <a:ln w="9525" algn="ctr">
            <a:noFill/>
            <a:round/>
            <a:headEnd/>
            <a:tailEnd/>
          </a:ln>
        </p:spPr>
        <p:txBody>
          <a:bodyPr/>
          <a:lstStyle/>
          <a:p>
            <a:endParaRPr lang="en-US"/>
          </a:p>
        </p:txBody>
      </p:sp>
      <p:sp>
        <p:nvSpPr>
          <p:cNvPr id="20483" name="Content Placeholder 2"/>
          <p:cNvSpPr>
            <a:spLocks noGrp="1"/>
          </p:cNvSpPr>
          <p:nvPr>
            <p:ph idx="1"/>
          </p:nvPr>
        </p:nvSpPr>
        <p:spPr>
          <a:xfrm>
            <a:off x="609600" y="304800"/>
            <a:ext cx="8153400" cy="5867400"/>
          </a:xfrm>
        </p:spPr>
        <p:txBody>
          <a:bodyPr/>
          <a:lstStyle/>
          <a:p>
            <a:pPr>
              <a:buFontTx/>
              <a:buNone/>
            </a:pPr>
            <a:r>
              <a:rPr lang="en-US" sz="1800" b="1" smtClean="0"/>
              <a:t>Example:</a:t>
            </a:r>
          </a:p>
          <a:p>
            <a:pPr>
              <a:buFontTx/>
              <a:buNone/>
            </a:pPr>
            <a:r>
              <a:rPr lang="en-US" sz="1800" smtClean="0">
                <a:latin typeface="Courier New" pitchFamily="49" charset="0"/>
                <a:cs typeface="Courier New" pitchFamily="49" charset="0"/>
              </a:rPr>
              <a:t>from Tkinter import *</a:t>
            </a:r>
          </a:p>
          <a:p>
            <a:pPr>
              <a:buFontTx/>
              <a:buNone/>
            </a:pPr>
            <a:r>
              <a:rPr lang="en-US" sz="1800" smtClean="0">
                <a:latin typeface="Courier New" pitchFamily="49" charset="0"/>
                <a:cs typeface="Courier New" pitchFamily="49" charset="0"/>
              </a:rPr>
              <a:t>import tkMessageBox</a:t>
            </a:r>
          </a:p>
          <a:p>
            <a:pPr>
              <a:buFontTx/>
              <a:buNone/>
            </a:pPr>
            <a:r>
              <a:rPr lang="en-US" sz="1800" smtClean="0">
                <a:latin typeface="Courier New" pitchFamily="49" charset="0"/>
                <a:cs typeface="Courier New" pitchFamily="49" charset="0"/>
              </a:rPr>
              <a:t>import Tkinter</a:t>
            </a:r>
          </a:p>
          <a:p>
            <a:pPr>
              <a:buFontTx/>
              <a:buNone/>
            </a:pPr>
            <a:endParaRPr lang="en-US" sz="1800" smtClean="0">
              <a:latin typeface="Courier New" pitchFamily="49" charset="0"/>
              <a:cs typeface="Courier New" pitchFamily="49" charset="0"/>
            </a:endParaRPr>
          </a:p>
          <a:p>
            <a:pPr>
              <a:buFontTx/>
              <a:buNone/>
            </a:pPr>
            <a:r>
              <a:rPr lang="en-US" sz="1800" smtClean="0">
                <a:latin typeface="Courier New" pitchFamily="49" charset="0"/>
                <a:cs typeface="Courier New" pitchFamily="49" charset="0"/>
              </a:rPr>
              <a:t>top = Tk()</a:t>
            </a:r>
          </a:p>
          <a:p>
            <a:pPr>
              <a:buFontTx/>
              <a:buNone/>
            </a:pPr>
            <a:endParaRPr lang="en-US" sz="1800" smtClean="0">
              <a:latin typeface="Courier New" pitchFamily="49" charset="0"/>
              <a:cs typeface="Courier New" pitchFamily="49" charset="0"/>
            </a:endParaRPr>
          </a:p>
          <a:p>
            <a:pPr>
              <a:buFontTx/>
              <a:buNone/>
            </a:pPr>
            <a:r>
              <a:rPr lang="en-US" sz="1800" smtClean="0">
                <a:latin typeface="Courier New" pitchFamily="49" charset="0"/>
                <a:cs typeface="Courier New" pitchFamily="49" charset="0"/>
              </a:rPr>
              <a:t>Lb1 = Listbox(top)</a:t>
            </a:r>
          </a:p>
          <a:p>
            <a:pPr>
              <a:buFontTx/>
              <a:buNone/>
            </a:pPr>
            <a:r>
              <a:rPr lang="en-US" sz="1800" smtClean="0">
                <a:latin typeface="Courier New" pitchFamily="49" charset="0"/>
                <a:cs typeface="Courier New" pitchFamily="49" charset="0"/>
              </a:rPr>
              <a:t>Lb1.insert(1, "Python")</a:t>
            </a:r>
          </a:p>
          <a:p>
            <a:pPr>
              <a:buFontTx/>
              <a:buNone/>
            </a:pPr>
            <a:r>
              <a:rPr lang="en-US" sz="1800" smtClean="0">
                <a:latin typeface="Courier New" pitchFamily="49" charset="0"/>
                <a:cs typeface="Courier New" pitchFamily="49" charset="0"/>
              </a:rPr>
              <a:t>Lb1.insert(2, "Perl")</a:t>
            </a:r>
          </a:p>
          <a:p>
            <a:pPr>
              <a:buFontTx/>
              <a:buNone/>
            </a:pPr>
            <a:r>
              <a:rPr lang="en-US" sz="1800" smtClean="0">
                <a:latin typeface="Courier New" pitchFamily="49" charset="0"/>
                <a:cs typeface="Courier New" pitchFamily="49" charset="0"/>
              </a:rPr>
              <a:t>Lb1.insert(3, "C")</a:t>
            </a:r>
          </a:p>
          <a:p>
            <a:pPr>
              <a:buFontTx/>
              <a:buNone/>
            </a:pPr>
            <a:r>
              <a:rPr lang="en-US" sz="1800" smtClean="0">
                <a:latin typeface="Courier New" pitchFamily="49" charset="0"/>
                <a:cs typeface="Courier New" pitchFamily="49" charset="0"/>
              </a:rPr>
              <a:t>Lb1.insert(4, "PHP")</a:t>
            </a:r>
          </a:p>
          <a:p>
            <a:pPr>
              <a:buFontTx/>
              <a:buNone/>
            </a:pPr>
            <a:r>
              <a:rPr lang="en-US" sz="1800" smtClean="0">
                <a:latin typeface="Courier New" pitchFamily="49" charset="0"/>
                <a:cs typeface="Courier New" pitchFamily="49" charset="0"/>
              </a:rPr>
              <a:t>Lb1.insert(5, "JSP")</a:t>
            </a:r>
          </a:p>
          <a:p>
            <a:pPr>
              <a:buFontTx/>
              <a:buNone/>
            </a:pPr>
            <a:r>
              <a:rPr lang="en-US" sz="1800" smtClean="0">
                <a:latin typeface="Courier New" pitchFamily="49" charset="0"/>
                <a:cs typeface="Courier New" pitchFamily="49" charset="0"/>
              </a:rPr>
              <a:t>Lb1.insert(6, "Ruby")</a:t>
            </a:r>
          </a:p>
          <a:p>
            <a:pPr>
              <a:buFontTx/>
              <a:buNone/>
            </a:pPr>
            <a:endParaRPr lang="en-US" sz="1800" smtClean="0">
              <a:latin typeface="Courier New" pitchFamily="49" charset="0"/>
              <a:cs typeface="Courier New" pitchFamily="49" charset="0"/>
            </a:endParaRPr>
          </a:p>
          <a:p>
            <a:pPr>
              <a:buFontTx/>
              <a:buNone/>
            </a:pPr>
            <a:r>
              <a:rPr lang="en-US" sz="1800" smtClean="0">
                <a:latin typeface="Courier New" pitchFamily="49" charset="0"/>
                <a:cs typeface="Courier New" pitchFamily="49" charset="0"/>
              </a:rPr>
              <a:t>Lb1.pack()</a:t>
            </a:r>
          </a:p>
          <a:p>
            <a:pPr>
              <a:buFontTx/>
              <a:buNone/>
            </a:pPr>
            <a:r>
              <a:rPr lang="en-US" sz="1800" smtClean="0">
                <a:latin typeface="Courier New" pitchFamily="49" charset="0"/>
                <a:cs typeface="Courier New" pitchFamily="49" charset="0"/>
              </a:rPr>
              <a:t>top.mainloop()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304800" y="1066800"/>
            <a:ext cx="8686800" cy="457200"/>
          </a:xfrm>
          <a:prstGeom prst="rect">
            <a:avLst/>
          </a:prstGeom>
          <a:solidFill>
            <a:schemeClr val="bg1"/>
          </a:solidFill>
          <a:ln w="9525" algn="ctr">
            <a:noFill/>
            <a:round/>
            <a:headEnd/>
            <a:tailEnd/>
          </a:ln>
        </p:spPr>
        <p:txBody>
          <a:bodyPr/>
          <a:lstStyle/>
          <a:p>
            <a:endParaRPr lang="en-US"/>
          </a:p>
        </p:txBody>
      </p:sp>
      <p:sp>
        <p:nvSpPr>
          <p:cNvPr id="21507" name="Content Placeholder 2"/>
          <p:cNvSpPr>
            <a:spLocks noGrp="1"/>
          </p:cNvSpPr>
          <p:nvPr>
            <p:ph idx="1"/>
          </p:nvPr>
        </p:nvSpPr>
        <p:spPr>
          <a:xfrm>
            <a:off x="609600" y="304800"/>
            <a:ext cx="8153400" cy="5867400"/>
          </a:xfrm>
        </p:spPr>
        <p:txBody>
          <a:bodyPr/>
          <a:lstStyle/>
          <a:p>
            <a:pPr>
              <a:buFontTx/>
              <a:buNone/>
            </a:pPr>
            <a:r>
              <a:rPr lang="en-US" sz="1800" b="1" smtClean="0"/>
              <a:t>Python - Tkinter Menubutton</a:t>
            </a:r>
          </a:p>
          <a:p>
            <a:r>
              <a:rPr lang="en-US" sz="1800" smtClean="0"/>
              <a:t>A menubutton is the part of a drop-down menu that stays on the screen all the time. Every menubutton is associated with a Menu widget that can display the choices for that menubutton when the user clicks on it.</a:t>
            </a:r>
          </a:p>
          <a:p>
            <a:pPr>
              <a:buFontTx/>
              <a:buNone/>
            </a:pPr>
            <a:r>
              <a:rPr lang="en-US" sz="1800" b="1" smtClean="0"/>
              <a:t>Syntax:</a:t>
            </a:r>
          </a:p>
          <a:p>
            <a:pPr>
              <a:buFontTx/>
              <a:buNone/>
            </a:pPr>
            <a:r>
              <a:rPr lang="en-US" sz="1800" smtClean="0"/>
              <a:t>	Here is the simple syntax to create this widget:</a:t>
            </a:r>
          </a:p>
          <a:p>
            <a:pPr>
              <a:buFontTx/>
              <a:buNone/>
            </a:pPr>
            <a:r>
              <a:rPr lang="en-US" sz="1800" smtClean="0">
                <a:latin typeface="Courier New" pitchFamily="49" charset="0"/>
                <a:cs typeface="Courier New" pitchFamily="49" charset="0"/>
              </a:rPr>
              <a:t>	w = Menubutton ( master, option, ... ) </a:t>
            </a:r>
          </a:p>
          <a:p>
            <a:pPr>
              <a:buFontTx/>
              <a:buNone/>
            </a:pPr>
            <a:r>
              <a:rPr lang="en-US" sz="1800" b="1" smtClean="0"/>
              <a:t>Parameters:</a:t>
            </a:r>
          </a:p>
          <a:p>
            <a:pPr lvl="1"/>
            <a:r>
              <a:rPr lang="en-US" sz="1800" b="1" smtClean="0"/>
              <a:t>master:</a:t>
            </a:r>
            <a:r>
              <a:rPr lang="en-US" sz="1800" smtClean="0"/>
              <a:t> This represents the parent window.</a:t>
            </a:r>
          </a:p>
          <a:p>
            <a:pPr lvl="1"/>
            <a:r>
              <a:rPr lang="en-US" sz="1800" b="1" smtClean="0"/>
              <a:t>options:</a:t>
            </a:r>
            <a:r>
              <a:rPr lang="en-US" sz="1800" smtClean="0"/>
              <a:t> Here is the list of most commonly used options for this widget. These options can be used as key-value pairs separated by commas.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228600" y="1066800"/>
            <a:ext cx="8915400" cy="457200"/>
          </a:xfrm>
          <a:prstGeom prst="rect">
            <a:avLst/>
          </a:prstGeom>
          <a:solidFill>
            <a:schemeClr val="bg1"/>
          </a:solidFill>
          <a:ln w="9525" algn="ctr">
            <a:noFill/>
            <a:round/>
            <a:headEnd/>
            <a:tailEnd/>
          </a:ln>
        </p:spPr>
        <p:txBody>
          <a:bodyPr/>
          <a:lstStyle/>
          <a:p>
            <a:endParaRPr lang="en-US"/>
          </a:p>
        </p:txBody>
      </p:sp>
      <p:sp>
        <p:nvSpPr>
          <p:cNvPr id="4099" name="Content Placeholder 2"/>
          <p:cNvSpPr>
            <a:spLocks noGrp="1"/>
          </p:cNvSpPr>
          <p:nvPr>
            <p:ph idx="1"/>
          </p:nvPr>
        </p:nvSpPr>
        <p:spPr>
          <a:xfrm>
            <a:off x="609600" y="381000"/>
            <a:ext cx="8153400" cy="5791200"/>
          </a:xfrm>
        </p:spPr>
        <p:txBody>
          <a:bodyPr/>
          <a:lstStyle/>
          <a:p>
            <a:pPr>
              <a:buFontTx/>
              <a:buNone/>
            </a:pPr>
            <a:r>
              <a:rPr lang="en-US" sz="1800" b="1" smtClean="0"/>
              <a:t>Tkinter Programming:</a:t>
            </a:r>
          </a:p>
          <a:p>
            <a:r>
              <a:rPr lang="en-US" sz="1800" smtClean="0"/>
              <a:t>Tkinter is the standard GUI library for Python. Python when combined with Tkinter provides a fast and easy way to create GUI applications. Tkinter provides a powerful object-oriented interface to the Tk GUI toolkit.</a:t>
            </a:r>
          </a:p>
          <a:p>
            <a:r>
              <a:rPr lang="en-US" sz="1800" smtClean="0"/>
              <a:t>Creating a GUI application using Tkinter is an easy task. All you need to do is perform the following steps:</a:t>
            </a:r>
          </a:p>
          <a:p>
            <a:pPr lvl="1"/>
            <a:r>
              <a:rPr lang="en-US" sz="1800" b="1" smtClean="0"/>
              <a:t>Example:</a:t>
            </a:r>
            <a:r>
              <a:rPr lang="en-US" sz="1800" smtClean="0"/>
              <a:t>Import the </a:t>
            </a:r>
            <a:r>
              <a:rPr lang="en-US" sz="1800" i="1" smtClean="0"/>
              <a:t>Tkinter</a:t>
            </a:r>
            <a:r>
              <a:rPr lang="en-US" sz="1800" smtClean="0"/>
              <a:t> module.</a:t>
            </a:r>
          </a:p>
          <a:p>
            <a:pPr lvl="1"/>
            <a:r>
              <a:rPr lang="en-US" sz="1800" smtClean="0"/>
              <a:t>Create the GUI application main window.</a:t>
            </a:r>
          </a:p>
          <a:p>
            <a:pPr lvl="1"/>
            <a:r>
              <a:rPr lang="en-US" sz="1800" smtClean="0"/>
              <a:t>Add one or more of the above mentioned widgets to the GUI application.</a:t>
            </a:r>
          </a:p>
          <a:p>
            <a:pPr lvl="1"/>
            <a:r>
              <a:rPr lang="en-US" sz="1800" smtClean="0"/>
              <a:t>Enter the main event loop to take action against each event triggered by the user.</a:t>
            </a:r>
          </a:p>
          <a:p>
            <a:pPr>
              <a:buFontTx/>
              <a:buNone/>
            </a:pPr>
            <a:endParaRPr lang="en-US" sz="1800" b="1" smtClean="0"/>
          </a:p>
          <a:p>
            <a:pPr lvl="1">
              <a:buFontTx/>
              <a:buNone/>
            </a:pPr>
            <a:r>
              <a:rPr lang="en-US" sz="1800" smtClean="0">
                <a:latin typeface="Courier New" pitchFamily="49" charset="0"/>
                <a:cs typeface="Courier New" pitchFamily="49" charset="0"/>
              </a:rPr>
              <a:t>import Tkinter </a:t>
            </a:r>
          </a:p>
          <a:p>
            <a:pPr lvl="1">
              <a:buFontTx/>
              <a:buNone/>
            </a:pPr>
            <a:r>
              <a:rPr lang="en-US" sz="1800" smtClean="0">
                <a:latin typeface="Courier New" pitchFamily="49" charset="0"/>
                <a:cs typeface="Courier New" pitchFamily="49" charset="0"/>
              </a:rPr>
              <a:t>top = Tkinter.Tk() </a:t>
            </a:r>
          </a:p>
          <a:p>
            <a:pPr lvl="1">
              <a:buFontTx/>
              <a:buNone/>
            </a:pPr>
            <a:r>
              <a:rPr lang="en-US" sz="1800" smtClean="0">
                <a:latin typeface="Courier New" pitchFamily="49" charset="0"/>
                <a:cs typeface="Courier New" pitchFamily="49" charset="0"/>
              </a:rPr>
              <a:t># Code to add widgets will go here... </a:t>
            </a:r>
          </a:p>
          <a:p>
            <a:pPr lvl="1">
              <a:buFontTx/>
              <a:buNone/>
            </a:pPr>
            <a:r>
              <a:rPr lang="en-US" sz="1800" smtClean="0">
                <a:latin typeface="Courier New" pitchFamily="49" charset="0"/>
                <a:cs typeface="Courier New" pitchFamily="49" charset="0"/>
              </a:rPr>
              <a:t>top.mainloop()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381000" y="1066800"/>
            <a:ext cx="8763000" cy="381000"/>
          </a:xfrm>
          <a:prstGeom prst="rect">
            <a:avLst/>
          </a:prstGeom>
          <a:solidFill>
            <a:schemeClr val="bg1"/>
          </a:solidFill>
          <a:ln w="9525" algn="ctr">
            <a:noFill/>
            <a:round/>
            <a:headEnd/>
            <a:tailEnd/>
          </a:ln>
        </p:spPr>
        <p:txBody>
          <a:bodyPr/>
          <a:lstStyle/>
          <a:p>
            <a:endParaRPr lang="en-US"/>
          </a:p>
        </p:txBody>
      </p:sp>
      <p:sp>
        <p:nvSpPr>
          <p:cNvPr id="22531" name="Content Placeholder 2"/>
          <p:cNvSpPr>
            <a:spLocks noGrp="1"/>
          </p:cNvSpPr>
          <p:nvPr>
            <p:ph idx="1"/>
          </p:nvPr>
        </p:nvSpPr>
        <p:spPr>
          <a:xfrm>
            <a:off x="609600" y="304800"/>
            <a:ext cx="8153400" cy="5867400"/>
          </a:xfrm>
        </p:spPr>
        <p:txBody>
          <a:bodyPr/>
          <a:lstStyle/>
          <a:p>
            <a:pPr>
              <a:buFontTx/>
              <a:buNone/>
            </a:pPr>
            <a:r>
              <a:rPr lang="en-US" sz="1800" b="1" smtClean="0"/>
              <a:t>Example:</a:t>
            </a:r>
          </a:p>
          <a:p>
            <a:pPr>
              <a:buFontTx/>
              <a:buNone/>
            </a:pPr>
            <a:r>
              <a:rPr lang="en-US" sz="1800" smtClean="0">
                <a:latin typeface="Courier New" pitchFamily="49" charset="0"/>
                <a:cs typeface="Courier New" pitchFamily="49" charset="0"/>
              </a:rPr>
              <a:t>from Tkinter import *</a:t>
            </a:r>
          </a:p>
          <a:p>
            <a:pPr>
              <a:buFontTx/>
              <a:buNone/>
            </a:pPr>
            <a:r>
              <a:rPr lang="en-US" sz="1800" smtClean="0">
                <a:latin typeface="Courier New" pitchFamily="49" charset="0"/>
                <a:cs typeface="Courier New" pitchFamily="49" charset="0"/>
              </a:rPr>
              <a:t>import tkMessageBox</a:t>
            </a:r>
          </a:p>
          <a:p>
            <a:pPr>
              <a:buFontTx/>
              <a:buNone/>
            </a:pPr>
            <a:r>
              <a:rPr lang="en-US" sz="1800" smtClean="0">
                <a:latin typeface="Courier New" pitchFamily="49" charset="0"/>
                <a:cs typeface="Courier New" pitchFamily="49" charset="0"/>
              </a:rPr>
              <a:t>import Tkinter</a:t>
            </a:r>
          </a:p>
          <a:p>
            <a:pPr>
              <a:buFontTx/>
              <a:buNone/>
            </a:pPr>
            <a:r>
              <a:rPr lang="en-US" sz="1800" smtClean="0">
                <a:latin typeface="Courier New" pitchFamily="49" charset="0"/>
                <a:cs typeface="Courier New" pitchFamily="49" charset="0"/>
              </a:rPr>
              <a:t>top = Tk()</a:t>
            </a:r>
          </a:p>
          <a:p>
            <a:pPr>
              <a:buFontTx/>
              <a:buNone/>
            </a:pPr>
            <a:r>
              <a:rPr lang="en-US" sz="1800" smtClean="0">
                <a:latin typeface="Courier New" pitchFamily="49" charset="0"/>
                <a:cs typeface="Courier New" pitchFamily="49" charset="0"/>
              </a:rPr>
              <a:t>mb=  Menubutton ( top, text="condiments", relief=RAISED )</a:t>
            </a:r>
          </a:p>
          <a:p>
            <a:pPr>
              <a:buFontTx/>
              <a:buNone/>
            </a:pPr>
            <a:r>
              <a:rPr lang="en-US" sz="1800" smtClean="0">
                <a:latin typeface="Courier New" pitchFamily="49" charset="0"/>
                <a:cs typeface="Courier New" pitchFamily="49" charset="0"/>
              </a:rPr>
              <a:t>mb.grid()</a:t>
            </a:r>
          </a:p>
          <a:p>
            <a:pPr>
              <a:buFontTx/>
              <a:buNone/>
            </a:pPr>
            <a:r>
              <a:rPr lang="en-US" sz="1800" smtClean="0">
                <a:latin typeface="Courier New" pitchFamily="49" charset="0"/>
                <a:cs typeface="Courier New" pitchFamily="49" charset="0"/>
              </a:rPr>
              <a:t>mb.menu  =  Menu ( mb, tearoff = 0 )</a:t>
            </a:r>
          </a:p>
          <a:p>
            <a:pPr>
              <a:buFontTx/>
              <a:buNone/>
            </a:pPr>
            <a:r>
              <a:rPr lang="en-US" sz="1800" smtClean="0">
                <a:latin typeface="Courier New" pitchFamily="49" charset="0"/>
                <a:cs typeface="Courier New" pitchFamily="49" charset="0"/>
              </a:rPr>
              <a:t>mb["menu"]  =  mb.menu</a:t>
            </a:r>
          </a:p>
          <a:p>
            <a:pPr>
              <a:buFontTx/>
              <a:buNone/>
            </a:pPr>
            <a:r>
              <a:rPr lang="en-US" sz="1800" smtClean="0">
                <a:latin typeface="Courier New" pitchFamily="49" charset="0"/>
                <a:cs typeface="Courier New" pitchFamily="49" charset="0"/>
              </a:rPr>
              <a:t>mayoVar  = IntVar()</a:t>
            </a:r>
          </a:p>
          <a:p>
            <a:pPr>
              <a:buFontTx/>
              <a:buNone/>
            </a:pPr>
            <a:r>
              <a:rPr lang="en-US" sz="1800" smtClean="0">
                <a:latin typeface="Courier New" pitchFamily="49" charset="0"/>
                <a:cs typeface="Courier New" pitchFamily="49" charset="0"/>
              </a:rPr>
              <a:t>ketchVar = IntVar()</a:t>
            </a:r>
          </a:p>
          <a:p>
            <a:pPr>
              <a:buFontTx/>
              <a:buNone/>
            </a:pPr>
            <a:r>
              <a:rPr lang="en-US" sz="1800" smtClean="0">
                <a:latin typeface="Courier New" pitchFamily="49" charset="0"/>
                <a:cs typeface="Courier New" pitchFamily="49" charset="0"/>
              </a:rPr>
              <a:t>mb.menu.add_checkbutton ( label="mayo“, variable=mayoVar )</a:t>
            </a:r>
          </a:p>
          <a:p>
            <a:pPr>
              <a:buFontTx/>
              <a:buNone/>
            </a:pPr>
            <a:r>
              <a:rPr lang="en-US" sz="1800" smtClean="0">
                <a:latin typeface="Courier New" pitchFamily="49" charset="0"/>
                <a:cs typeface="Courier New" pitchFamily="49" charset="0"/>
              </a:rPr>
              <a:t>mb.menu.add_checkbutton ( label="ketchup“,                       					variable=ketchVar )</a:t>
            </a:r>
          </a:p>
          <a:p>
            <a:pPr>
              <a:buFontTx/>
              <a:buNone/>
            </a:pPr>
            <a:endParaRPr lang="en-US" sz="1800" smtClean="0">
              <a:latin typeface="Courier New" pitchFamily="49" charset="0"/>
              <a:cs typeface="Courier New" pitchFamily="49" charset="0"/>
            </a:endParaRPr>
          </a:p>
          <a:p>
            <a:pPr>
              <a:buFontTx/>
              <a:buNone/>
            </a:pPr>
            <a:r>
              <a:rPr lang="en-US" sz="1800" smtClean="0">
                <a:latin typeface="Courier New" pitchFamily="49" charset="0"/>
                <a:cs typeface="Courier New" pitchFamily="49" charset="0"/>
              </a:rPr>
              <a:t>mb.pack()</a:t>
            </a:r>
          </a:p>
          <a:p>
            <a:pPr>
              <a:buFontTx/>
              <a:buNone/>
            </a:pPr>
            <a:r>
              <a:rPr lang="en-US" sz="1800" smtClean="0">
                <a:latin typeface="Courier New" pitchFamily="49" charset="0"/>
                <a:cs typeface="Courier New" pitchFamily="49" charset="0"/>
              </a:rPr>
              <a:t>top.mainloop()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304800" y="1066800"/>
            <a:ext cx="8686800" cy="457200"/>
          </a:xfrm>
          <a:prstGeom prst="rect">
            <a:avLst/>
          </a:prstGeom>
          <a:solidFill>
            <a:schemeClr val="bg1"/>
          </a:solidFill>
          <a:ln w="9525" algn="ctr">
            <a:noFill/>
            <a:round/>
            <a:headEnd/>
            <a:tailEnd/>
          </a:ln>
        </p:spPr>
        <p:txBody>
          <a:bodyPr/>
          <a:lstStyle/>
          <a:p>
            <a:endParaRPr lang="en-US"/>
          </a:p>
        </p:txBody>
      </p:sp>
      <p:sp>
        <p:nvSpPr>
          <p:cNvPr id="23555" name="Content Placeholder 2"/>
          <p:cNvSpPr>
            <a:spLocks noGrp="1"/>
          </p:cNvSpPr>
          <p:nvPr>
            <p:ph idx="1"/>
          </p:nvPr>
        </p:nvSpPr>
        <p:spPr>
          <a:xfrm>
            <a:off x="609600" y="304800"/>
            <a:ext cx="8153400" cy="5867400"/>
          </a:xfrm>
        </p:spPr>
        <p:txBody>
          <a:bodyPr/>
          <a:lstStyle/>
          <a:p>
            <a:pPr>
              <a:buFontTx/>
              <a:buNone/>
            </a:pPr>
            <a:r>
              <a:rPr lang="en-US" sz="1800" b="1" smtClean="0"/>
              <a:t>Python - Tkinter Message</a:t>
            </a:r>
          </a:p>
          <a:p>
            <a:r>
              <a:rPr lang="en-US" sz="1800" smtClean="0"/>
              <a:t>This widget provides a multiline and noneditable object that displays texts, automatically breaking lines and justifying their contents.</a:t>
            </a:r>
          </a:p>
          <a:p>
            <a:r>
              <a:rPr lang="en-US" sz="1800" smtClean="0"/>
              <a:t>Its functionality is very similar to the one provided by the Label widget, except that it can also automatically wrap the text, maintaining a given width or aspect ratio.</a:t>
            </a:r>
          </a:p>
          <a:p>
            <a:pPr>
              <a:buFontTx/>
              <a:buNone/>
            </a:pPr>
            <a:r>
              <a:rPr lang="en-US" sz="1800" b="1" smtClean="0"/>
              <a:t>Syntax:</a:t>
            </a:r>
          </a:p>
          <a:p>
            <a:pPr>
              <a:buFontTx/>
              <a:buNone/>
            </a:pPr>
            <a:r>
              <a:rPr lang="en-US" sz="1800" smtClean="0"/>
              <a:t>	Here is the simple syntax to create this widget:</a:t>
            </a:r>
          </a:p>
          <a:p>
            <a:pPr>
              <a:buFontTx/>
              <a:buNone/>
            </a:pPr>
            <a:r>
              <a:rPr lang="en-US" sz="1800" smtClean="0">
                <a:latin typeface="Courier New" pitchFamily="49" charset="0"/>
                <a:cs typeface="Courier New" pitchFamily="49" charset="0"/>
              </a:rPr>
              <a:t>	w = Message ( master, option, ... ) </a:t>
            </a:r>
          </a:p>
          <a:p>
            <a:pPr>
              <a:buFontTx/>
              <a:buNone/>
            </a:pPr>
            <a:r>
              <a:rPr lang="en-US" sz="1800" b="1" smtClean="0"/>
              <a:t>Parameters:</a:t>
            </a:r>
          </a:p>
          <a:p>
            <a:pPr lvl="1"/>
            <a:r>
              <a:rPr lang="en-US" sz="1800" b="1" smtClean="0"/>
              <a:t>master:</a:t>
            </a:r>
            <a:r>
              <a:rPr lang="en-US" sz="1800" smtClean="0"/>
              <a:t> This represents the parent window.</a:t>
            </a:r>
          </a:p>
          <a:p>
            <a:pPr lvl="1"/>
            <a:r>
              <a:rPr lang="en-US" sz="1800" b="1" smtClean="0"/>
              <a:t>options:</a:t>
            </a:r>
            <a:r>
              <a:rPr lang="en-US" sz="1800" smtClean="0"/>
              <a:t> Here is the list of most commonly used options for this widget. These options can be used as key-value pairs separated by commas.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381000" y="1066800"/>
            <a:ext cx="8763000" cy="381000"/>
          </a:xfrm>
          <a:prstGeom prst="rect">
            <a:avLst/>
          </a:prstGeom>
          <a:solidFill>
            <a:schemeClr val="bg1"/>
          </a:solidFill>
          <a:ln w="9525" algn="ctr">
            <a:noFill/>
            <a:round/>
            <a:headEnd/>
            <a:tailEnd/>
          </a:ln>
        </p:spPr>
        <p:txBody>
          <a:bodyPr/>
          <a:lstStyle/>
          <a:p>
            <a:endParaRPr lang="en-US"/>
          </a:p>
        </p:txBody>
      </p:sp>
      <p:sp>
        <p:nvSpPr>
          <p:cNvPr id="24579" name="Content Placeholder 2"/>
          <p:cNvSpPr>
            <a:spLocks noGrp="1"/>
          </p:cNvSpPr>
          <p:nvPr>
            <p:ph idx="1"/>
          </p:nvPr>
        </p:nvSpPr>
        <p:spPr>
          <a:xfrm>
            <a:off x="609600" y="304800"/>
            <a:ext cx="8153400" cy="5867400"/>
          </a:xfrm>
        </p:spPr>
        <p:txBody>
          <a:bodyPr/>
          <a:lstStyle/>
          <a:p>
            <a:pPr>
              <a:buFontTx/>
              <a:buNone/>
            </a:pPr>
            <a:r>
              <a:rPr lang="en-US" sz="1800" b="1" smtClean="0"/>
              <a:t>Example:</a:t>
            </a:r>
          </a:p>
          <a:p>
            <a:pPr>
              <a:buFontTx/>
              <a:buNone/>
            </a:pPr>
            <a:r>
              <a:rPr lang="en-US" sz="1800" smtClean="0">
                <a:latin typeface="Courier New" pitchFamily="49" charset="0"/>
                <a:cs typeface="Courier New" pitchFamily="49" charset="0"/>
              </a:rPr>
              <a:t>from Tkinter import *</a:t>
            </a:r>
          </a:p>
          <a:p>
            <a:pPr>
              <a:buFontTx/>
              <a:buNone/>
            </a:pPr>
            <a:endParaRPr lang="en-US" sz="1800" smtClean="0">
              <a:latin typeface="Courier New" pitchFamily="49" charset="0"/>
              <a:cs typeface="Courier New" pitchFamily="49" charset="0"/>
            </a:endParaRPr>
          </a:p>
          <a:p>
            <a:pPr>
              <a:buFontTx/>
              <a:buNone/>
            </a:pPr>
            <a:r>
              <a:rPr lang="en-US" sz="1800" smtClean="0">
                <a:latin typeface="Courier New" pitchFamily="49" charset="0"/>
                <a:cs typeface="Courier New" pitchFamily="49" charset="0"/>
              </a:rPr>
              <a:t>root = Tk()</a:t>
            </a:r>
          </a:p>
          <a:p>
            <a:pPr>
              <a:buFontTx/>
              <a:buNone/>
            </a:pPr>
            <a:endParaRPr lang="en-US" sz="1800" smtClean="0">
              <a:latin typeface="Courier New" pitchFamily="49" charset="0"/>
              <a:cs typeface="Courier New" pitchFamily="49" charset="0"/>
            </a:endParaRPr>
          </a:p>
          <a:p>
            <a:pPr>
              <a:buFontTx/>
              <a:buNone/>
            </a:pPr>
            <a:r>
              <a:rPr lang="en-US" sz="1800" smtClean="0">
                <a:latin typeface="Courier New" pitchFamily="49" charset="0"/>
                <a:cs typeface="Courier New" pitchFamily="49" charset="0"/>
              </a:rPr>
              <a:t>var = StringVar()</a:t>
            </a:r>
          </a:p>
          <a:p>
            <a:pPr>
              <a:buFontTx/>
              <a:buNone/>
            </a:pPr>
            <a:r>
              <a:rPr lang="en-US" sz="1800" smtClean="0">
                <a:latin typeface="Courier New" pitchFamily="49" charset="0"/>
                <a:cs typeface="Courier New" pitchFamily="49" charset="0"/>
              </a:rPr>
              <a:t>label = Message( root, textvariable=var, relief=RAISED )</a:t>
            </a:r>
          </a:p>
          <a:p>
            <a:pPr>
              <a:buFontTx/>
              <a:buNone/>
            </a:pPr>
            <a:endParaRPr lang="en-US" sz="1800" smtClean="0">
              <a:latin typeface="Courier New" pitchFamily="49" charset="0"/>
              <a:cs typeface="Courier New" pitchFamily="49" charset="0"/>
            </a:endParaRPr>
          </a:p>
          <a:p>
            <a:pPr>
              <a:buFontTx/>
              <a:buNone/>
            </a:pPr>
            <a:r>
              <a:rPr lang="en-US" sz="1800" smtClean="0">
                <a:latin typeface="Courier New" pitchFamily="49" charset="0"/>
                <a:cs typeface="Courier New" pitchFamily="49" charset="0"/>
              </a:rPr>
              <a:t>var.set("Hey!? How are you doing?")</a:t>
            </a:r>
          </a:p>
          <a:p>
            <a:pPr>
              <a:buFontTx/>
              <a:buNone/>
            </a:pPr>
            <a:r>
              <a:rPr lang="en-US" sz="1800" smtClean="0">
                <a:latin typeface="Courier New" pitchFamily="49" charset="0"/>
                <a:cs typeface="Courier New" pitchFamily="49" charset="0"/>
              </a:rPr>
              <a:t>label.pack()</a:t>
            </a:r>
          </a:p>
          <a:p>
            <a:pPr>
              <a:buFontTx/>
              <a:buNone/>
            </a:pPr>
            <a:r>
              <a:rPr lang="en-US" sz="1800" smtClean="0">
                <a:latin typeface="Courier New" pitchFamily="49" charset="0"/>
                <a:cs typeface="Courier New" pitchFamily="49" charset="0"/>
              </a:rPr>
              <a:t>root.mainloop()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304800" y="1066800"/>
            <a:ext cx="8686800" cy="457200"/>
          </a:xfrm>
          <a:prstGeom prst="rect">
            <a:avLst/>
          </a:prstGeom>
          <a:solidFill>
            <a:schemeClr val="bg1"/>
          </a:solidFill>
          <a:ln w="9525" algn="ctr">
            <a:noFill/>
            <a:round/>
            <a:headEnd/>
            <a:tailEnd/>
          </a:ln>
        </p:spPr>
        <p:txBody>
          <a:bodyPr/>
          <a:lstStyle/>
          <a:p>
            <a:endParaRPr lang="en-US"/>
          </a:p>
        </p:txBody>
      </p:sp>
      <p:sp>
        <p:nvSpPr>
          <p:cNvPr id="25603" name="Content Placeholder 2"/>
          <p:cNvSpPr>
            <a:spLocks noGrp="1"/>
          </p:cNvSpPr>
          <p:nvPr>
            <p:ph idx="1"/>
          </p:nvPr>
        </p:nvSpPr>
        <p:spPr>
          <a:xfrm>
            <a:off x="609600" y="304800"/>
            <a:ext cx="8153400" cy="5867400"/>
          </a:xfrm>
        </p:spPr>
        <p:txBody>
          <a:bodyPr/>
          <a:lstStyle/>
          <a:p>
            <a:pPr>
              <a:buFontTx/>
              <a:buNone/>
            </a:pPr>
            <a:r>
              <a:rPr lang="en-US" sz="1800" b="1" smtClean="0"/>
              <a:t>Python - Tkinter Radiobutton</a:t>
            </a:r>
          </a:p>
          <a:p>
            <a:r>
              <a:rPr lang="en-US" sz="1800" smtClean="0"/>
              <a:t>This widget implements a multiple-choice button, which is a way to offer many possible selections to the user, and let user choose only one of them.</a:t>
            </a:r>
          </a:p>
          <a:p>
            <a:r>
              <a:rPr lang="en-US" sz="1800" smtClean="0"/>
              <a:t>In order to implement this functionality, each group of radiobuttons must be associated to the same variable, and each one of the buttons must symbolize a single value. You can use the Tab key to switch from one radionbutton to another.</a:t>
            </a:r>
          </a:p>
          <a:p>
            <a:pPr>
              <a:buFontTx/>
              <a:buNone/>
            </a:pPr>
            <a:r>
              <a:rPr lang="en-US" sz="1800" b="1" smtClean="0"/>
              <a:t>Syntax:</a:t>
            </a:r>
          </a:p>
          <a:p>
            <a:pPr>
              <a:buFontTx/>
              <a:buNone/>
            </a:pPr>
            <a:r>
              <a:rPr lang="en-US" sz="1800" smtClean="0"/>
              <a:t>	Here is the simple syntax to create this widget:</a:t>
            </a:r>
          </a:p>
          <a:p>
            <a:pPr>
              <a:buFontTx/>
              <a:buNone/>
            </a:pPr>
            <a:r>
              <a:rPr lang="en-US" sz="1800" smtClean="0">
                <a:latin typeface="Courier New" pitchFamily="49" charset="0"/>
                <a:cs typeface="Courier New" pitchFamily="49" charset="0"/>
              </a:rPr>
              <a:t>	w = Radiobutton ( master, option, ... ) </a:t>
            </a:r>
          </a:p>
          <a:p>
            <a:pPr>
              <a:buFontTx/>
              <a:buNone/>
            </a:pPr>
            <a:r>
              <a:rPr lang="en-US" sz="1800" b="1" smtClean="0"/>
              <a:t>Parameters:</a:t>
            </a:r>
          </a:p>
          <a:p>
            <a:pPr lvl="1"/>
            <a:r>
              <a:rPr lang="en-US" sz="1800" b="1" smtClean="0"/>
              <a:t>master:</a:t>
            </a:r>
            <a:r>
              <a:rPr lang="en-US" sz="1800" smtClean="0"/>
              <a:t> This represents the parent window.</a:t>
            </a:r>
          </a:p>
          <a:p>
            <a:pPr lvl="1"/>
            <a:r>
              <a:rPr lang="en-US" sz="1800" b="1" smtClean="0"/>
              <a:t>options:</a:t>
            </a:r>
            <a:r>
              <a:rPr lang="en-US" sz="1800" smtClean="0"/>
              <a:t> Here is the list of most commonly used options for this widget. These options can be used as key-value pairs separated by commas.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381000" y="1066800"/>
            <a:ext cx="8763000" cy="381000"/>
          </a:xfrm>
          <a:prstGeom prst="rect">
            <a:avLst/>
          </a:prstGeom>
          <a:solidFill>
            <a:schemeClr val="bg1"/>
          </a:solidFill>
          <a:ln w="9525" algn="ctr">
            <a:noFill/>
            <a:round/>
            <a:headEnd/>
            <a:tailEnd/>
          </a:ln>
        </p:spPr>
        <p:txBody>
          <a:bodyPr/>
          <a:lstStyle/>
          <a:p>
            <a:endParaRPr lang="en-US"/>
          </a:p>
        </p:txBody>
      </p:sp>
      <p:sp>
        <p:nvSpPr>
          <p:cNvPr id="26627" name="Content Placeholder 2"/>
          <p:cNvSpPr>
            <a:spLocks noGrp="1"/>
          </p:cNvSpPr>
          <p:nvPr>
            <p:ph idx="1"/>
          </p:nvPr>
        </p:nvSpPr>
        <p:spPr>
          <a:xfrm>
            <a:off x="609600" y="304800"/>
            <a:ext cx="8153400" cy="5867400"/>
          </a:xfrm>
        </p:spPr>
        <p:txBody>
          <a:bodyPr/>
          <a:lstStyle/>
          <a:p>
            <a:pPr>
              <a:buFontTx/>
              <a:buNone/>
            </a:pPr>
            <a:r>
              <a:rPr lang="en-US" sz="1800" b="1" smtClean="0"/>
              <a:t>Example:</a:t>
            </a:r>
          </a:p>
          <a:p>
            <a:pPr>
              <a:buFontTx/>
              <a:buNone/>
            </a:pPr>
            <a:r>
              <a:rPr lang="en-US" sz="1800" smtClean="0">
                <a:latin typeface="Courier New" pitchFamily="49" charset="0"/>
                <a:cs typeface="Courier New" pitchFamily="49" charset="0"/>
              </a:rPr>
              <a:t>from Tkinter import *</a:t>
            </a:r>
          </a:p>
          <a:p>
            <a:pPr>
              <a:buFontTx/>
              <a:buNone/>
            </a:pPr>
            <a:r>
              <a:rPr lang="en-US" sz="1800" smtClean="0">
                <a:latin typeface="Courier New" pitchFamily="49" charset="0"/>
                <a:cs typeface="Courier New" pitchFamily="49" charset="0"/>
              </a:rPr>
              <a:t>def sel():</a:t>
            </a:r>
          </a:p>
          <a:p>
            <a:pPr>
              <a:buFontTx/>
              <a:buNone/>
            </a:pPr>
            <a:r>
              <a:rPr lang="en-US" sz="1800" smtClean="0">
                <a:latin typeface="Courier New" pitchFamily="49" charset="0"/>
                <a:cs typeface="Courier New" pitchFamily="49" charset="0"/>
              </a:rPr>
              <a:t>   selection = "You selected the option " + str(var.get())</a:t>
            </a:r>
          </a:p>
          <a:p>
            <a:pPr>
              <a:buFontTx/>
              <a:buNone/>
            </a:pPr>
            <a:r>
              <a:rPr lang="en-US" sz="1800" smtClean="0">
                <a:latin typeface="Courier New" pitchFamily="49" charset="0"/>
                <a:cs typeface="Courier New" pitchFamily="49" charset="0"/>
              </a:rPr>
              <a:t>   label.config(text = selection)</a:t>
            </a:r>
          </a:p>
          <a:p>
            <a:pPr>
              <a:buFontTx/>
              <a:buNone/>
            </a:pPr>
            <a:r>
              <a:rPr lang="en-US" sz="1800" smtClean="0">
                <a:latin typeface="Courier New" pitchFamily="49" charset="0"/>
                <a:cs typeface="Courier New" pitchFamily="49" charset="0"/>
              </a:rPr>
              <a:t>root = Tk()</a:t>
            </a:r>
          </a:p>
          <a:p>
            <a:pPr>
              <a:buFontTx/>
              <a:buNone/>
            </a:pPr>
            <a:r>
              <a:rPr lang="en-US" sz="1800" smtClean="0">
                <a:latin typeface="Courier New" pitchFamily="49" charset="0"/>
                <a:cs typeface="Courier New" pitchFamily="49" charset="0"/>
              </a:rPr>
              <a:t>var = IntVar()</a:t>
            </a:r>
          </a:p>
          <a:p>
            <a:pPr>
              <a:buFontTx/>
              <a:buNone/>
            </a:pPr>
            <a:r>
              <a:rPr lang="en-US" sz="1800" smtClean="0">
                <a:latin typeface="Courier New" pitchFamily="49" charset="0"/>
                <a:cs typeface="Courier New" pitchFamily="49" charset="0"/>
              </a:rPr>
              <a:t>R1 = Radiobutton(root, text="Option 1", variable=var, 				value=1, command=sel)</a:t>
            </a:r>
          </a:p>
          <a:p>
            <a:pPr>
              <a:buFontTx/>
              <a:buNone/>
            </a:pPr>
            <a:r>
              <a:rPr lang="en-US" sz="1800" smtClean="0">
                <a:latin typeface="Courier New" pitchFamily="49" charset="0"/>
                <a:cs typeface="Courier New" pitchFamily="49" charset="0"/>
              </a:rPr>
              <a:t>R1.pack( anchor = W )</a:t>
            </a:r>
          </a:p>
          <a:p>
            <a:pPr>
              <a:buFontTx/>
              <a:buNone/>
            </a:pPr>
            <a:r>
              <a:rPr lang="en-US" sz="1800" smtClean="0">
                <a:latin typeface="Courier New" pitchFamily="49" charset="0"/>
                <a:cs typeface="Courier New" pitchFamily="49" charset="0"/>
              </a:rPr>
              <a:t>R2 = Radiobutton(root, text="Option 2", variable=var, 				value=2,command=sel)</a:t>
            </a:r>
          </a:p>
          <a:p>
            <a:pPr>
              <a:buFontTx/>
              <a:buNone/>
            </a:pPr>
            <a:r>
              <a:rPr lang="en-US" sz="1800" smtClean="0">
                <a:latin typeface="Courier New" pitchFamily="49" charset="0"/>
                <a:cs typeface="Courier New" pitchFamily="49" charset="0"/>
              </a:rPr>
              <a:t>R2.pack( anchor = W )</a:t>
            </a:r>
          </a:p>
          <a:p>
            <a:pPr>
              <a:buFontTx/>
              <a:buNone/>
            </a:pPr>
            <a:r>
              <a:rPr lang="en-US" sz="1800" smtClean="0">
                <a:latin typeface="Courier New" pitchFamily="49" charset="0"/>
                <a:cs typeface="Courier New" pitchFamily="49" charset="0"/>
              </a:rPr>
              <a:t>R3 = Radiobutton(root, text="Option 3", variable=var, 				value=3,command=sel)</a:t>
            </a:r>
          </a:p>
          <a:p>
            <a:pPr>
              <a:buFontTx/>
              <a:buNone/>
            </a:pPr>
            <a:r>
              <a:rPr lang="en-US" sz="1800" smtClean="0">
                <a:latin typeface="Courier New" pitchFamily="49" charset="0"/>
                <a:cs typeface="Courier New" pitchFamily="49" charset="0"/>
              </a:rPr>
              <a:t>R3.pack( anchor = W)</a:t>
            </a:r>
          </a:p>
          <a:p>
            <a:pPr>
              <a:buFontTx/>
              <a:buNone/>
            </a:pPr>
            <a:r>
              <a:rPr lang="en-US" sz="1800" smtClean="0">
                <a:latin typeface="Courier New" pitchFamily="49" charset="0"/>
                <a:cs typeface="Courier New" pitchFamily="49" charset="0"/>
              </a:rPr>
              <a:t>label = Label(root)</a:t>
            </a:r>
          </a:p>
          <a:p>
            <a:pPr>
              <a:buFontTx/>
              <a:buNone/>
            </a:pPr>
            <a:r>
              <a:rPr lang="en-US" sz="1800" smtClean="0">
                <a:latin typeface="Courier New" pitchFamily="49" charset="0"/>
                <a:cs typeface="Courier New" pitchFamily="49" charset="0"/>
              </a:rPr>
              <a:t>label.pack()</a:t>
            </a:r>
          </a:p>
          <a:p>
            <a:pPr>
              <a:buFontTx/>
              <a:buNone/>
            </a:pPr>
            <a:r>
              <a:rPr lang="en-US" sz="1800" smtClean="0">
                <a:latin typeface="Courier New" pitchFamily="49" charset="0"/>
                <a:cs typeface="Courier New" pitchFamily="49" charset="0"/>
              </a:rPr>
              <a:t>root.mainloop()</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304800" y="1066800"/>
            <a:ext cx="8686800" cy="457200"/>
          </a:xfrm>
          <a:prstGeom prst="rect">
            <a:avLst/>
          </a:prstGeom>
          <a:solidFill>
            <a:schemeClr val="bg1"/>
          </a:solidFill>
          <a:ln w="9525" algn="ctr">
            <a:noFill/>
            <a:round/>
            <a:headEnd/>
            <a:tailEnd/>
          </a:ln>
        </p:spPr>
        <p:txBody>
          <a:bodyPr/>
          <a:lstStyle/>
          <a:p>
            <a:endParaRPr lang="en-US"/>
          </a:p>
        </p:txBody>
      </p:sp>
      <p:sp>
        <p:nvSpPr>
          <p:cNvPr id="27651" name="Content Placeholder 2"/>
          <p:cNvSpPr>
            <a:spLocks noGrp="1"/>
          </p:cNvSpPr>
          <p:nvPr>
            <p:ph idx="1"/>
          </p:nvPr>
        </p:nvSpPr>
        <p:spPr>
          <a:xfrm>
            <a:off x="609600" y="304800"/>
            <a:ext cx="8153400" cy="5867400"/>
          </a:xfrm>
        </p:spPr>
        <p:txBody>
          <a:bodyPr/>
          <a:lstStyle/>
          <a:p>
            <a:pPr>
              <a:buFontTx/>
              <a:buNone/>
            </a:pPr>
            <a:r>
              <a:rPr lang="en-US" sz="1800" b="1" smtClean="0"/>
              <a:t>Python - Tkinter Scale</a:t>
            </a:r>
          </a:p>
          <a:p>
            <a:r>
              <a:rPr lang="en-US" sz="1800" smtClean="0"/>
              <a:t>The Scale widget provides a graphical slider object that allows you to select values from a specific scale.</a:t>
            </a:r>
          </a:p>
          <a:p>
            <a:pPr>
              <a:buFontTx/>
              <a:buNone/>
            </a:pPr>
            <a:r>
              <a:rPr lang="en-US" sz="1800" b="1" smtClean="0"/>
              <a:t>Syntax:</a:t>
            </a:r>
          </a:p>
          <a:p>
            <a:pPr>
              <a:buFontTx/>
              <a:buNone/>
            </a:pPr>
            <a:r>
              <a:rPr lang="en-US" sz="1800" smtClean="0"/>
              <a:t>	Here is the simple syntax to create this widget:</a:t>
            </a:r>
          </a:p>
          <a:p>
            <a:pPr>
              <a:buFontTx/>
              <a:buNone/>
            </a:pPr>
            <a:r>
              <a:rPr lang="en-US" sz="1800" smtClean="0">
                <a:latin typeface="Courier New" pitchFamily="49" charset="0"/>
                <a:cs typeface="Courier New" pitchFamily="49" charset="0"/>
              </a:rPr>
              <a:t>	w = Scale ( master, option, ... ) </a:t>
            </a:r>
          </a:p>
          <a:p>
            <a:pPr>
              <a:buFontTx/>
              <a:buNone/>
            </a:pPr>
            <a:r>
              <a:rPr lang="en-US" sz="1800" b="1" smtClean="0"/>
              <a:t>Parameters:</a:t>
            </a:r>
          </a:p>
          <a:p>
            <a:pPr lvl="1"/>
            <a:r>
              <a:rPr lang="en-US" sz="1800" b="1" smtClean="0"/>
              <a:t>master:</a:t>
            </a:r>
            <a:r>
              <a:rPr lang="en-US" sz="1800" smtClean="0"/>
              <a:t> This represents the parent window.</a:t>
            </a:r>
          </a:p>
          <a:p>
            <a:pPr lvl="1"/>
            <a:r>
              <a:rPr lang="en-US" sz="1800" b="1" smtClean="0"/>
              <a:t>options:</a:t>
            </a:r>
            <a:r>
              <a:rPr lang="en-US" sz="1800" smtClean="0"/>
              <a:t> Here is the list of most commonly used options for this widget. These options can be used as key-value pairs separated by commas.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381000" y="1066800"/>
            <a:ext cx="8763000" cy="381000"/>
          </a:xfrm>
          <a:prstGeom prst="rect">
            <a:avLst/>
          </a:prstGeom>
          <a:solidFill>
            <a:schemeClr val="bg1"/>
          </a:solidFill>
          <a:ln w="9525" algn="ctr">
            <a:noFill/>
            <a:round/>
            <a:headEnd/>
            <a:tailEnd/>
          </a:ln>
        </p:spPr>
        <p:txBody>
          <a:bodyPr/>
          <a:lstStyle/>
          <a:p>
            <a:endParaRPr lang="en-US"/>
          </a:p>
        </p:txBody>
      </p:sp>
      <p:sp>
        <p:nvSpPr>
          <p:cNvPr id="28675" name="Content Placeholder 2"/>
          <p:cNvSpPr>
            <a:spLocks noGrp="1"/>
          </p:cNvSpPr>
          <p:nvPr>
            <p:ph idx="1"/>
          </p:nvPr>
        </p:nvSpPr>
        <p:spPr>
          <a:xfrm>
            <a:off x="609600" y="304800"/>
            <a:ext cx="8153400" cy="5867400"/>
          </a:xfrm>
        </p:spPr>
        <p:txBody>
          <a:bodyPr/>
          <a:lstStyle/>
          <a:p>
            <a:pPr>
              <a:buFontTx/>
              <a:buNone/>
            </a:pPr>
            <a:r>
              <a:rPr lang="en-US" sz="1800" b="1" smtClean="0"/>
              <a:t>Example:</a:t>
            </a:r>
          </a:p>
          <a:p>
            <a:pPr>
              <a:buFontTx/>
              <a:buNone/>
            </a:pPr>
            <a:r>
              <a:rPr lang="en-US" sz="1800" smtClean="0">
                <a:latin typeface="Courier New" pitchFamily="49" charset="0"/>
                <a:cs typeface="Courier New" pitchFamily="49" charset="0"/>
              </a:rPr>
              <a:t>from Tkinter import *</a:t>
            </a:r>
          </a:p>
          <a:p>
            <a:pPr>
              <a:buFontTx/>
              <a:buNone/>
            </a:pPr>
            <a:r>
              <a:rPr lang="en-US" sz="1800" smtClean="0">
                <a:latin typeface="Courier New" pitchFamily="49" charset="0"/>
                <a:cs typeface="Courier New" pitchFamily="49" charset="0"/>
              </a:rPr>
              <a:t>def sel():</a:t>
            </a:r>
          </a:p>
          <a:p>
            <a:pPr>
              <a:buFontTx/>
              <a:buNone/>
            </a:pPr>
            <a:r>
              <a:rPr lang="en-US" sz="1800" smtClean="0">
                <a:latin typeface="Courier New" pitchFamily="49" charset="0"/>
                <a:cs typeface="Courier New" pitchFamily="49" charset="0"/>
              </a:rPr>
              <a:t>   selection = "Value = " + str(var.get())</a:t>
            </a:r>
          </a:p>
          <a:p>
            <a:pPr>
              <a:buFontTx/>
              <a:buNone/>
            </a:pPr>
            <a:r>
              <a:rPr lang="en-US" sz="1800" smtClean="0">
                <a:latin typeface="Courier New" pitchFamily="49" charset="0"/>
                <a:cs typeface="Courier New" pitchFamily="49" charset="0"/>
              </a:rPr>
              <a:t>   label.config(text = selection)</a:t>
            </a:r>
          </a:p>
          <a:p>
            <a:pPr>
              <a:buFontTx/>
              <a:buNone/>
            </a:pPr>
            <a:endParaRPr lang="en-US" sz="1800" smtClean="0">
              <a:latin typeface="Courier New" pitchFamily="49" charset="0"/>
              <a:cs typeface="Courier New" pitchFamily="49" charset="0"/>
            </a:endParaRPr>
          </a:p>
          <a:p>
            <a:pPr>
              <a:buFontTx/>
              <a:buNone/>
            </a:pPr>
            <a:r>
              <a:rPr lang="en-US" sz="1800" smtClean="0">
                <a:latin typeface="Courier New" pitchFamily="49" charset="0"/>
                <a:cs typeface="Courier New" pitchFamily="49" charset="0"/>
              </a:rPr>
              <a:t>root = Tk()</a:t>
            </a:r>
          </a:p>
          <a:p>
            <a:pPr>
              <a:buFontTx/>
              <a:buNone/>
            </a:pPr>
            <a:r>
              <a:rPr lang="en-US" sz="1800" smtClean="0">
                <a:latin typeface="Courier New" pitchFamily="49" charset="0"/>
                <a:cs typeface="Courier New" pitchFamily="49" charset="0"/>
              </a:rPr>
              <a:t>var = DoubleVar()</a:t>
            </a:r>
          </a:p>
          <a:p>
            <a:pPr>
              <a:buFontTx/>
              <a:buNone/>
            </a:pPr>
            <a:r>
              <a:rPr lang="en-US" sz="1800" smtClean="0">
                <a:latin typeface="Courier New" pitchFamily="49" charset="0"/>
                <a:cs typeface="Courier New" pitchFamily="49" charset="0"/>
              </a:rPr>
              <a:t>scale = Scale( root, variable = var )</a:t>
            </a:r>
          </a:p>
          <a:p>
            <a:pPr>
              <a:buFontTx/>
              <a:buNone/>
            </a:pPr>
            <a:r>
              <a:rPr lang="en-US" sz="1800" smtClean="0">
                <a:latin typeface="Courier New" pitchFamily="49" charset="0"/>
                <a:cs typeface="Courier New" pitchFamily="49" charset="0"/>
              </a:rPr>
              <a:t>scale.pack(anchor=CENTER)</a:t>
            </a:r>
          </a:p>
          <a:p>
            <a:pPr>
              <a:buFontTx/>
              <a:buNone/>
            </a:pPr>
            <a:endParaRPr lang="en-US" sz="1800" smtClean="0">
              <a:latin typeface="Courier New" pitchFamily="49" charset="0"/>
              <a:cs typeface="Courier New" pitchFamily="49" charset="0"/>
            </a:endParaRPr>
          </a:p>
          <a:p>
            <a:pPr>
              <a:buFontTx/>
              <a:buNone/>
            </a:pPr>
            <a:r>
              <a:rPr lang="en-US" sz="1800" smtClean="0">
                <a:latin typeface="Courier New" pitchFamily="49" charset="0"/>
                <a:cs typeface="Courier New" pitchFamily="49" charset="0"/>
              </a:rPr>
              <a:t>button = Button(root, text="Get Scale Value", command=sel)</a:t>
            </a:r>
          </a:p>
          <a:p>
            <a:pPr>
              <a:buFontTx/>
              <a:buNone/>
            </a:pPr>
            <a:r>
              <a:rPr lang="en-US" sz="1800" smtClean="0">
                <a:latin typeface="Courier New" pitchFamily="49" charset="0"/>
                <a:cs typeface="Courier New" pitchFamily="49" charset="0"/>
              </a:rPr>
              <a:t>button.pack(anchor=CENTER)</a:t>
            </a:r>
          </a:p>
          <a:p>
            <a:pPr>
              <a:buFontTx/>
              <a:buNone/>
            </a:pPr>
            <a:endParaRPr lang="en-US" sz="1800" smtClean="0">
              <a:latin typeface="Courier New" pitchFamily="49" charset="0"/>
              <a:cs typeface="Courier New" pitchFamily="49" charset="0"/>
            </a:endParaRPr>
          </a:p>
          <a:p>
            <a:pPr>
              <a:buFontTx/>
              <a:buNone/>
            </a:pPr>
            <a:r>
              <a:rPr lang="en-US" sz="1800" smtClean="0">
                <a:latin typeface="Courier New" pitchFamily="49" charset="0"/>
                <a:cs typeface="Courier New" pitchFamily="49" charset="0"/>
              </a:rPr>
              <a:t>label = Label(root)</a:t>
            </a:r>
          </a:p>
          <a:p>
            <a:pPr>
              <a:buFontTx/>
              <a:buNone/>
            </a:pPr>
            <a:r>
              <a:rPr lang="en-US" sz="1800" smtClean="0">
                <a:latin typeface="Courier New" pitchFamily="49" charset="0"/>
                <a:cs typeface="Courier New" pitchFamily="49" charset="0"/>
              </a:rPr>
              <a:t>label.pack()</a:t>
            </a:r>
          </a:p>
          <a:p>
            <a:pPr>
              <a:buFontTx/>
              <a:buNone/>
            </a:pPr>
            <a:r>
              <a:rPr lang="en-US" sz="1800" smtClean="0">
                <a:latin typeface="Courier New" pitchFamily="49" charset="0"/>
                <a:cs typeface="Courier New" pitchFamily="49" charset="0"/>
              </a:rPr>
              <a:t>root.mainloop()</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ChangeArrowheads="1"/>
          </p:cNvSpPr>
          <p:nvPr/>
        </p:nvSpPr>
        <p:spPr bwMode="auto">
          <a:xfrm>
            <a:off x="304800" y="1066800"/>
            <a:ext cx="8686800" cy="457200"/>
          </a:xfrm>
          <a:prstGeom prst="rect">
            <a:avLst/>
          </a:prstGeom>
          <a:solidFill>
            <a:schemeClr val="bg1"/>
          </a:solidFill>
          <a:ln w="9525" algn="ctr">
            <a:noFill/>
            <a:round/>
            <a:headEnd/>
            <a:tailEnd/>
          </a:ln>
        </p:spPr>
        <p:txBody>
          <a:bodyPr/>
          <a:lstStyle/>
          <a:p>
            <a:endParaRPr lang="en-US"/>
          </a:p>
        </p:txBody>
      </p:sp>
      <p:sp>
        <p:nvSpPr>
          <p:cNvPr id="29699" name="Content Placeholder 2"/>
          <p:cNvSpPr>
            <a:spLocks noGrp="1"/>
          </p:cNvSpPr>
          <p:nvPr>
            <p:ph idx="1"/>
          </p:nvPr>
        </p:nvSpPr>
        <p:spPr>
          <a:xfrm>
            <a:off x="609600" y="304800"/>
            <a:ext cx="8153400" cy="5867400"/>
          </a:xfrm>
        </p:spPr>
        <p:txBody>
          <a:bodyPr/>
          <a:lstStyle/>
          <a:p>
            <a:pPr>
              <a:buFontTx/>
              <a:buNone/>
            </a:pPr>
            <a:r>
              <a:rPr lang="en-US" sz="1800" b="1" smtClean="0"/>
              <a:t>Python - Tkinter Scrollbar</a:t>
            </a:r>
          </a:p>
          <a:p>
            <a:r>
              <a:rPr lang="en-US" sz="1800" smtClean="0"/>
              <a:t>This widget provides a slide controller that is used to implement vertical scrolled widgets, such as Listbox, Text, and Canvas. Note that you can also create horizontal scrollbars on Entry widgets.</a:t>
            </a:r>
          </a:p>
          <a:p>
            <a:pPr>
              <a:buFontTx/>
              <a:buNone/>
            </a:pPr>
            <a:r>
              <a:rPr lang="en-US" sz="1800" b="1" smtClean="0"/>
              <a:t>Syntax:</a:t>
            </a:r>
          </a:p>
          <a:p>
            <a:pPr>
              <a:buFontTx/>
              <a:buNone/>
            </a:pPr>
            <a:r>
              <a:rPr lang="en-US" sz="1800" smtClean="0"/>
              <a:t>	Here is the simple syntax to create this widget:</a:t>
            </a:r>
          </a:p>
          <a:p>
            <a:pPr>
              <a:buFontTx/>
              <a:buNone/>
            </a:pPr>
            <a:r>
              <a:rPr lang="en-US" sz="1800" smtClean="0"/>
              <a:t>	</a:t>
            </a:r>
            <a:r>
              <a:rPr lang="en-US" sz="1800" smtClean="0">
                <a:latin typeface="Courier New" pitchFamily="49" charset="0"/>
                <a:cs typeface="Courier New" pitchFamily="49" charset="0"/>
              </a:rPr>
              <a:t>w = Scrollbar ( master, option, ... ) </a:t>
            </a:r>
          </a:p>
          <a:p>
            <a:pPr>
              <a:buFontTx/>
              <a:buNone/>
            </a:pPr>
            <a:r>
              <a:rPr lang="en-US" sz="1800" b="1" smtClean="0"/>
              <a:t>Parameters:</a:t>
            </a:r>
          </a:p>
          <a:p>
            <a:pPr lvl="1"/>
            <a:r>
              <a:rPr lang="en-US" sz="1800" b="1" smtClean="0"/>
              <a:t>master:</a:t>
            </a:r>
            <a:r>
              <a:rPr lang="en-US" sz="1800" smtClean="0"/>
              <a:t> This represents the parent window.</a:t>
            </a:r>
          </a:p>
          <a:p>
            <a:pPr lvl="1"/>
            <a:r>
              <a:rPr lang="en-US" sz="1800" b="1" smtClean="0"/>
              <a:t>options:</a:t>
            </a:r>
            <a:r>
              <a:rPr lang="en-US" sz="1800" smtClean="0"/>
              <a:t> Here is the list of most commonly used options for this widget. These options can be used as key-value pairs separated by commas.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ChangeArrowheads="1"/>
          </p:cNvSpPr>
          <p:nvPr/>
        </p:nvSpPr>
        <p:spPr bwMode="auto">
          <a:xfrm>
            <a:off x="381000" y="1066800"/>
            <a:ext cx="8763000" cy="381000"/>
          </a:xfrm>
          <a:prstGeom prst="rect">
            <a:avLst/>
          </a:prstGeom>
          <a:solidFill>
            <a:schemeClr val="bg1"/>
          </a:solidFill>
          <a:ln w="9525" algn="ctr">
            <a:noFill/>
            <a:round/>
            <a:headEnd/>
            <a:tailEnd/>
          </a:ln>
        </p:spPr>
        <p:txBody>
          <a:bodyPr/>
          <a:lstStyle/>
          <a:p>
            <a:endParaRPr lang="en-US"/>
          </a:p>
        </p:txBody>
      </p:sp>
      <p:sp>
        <p:nvSpPr>
          <p:cNvPr id="30723" name="Content Placeholder 2"/>
          <p:cNvSpPr>
            <a:spLocks noGrp="1"/>
          </p:cNvSpPr>
          <p:nvPr>
            <p:ph idx="1"/>
          </p:nvPr>
        </p:nvSpPr>
        <p:spPr>
          <a:xfrm>
            <a:off x="609600" y="304800"/>
            <a:ext cx="8153400" cy="5867400"/>
          </a:xfrm>
        </p:spPr>
        <p:txBody>
          <a:bodyPr/>
          <a:lstStyle/>
          <a:p>
            <a:pPr>
              <a:buFontTx/>
              <a:buNone/>
            </a:pPr>
            <a:r>
              <a:rPr lang="en-US" sz="1800" b="1" smtClean="0"/>
              <a:t>Example:</a:t>
            </a:r>
          </a:p>
          <a:p>
            <a:pPr>
              <a:buFontTx/>
              <a:buNone/>
            </a:pPr>
            <a:r>
              <a:rPr lang="en-US" sz="1800" smtClean="0">
                <a:latin typeface="Courier New" pitchFamily="49" charset="0"/>
                <a:cs typeface="Courier New" pitchFamily="49" charset="0"/>
              </a:rPr>
              <a:t>from Tkinter import *</a:t>
            </a:r>
          </a:p>
          <a:p>
            <a:pPr>
              <a:buFontTx/>
              <a:buNone/>
            </a:pPr>
            <a:endParaRPr lang="en-US" sz="1800" smtClean="0">
              <a:latin typeface="Courier New" pitchFamily="49" charset="0"/>
              <a:cs typeface="Courier New" pitchFamily="49" charset="0"/>
            </a:endParaRPr>
          </a:p>
          <a:p>
            <a:pPr>
              <a:buFontTx/>
              <a:buNone/>
            </a:pPr>
            <a:r>
              <a:rPr lang="en-US" sz="1800" smtClean="0">
                <a:latin typeface="Courier New" pitchFamily="49" charset="0"/>
                <a:cs typeface="Courier New" pitchFamily="49" charset="0"/>
              </a:rPr>
              <a:t>root = Tk()</a:t>
            </a:r>
          </a:p>
          <a:p>
            <a:pPr>
              <a:buFontTx/>
              <a:buNone/>
            </a:pPr>
            <a:r>
              <a:rPr lang="en-US" sz="1800" smtClean="0">
                <a:latin typeface="Courier New" pitchFamily="49" charset="0"/>
                <a:cs typeface="Courier New" pitchFamily="49" charset="0"/>
              </a:rPr>
              <a:t>scrollbar = Scrollbar(root)</a:t>
            </a:r>
          </a:p>
          <a:p>
            <a:pPr>
              <a:buFontTx/>
              <a:buNone/>
            </a:pPr>
            <a:r>
              <a:rPr lang="en-US" sz="1800" smtClean="0">
                <a:latin typeface="Courier New" pitchFamily="49" charset="0"/>
                <a:cs typeface="Courier New" pitchFamily="49" charset="0"/>
              </a:rPr>
              <a:t>scrollbar.pack( side = RIGHT, fill=Y )</a:t>
            </a:r>
          </a:p>
          <a:p>
            <a:pPr>
              <a:buFontTx/>
              <a:buNone/>
            </a:pPr>
            <a:endParaRPr lang="en-US" sz="1800" smtClean="0">
              <a:latin typeface="Courier New" pitchFamily="49" charset="0"/>
              <a:cs typeface="Courier New" pitchFamily="49" charset="0"/>
            </a:endParaRPr>
          </a:p>
          <a:p>
            <a:pPr>
              <a:buFontTx/>
              <a:buNone/>
            </a:pPr>
            <a:r>
              <a:rPr lang="en-US" sz="1800" smtClean="0">
                <a:latin typeface="Courier New" pitchFamily="49" charset="0"/>
                <a:cs typeface="Courier New" pitchFamily="49" charset="0"/>
              </a:rPr>
              <a:t>mylist = Listbox(root, yscrollcommand = scrollbar.set )</a:t>
            </a:r>
          </a:p>
          <a:p>
            <a:pPr>
              <a:buFontTx/>
              <a:buNone/>
            </a:pPr>
            <a:r>
              <a:rPr lang="en-US" sz="1800" smtClean="0">
                <a:latin typeface="Courier New" pitchFamily="49" charset="0"/>
                <a:cs typeface="Courier New" pitchFamily="49" charset="0"/>
              </a:rPr>
              <a:t>for line in range(100):</a:t>
            </a:r>
          </a:p>
          <a:p>
            <a:pPr>
              <a:buFontTx/>
              <a:buNone/>
            </a:pPr>
            <a:r>
              <a:rPr lang="en-US" sz="1800" smtClean="0">
                <a:latin typeface="Courier New" pitchFamily="49" charset="0"/>
                <a:cs typeface="Courier New" pitchFamily="49" charset="0"/>
              </a:rPr>
              <a:t>   mylist.insert(END, "This is line number " + str(line))</a:t>
            </a:r>
          </a:p>
          <a:p>
            <a:pPr>
              <a:buFontTx/>
              <a:buNone/>
            </a:pPr>
            <a:endParaRPr lang="en-US" sz="1800" smtClean="0">
              <a:latin typeface="Courier New" pitchFamily="49" charset="0"/>
              <a:cs typeface="Courier New" pitchFamily="49" charset="0"/>
            </a:endParaRPr>
          </a:p>
          <a:p>
            <a:pPr>
              <a:buFontTx/>
              <a:buNone/>
            </a:pPr>
            <a:r>
              <a:rPr lang="en-US" sz="1800" smtClean="0">
                <a:latin typeface="Courier New" pitchFamily="49" charset="0"/>
                <a:cs typeface="Courier New" pitchFamily="49" charset="0"/>
              </a:rPr>
              <a:t>mylist.pack( side = LEFT, fill = BOTH )</a:t>
            </a:r>
          </a:p>
          <a:p>
            <a:pPr>
              <a:buFontTx/>
              <a:buNone/>
            </a:pPr>
            <a:r>
              <a:rPr lang="en-US" sz="1800" smtClean="0">
                <a:latin typeface="Courier New" pitchFamily="49" charset="0"/>
                <a:cs typeface="Courier New" pitchFamily="49" charset="0"/>
              </a:rPr>
              <a:t>scrollbar.config( command = mylist.yview )</a:t>
            </a:r>
          </a:p>
          <a:p>
            <a:pPr>
              <a:buFontTx/>
              <a:buNone/>
            </a:pPr>
            <a:endParaRPr lang="en-US" sz="1800" smtClean="0">
              <a:latin typeface="Courier New" pitchFamily="49" charset="0"/>
              <a:cs typeface="Courier New" pitchFamily="49" charset="0"/>
            </a:endParaRPr>
          </a:p>
          <a:p>
            <a:pPr>
              <a:buFontTx/>
              <a:buNone/>
            </a:pPr>
            <a:r>
              <a:rPr lang="en-US" sz="1800" smtClean="0">
                <a:latin typeface="Courier New" pitchFamily="49" charset="0"/>
                <a:cs typeface="Courier New" pitchFamily="49" charset="0"/>
              </a:rPr>
              <a:t>mainloop()</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ChangeArrowheads="1"/>
          </p:cNvSpPr>
          <p:nvPr/>
        </p:nvSpPr>
        <p:spPr bwMode="auto">
          <a:xfrm>
            <a:off x="304800" y="1066800"/>
            <a:ext cx="8686800" cy="457200"/>
          </a:xfrm>
          <a:prstGeom prst="rect">
            <a:avLst/>
          </a:prstGeom>
          <a:solidFill>
            <a:schemeClr val="bg1"/>
          </a:solidFill>
          <a:ln w="9525" algn="ctr">
            <a:noFill/>
            <a:round/>
            <a:headEnd/>
            <a:tailEnd/>
          </a:ln>
        </p:spPr>
        <p:txBody>
          <a:bodyPr/>
          <a:lstStyle/>
          <a:p>
            <a:endParaRPr lang="en-US"/>
          </a:p>
        </p:txBody>
      </p:sp>
      <p:sp>
        <p:nvSpPr>
          <p:cNvPr id="31747" name="Content Placeholder 2"/>
          <p:cNvSpPr>
            <a:spLocks noGrp="1"/>
          </p:cNvSpPr>
          <p:nvPr>
            <p:ph idx="1"/>
          </p:nvPr>
        </p:nvSpPr>
        <p:spPr>
          <a:xfrm>
            <a:off x="609600" y="304800"/>
            <a:ext cx="8153400" cy="5867400"/>
          </a:xfrm>
        </p:spPr>
        <p:txBody>
          <a:bodyPr/>
          <a:lstStyle/>
          <a:p>
            <a:pPr>
              <a:buFontTx/>
              <a:buNone/>
            </a:pPr>
            <a:r>
              <a:rPr lang="en-US" sz="1800" b="1" smtClean="0"/>
              <a:t>Python - Tkinter Text</a:t>
            </a:r>
          </a:p>
          <a:p>
            <a:r>
              <a:rPr lang="en-US" sz="1800" smtClean="0"/>
              <a:t>Text widgets provide advanced capabilities that allow you to edit a multiline text and format the way it has to be displayed, such as changing its color and font.</a:t>
            </a:r>
          </a:p>
          <a:p>
            <a:r>
              <a:rPr lang="en-US" sz="1800" smtClean="0"/>
              <a:t>You can also use elegant structures like tabs and marks to locate specific sections of the text, and apply changes to those areas. Moreover, you can embed windows and images in the text because this widget was designed to handle both plain and formatted text.</a:t>
            </a:r>
          </a:p>
          <a:p>
            <a:pPr>
              <a:buFontTx/>
              <a:buNone/>
            </a:pPr>
            <a:r>
              <a:rPr lang="en-US" sz="1800" b="1" smtClean="0"/>
              <a:t>Syntax:</a:t>
            </a:r>
          </a:p>
          <a:p>
            <a:pPr>
              <a:buFontTx/>
              <a:buNone/>
            </a:pPr>
            <a:r>
              <a:rPr lang="en-US" sz="1800" smtClean="0"/>
              <a:t>	Here is the simple syntax to create this widget:</a:t>
            </a:r>
          </a:p>
          <a:p>
            <a:pPr>
              <a:buFontTx/>
              <a:buNone/>
            </a:pPr>
            <a:r>
              <a:rPr lang="en-US" sz="1800" smtClean="0">
                <a:latin typeface="Courier New" pitchFamily="49" charset="0"/>
                <a:cs typeface="Courier New" pitchFamily="49" charset="0"/>
              </a:rPr>
              <a:t>	w = Text ( master, option, ... ) </a:t>
            </a:r>
          </a:p>
          <a:p>
            <a:pPr>
              <a:buFontTx/>
              <a:buNone/>
            </a:pPr>
            <a:r>
              <a:rPr lang="en-US" sz="1800" b="1" smtClean="0"/>
              <a:t>Parameters:</a:t>
            </a:r>
          </a:p>
          <a:p>
            <a:pPr lvl="1"/>
            <a:r>
              <a:rPr lang="en-US" sz="1800" b="1" smtClean="0"/>
              <a:t>master:</a:t>
            </a:r>
            <a:r>
              <a:rPr lang="en-US" sz="1800" smtClean="0"/>
              <a:t> This represents the parent window.</a:t>
            </a:r>
          </a:p>
          <a:p>
            <a:pPr lvl="1"/>
            <a:r>
              <a:rPr lang="en-US" sz="1800" b="1" smtClean="0"/>
              <a:t>options:</a:t>
            </a:r>
            <a:r>
              <a:rPr lang="en-US" sz="1800" smtClean="0"/>
              <a:t> Here is the list of most commonly used options for this widget. These options can be used as key-value pairs separated by commas.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8600" y="1143000"/>
            <a:ext cx="8763000" cy="228600"/>
          </a:xfrm>
          <a:prstGeom prst="rect">
            <a:avLst/>
          </a:prstGeom>
          <a:solidFill>
            <a:schemeClr val="bg1"/>
          </a:solidFill>
          <a:ln w="9525" algn="ctr">
            <a:noFill/>
            <a:round/>
            <a:headEnd/>
            <a:tailEnd/>
          </a:ln>
        </p:spPr>
        <p:txBody>
          <a:bodyPr/>
          <a:lstStyle/>
          <a:p>
            <a:endParaRPr lang="en-US"/>
          </a:p>
        </p:txBody>
      </p:sp>
      <p:sp>
        <p:nvSpPr>
          <p:cNvPr id="5123" name="Content Placeholder 2"/>
          <p:cNvSpPr>
            <a:spLocks noGrp="1"/>
          </p:cNvSpPr>
          <p:nvPr>
            <p:ph idx="1"/>
          </p:nvPr>
        </p:nvSpPr>
        <p:spPr>
          <a:xfrm>
            <a:off x="609600" y="304800"/>
            <a:ext cx="8153400" cy="5867400"/>
          </a:xfrm>
        </p:spPr>
        <p:txBody>
          <a:bodyPr/>
          <a:lstStyle/>
          <a:p>
            <a:pPr>
              <a:buFontTx/>
              <a:buNone/>
            </a:pPr>
            <a:r>
              <a:rPr lang="en-US" sz="1800" b="1" smtClean="0"/>
              <a:t>Python - Tkinter Button</a:t>
            </a:r>
          </a:p>
          <a:p>
            <a:pPr>
              <a:buFontTx/>
              <a:buNone/>
            </a:pPr>
            <a:r>
              <a:rPr lang="en-US" sz="1800" smtClean="0"/>
              <a:t>	The Button widget is used to add buttons in a Python application. These buttons can display text or images that convey the purpose of the buttons. You can attach a function or a method to a button, which is called automatically when you click the button.</a:t>
            </a:r>
          </a:p>
          <a:p>
            <a:pPr>
              <a:buFontTx/>
              <a:buNone/>
            </a:pPr>
            <a:r>
              <a:rPr lang="en-US" sz="1800" b="1" smtClean="0"/>
              <a:t>Syntax:</a:t>
            </a:r>
          </a:p>
          <a:p>
            <a:pPr>
              <a:buFontTx/>
              <a:buNone/>
            </a:pPr>
            <a:r>
              <a:rPr lang="en-US" sz="1800" smtClean="0"/>
              <a:t>	</a:t>
            </a:r>
            <a:r>
              <a:rPr lang="en-US" sz="1800" smtClean="0">
                <a:latin typeface="Courier New" pitchFamily="49" charset="0"/>
                <a:cs typeface="Courier New" pitchFamily="49" charset="0"/>
              </a:rPr>
              <a:t>w = Button ( master, option=value, ... ) </a:t>
            </a:r>
          </a:p>
          <a:p>
            <a:pPr>
              <a:buFontTx/>
              <a:buNone/>
            </a:pPr>
            <a:r>
              <a:rPr lang="en-US" sz="1800" b="1" smtClean="0"/>
              <a:t>Parameters:</a:t>
            </a:r>
          </a:p>
          <a:p>
            <a:pPr lvl="1"/>
            <a:r>
              <a:rPr lang="en-US" sz="1800" b="1" smtClean="0"/>
              <a:t>master:</a:t>
            </a:r>
            <a:r>
              <a:rPr lang="en-US" sz="1800" smtClean="0"/>
              <a:t> This represents the parent window.</a:t>
            </a:r>
          </a:p>
          <a:p>
            <a:pPr lvl="1"/>
            <a:r>
              <a:rPr lang="en-US" sz="1800" b="1" smtClean="0"/>
              <a:t>options:</a:t>
            </a:r>
            <a:r>
              <a:rPr lang="en-US" sz="1800" smtClean="0"/>
              <a:t> Here is the list of most commonly used options for this widget. These options can be used as key-value pairs separated by commas.</a:t>
            </a:r>
          </a:p>
          <a:p>
            <a:pPr>
              <a:buFontTx/>
              <a:buNone/>
            </a:pPr>
            <a:endParaRPr lang="en-US" sz="180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ChangeArrowheads="1"/>
          </p:cNvSpPr>
          <p:nvPr/>
        </p:nvSpPr>
        <p:spPr bwMode="auto">
          <a:xfrm>
            <a:off x="381000" y="1066800"/>
            <a:ext cx="8763000" cy="381000"/>
          </a:xfrm>
          <a:prstGeom prst="rect">
            <a:avLst/>
          </a:prstGeom>
          <a:solidFill>
            <a:schemeClr val="bg1"/>
          </a:solidFill>
          <a:ln w="9525" algn="ctr">
            <a:noFill/>
            <a:round/>
            <a:headEnd/>
            <a:tailEnd/>
          </a:ln>
        </p:spPr>
        <p:txBody>
          <a:bodyPr/>
          <a:lstStyle/>
          <a:p>
            <a:endParaRPr lang="en-US"/>
          </a:p>
        </p:txBody>
      </p:sp>
      <p:sp>
        <p:nvSpPr>
          <p:cNvPr id="32771" name="Content Placeholder 2"/>
          <p:cNvSpPr>
            <a:spLocks noGrp="1"/>
          </p:cNvSpPr>
          <p:nvPr>
            <p:ph idx="1"/>
          </p:nvPr>
        </p:nvSpPr>
        <p:spPr>
          <a:xfrm>
            <a:off x="609600" y="304800"/>
            <a:ext cx="8153400" cy="5867400"/>
          </a:xfrm>
        </p:spPr>
        <p:txBody>
          <a:bodyPr/>
          <a:lstStyle/>
          <a:p>
            <a:pPr>
              <a:buFontTx/>
              <a:buNone/>
            </a:pPr>
            <a:r>
              <a:rPr lang="en-US" sz="1800" b="1" smtClean="0"/>
              <a:t>Example:</a:t>
            </a:r>
          </a:p>
          <a:p>
            <a:pPr>
              <a:buFontTx/>
              <a:buNone/>
            </a:pPr>
            <a:r>
              <a:rPr lang="en-US" sz="1800" smtClean="0">
                <a:latin typeface="Courier New" pitchFamily="49" charset="0"/>
                <a:cs typeface="Courier New" pitchFamily="49" charset="0"/>
              </a:rPr>
              <a:t>from Tkinter import *</a:t>
            </a:r>
          </a:p>
          <a:p>
            <a:pPr>
              <a:buFontTx/>
              <a:buNone/>
            </a:pPr>
            <a:r>
              <a:rPr lang="en-US" sz="1800" smtClean="0">
                <a:latin typeface="Courier New" pitchFamily="49" charset="0"/>
                <a:cs typeface="Courier New" pitchFamily="49" charset="0"/>
              </a:rPr>
              <a:t>def onclick():</a:t>
            </a:r>
          </a:p>
          <a:p>
            <a:pPr>
              <a:buFontTx/>
              <a:buNone/>
            </a:pPr>
            <a:r>
              <a:rPr lang="en-US" sz="1800" smtClean="0">
                <a:latin typeface="Courier New" pitchFamily="49" charset="0"/>
                <a:cs typeface="Courier New" pitchFamily="49" charset="0"/>
              </a:rPr>
              <a:t>   pass</a:t>
            </a:r>
          </a:p>
          <a:p>
            <a:pPr>
              <a:buFontTx/>
              <a:buNone/>
            </a:pPr>
            <a:r>
              <a:rPr lang="en-US" sz="1800" smtClean="0">
                <a:latin typeface="Courier New" pitchFamily="49" charset="0"/>
                <a:cs typeface="Courier New" pitchFamily="49" charset="0"/>
              </a:rPr>
              <a:t>root = Tk()</a:t>
            </a:r>
          </a:p>
          <a:p>
            <a:pPr>
              <a:buFontTx/>
              <a:buNone/>
            </a:pPr>
            <a:r>
              <a:rPr lang="en-US" sz="1800" smtClean="0">
                <a:latin typeface="Courier New" pitchFamily="49" charset="0"/>
                <a:cs typeface="Courier New" pitchFamily="49" charset="0"/>
              </a:rPr>
              <a:t>text = Text(root)</a:t>
            </a:r>
          </a:p>
          <a:p>
            <a:pPr>
              <a:buFontTx/>
              <a:buNone/>
            </a:pPr>
            <a:r>
              <a:rPr lang="en-US" sz="1800" smtClean="0">
                <a:latin typeface="Courier New" pitchFamily="49" charset="0"/>
                <a:cs typeface="Courier New" pitchFamily="49" charset="0"/>
              </a:rPr>
              <a:t>text.insert(INSERT, "Hello.....")</a:t>
            </a:r>
          </a:p>
          <a:p>
            <a:pPr>
              <a:buFontTx/>
              <a:buNone/>
            </a:pPr>
            <a:r>
              <a:rPr lang="en-US" sz="1800" smtClean="0">
                <a:latin typeface="Courier New" pitchFamily="49" charset="0"/>
                <a:cs typeface="Courier New" pitchFamily="49" charset="0"/>
              </a:rPr>
              <a:t>text.insert(END, "Bye Bye.....")</a:t>
            </a:r>
          </a:p>
          <a:p>
            <a:pPr>
              <a:buFontTx/>
              <a:buNone/>
            </a:pPr>
            <a:r>
              <a:rPr lang="en-US" sz="1800" smtClean="0">
                <a:latin typeface="Courier New" pitchFamily="49" charset="0"/>
                <a:cs typeface="Courier New" pitchFamily="49" charset="0"/>
              </a:rPr>
              <a:t>text.pack()</a:t>
            </a:r>
          </a:p>
          <a:p>
            <a:pPr>
              <a:buFontTx/>
              <a:buNone/>
            </a:pPr>
            <a:endParaRPr lang="en-US" sz="1800" smtClean="0">
              <a:latin typeface="Courier New" pitchFamily="49" charset="0"/>
              <a:cs typeface="Courier New" pitchFamily="49" charset="0"/>
            </a:endParaRPr>
          </a:p>
          <a:p>
            <a:pPr>
              <a:buFontTx/>
              <a:buNone/>
            </a:pPr>
            <a:r>
              <a:rPr lang="en-US" sz="1800" smtClean="0">
                <a:latin typeface="Courier New" pitchFamily="49" charset="0"/>
                <a:cs typeface="Courier New" pitchFamily="49" charset="0"/>
              </a:rPr>
              <a:t>text.tag_add("here", "1.0", "1.4")</a:t>
            </a:r>
          </a:p>
          <a:p>
            <a:pPr>
              <a:buFontTx/>
              <a:buNone/>
            </a:pPr>
            <a:r>
              <a:rPr lang="en-US" sz="1800" smtClean="0">
                <a:latin typeface="Courier New" pitchFamily="49" charset="0"/>
                <a:cs typeface="Courier New" pitchFamily="49" charset="0"/>
              </a:rPr>
              <a:t>text.tag_add("start", "1.8", "1.13")</a:t>
            </a:r>
          </a:p>
          <a:p>
            <a:pPr>
              <a:buFontTx/>
              <a:buNone/>
            </a:pPr>
            <a:r>
              <a:rPr lang="en-US" sz="1800" smtClean="0">
                <a:latin typeface="Courier New" pitchFamily="49" charset="0"/>
                <a:cs typeface="Courier New" pitchFamily="49" charset="0"/>
              </a:rPr>
              <a:t>text.tag_config("here", background="yellow", foreground="blue")</a:t>
            </a:r>
          </a:p>
          <a:p>
            <a:pPr>
              <a:buFontTx/>
              <a:buNone/>
            </a:pPr>
            <a:r>
              <a:rPr lang="en-US" sz="1800" smtClean="0">
                <a:latin typeface="Courier New" pitchFamily="49" charset="0"/>
                <a:cs typeface="Courier New" pitchFamily="49" charset="0"/>
              </a:rPr>
              <a:t>text.tag_config("start", background="black", foreground="green")</a:t>
            </a:r>
          </a:p>
          <a:p>
            <a:pPr>
              <a:buFontTx/>
              <a:buNone/>
            </a:pPr>
            <a:r>
              <a:rPr lang="en-US" sz="1800" smtClean="0">
                <a:latin typeface="Courier New" pitchFamily="49" charset="0"/>
                <a:cs typeface="Courier New" pitchFamily="49" charset="0"/>
              </a:rPr>
              <a:t>root.mainloop()</a:t>
            </a:r>
          </a:p>
          <a:p>
            <a:pPr>
              <a:buFontTx/>
              <a:buNone/>
            </a:pPr>
            <a:endParaRPr lang="en-US" sz="1800" smtClean="0">
              <a:latin typeface="Courier New" pitchFamily="49" charset="0"/>
              <a:cs typeface="Courier New"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304800" y="1066800"/>
            <a:ext cx="8686800" cy="457200"/>
          </a:xfrm>
          <a:prstGeom prst="rect">
            <a:avLst/>
          </a:prstGeom>
          <a:solidFill>
            <a:schemeClr val="bg1"/>
          </a:solidFill>
          <a:ln w="9525" algn="ctr">
            <a:noFill/>
            <a:round/>
            <a:headEnd/>
            <a:tailEnd/>
          </a:ln>
        </p:spPr>
        <p:txBody>
          <a:bodyPr/>
          <a:lstStyle/>
          <a:p>
            <a:endParaRPr lang="en-US"/>
          </a:p>
        </p:txBody>
      </p:sp>
      <p:sp>
        <p:nvSpPr>
          <p:cNvPr id="33795" name="Content Placeholder 2"/>
          <p:cNvSpPr>
            <a:spLocks noGrp="1"/>
          </p:cNvSpPr>
          <p:nvPr>
            <p:ph idx="1"/>
          </p:nvPr>
        </p:nvSpPr>
        <p:spPr>
          <a:xfrm>
            <a:off x="609600" y="304800"/>
            <a:ext cx="8153400" cy="5867400"/>
          </a:xfrm>
        </p:spPr>
        <p:txBody>
          <a:bodyPr/>
          <a:lstStyle/>
          <a:p>
            <a:pPr>
              <a:buFontTx/>
              <a:buNone/>
            </a:pPr>
            <a:r>
              <a:rPr lang="en-US" sz="1800" b="1" smtClean="0"/>
              <a:t>Python - Tkinter Toplevel</a:t>
            </a:r>
          </a:p>
          <a:p>
            <a:r>
              <a:rPr lang="en-US" sz="1800" smtClean="0"/>
              <a:t>Toplevel widgets work as windows that are directly managed by the window manager. They do not necessarily have a parent widget on top of them.</a:t>
            </a:r>
          </a:p>
          <a:p>
            <a:r>
              <a:rPr lang="en-US" sz="1800" smtClean="0"/>
              <a:t>Your application can use any number of top-level windows.</a:t>
            </a:r>
          </a:p>
          <a:p>
            <a:pPr>
              <a:buFontTx/>
              <a:buNone/>
            </a:pPr>
            <a:r>
              <a:rPr lang="en-US" sz="1800" b="1" smtClean="0"/>
              <a:t>Syntax:</a:t>
            </a:r>
          </a:p>
          <a:p>
            <a:pPr>
              <a:buFontTx/>
              <a:buNone/>
            </a:pPr>
            <a:r>
              <a:rPr lang="en-US" sz="1800" smtClean="0"/>
              <a:t>	Here is the simple syntax to create this widget:</a:t>
            </a:r>
          </a:p>
          <a:p>
            <a:pPr>
              <a:buFontTx/>
              <a:buNone/>
            </a:pPr>
            <a:r>
              <a:rPr lang="en-US" sz="1800" smtClean="0">
                <a:latin typeface="Courier New" pitchFamily="49" charset="0"/>
                <a:cs typeface="Courier New" pitchFamily="49" charset="0"/>
              </a:rPr>
              <a:t>	w = Toplevel ( option, ... ) </a:t>
            </a:r>
          </a:p>
          <a:p>
            <a:pPr>
              <a:buFontTx/>
              <a:buNone/>
            </a:pPr>
            <a:r>
              <a:rPr lang="en-US" sz="1800" b="1" smtClean="0"/>
              <a:t>Parameters:</a:t>
            </a:r>
          </a:p>
          <a:p>
            <a:pPr lvl="1"/>
            <a:r>
              <a:rPr lang="en-US" sz="1800" b="1" smtClean="0"/>
              <a:t>options:</a:t>
            </a:r>
            <a:r>
              <a:rPr lang="en-US" sz="1800" smtClean="0"/>
              <a:t> Here is the list of most commonly used options for this widget. These options can be used as key-value pairs separated by commas.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381000" y="1066800"/>
            <a:ext cx="8763000" cy="381000"/>
          </a:xfrm>
          <a:prstGeom prst="rect">
            <a:avLst/>
          </a:prstGeom>
          <a:solidFill>
            <a:schemeClr val="bg1"/>
          </a:solidFill>
          <a:ln w="9525" algn="ctr">
            <a:noFill/>
            <a:round/>
            <a:headEnd/>
            <a:tailEnd/>
          </a:ln>
        </p:spPr>
        <p:txBody>
          <a:bodyPr/>
          <a:lstStyle/>
          <a:p>
            <a:endParaRPr lang="en-US"/>
          </a:p>
        </p:txBody>
      </p:sp>
      <p:sp>
        <p:nvSpPr>
          <p:cNvPr id="34819" name="Content Placeholder 2"/>
          <p:cNvSpPr>
            <a:spLocks noGrp="1"/>
          </p:cNvSpPr>
          <p:nvPr>
            <p:ph idx="1"/>
          </p:nvPr>
        </p:nvSpPr>
        <p:spPr>
          <a:xfrm>
            <a:off x="609600" y="304800"/>
            <a:ext cx="8153400" cy="5867400"/>
          </a:xfrm>
        </p:spPr>
        <p:txBody>
          <a:bodyPr/>
          <a:lstStyle/>
          <a:p>
            <a:pPr>
              <a:buFontTx/>
              <a:buNone/>
            </a:pPr>
            <a:r>
              <a:rPr lang="en-US" sz="1800" b="1" smtClean="0"/>
              <a:t>Example:</a:t>
            </a:r>
          </a:p>
          <a:p>
            <a:pPr>
              <a:buFontTx/>
              <a:buNone/>
            </a:pPr>
            <a:r>
              <a:rPr lang="en-US" sz="1800" smtClean="0">
                <a:latin typeface="Courier New" pitchFamily="49" charset="0"/>
                <a:cs typeface="Courier New" pitchFamily="49" charset="0"/>
              </a:rPr>
              <a:t>from Tkinter import *</a:t>
            </a:r>
          </a:p>
          <a:p>
            <a:pPr>
              <a:buFontTx/>
              <a:buNone/>
            </a:pPr>
            <a:endParaRPr lang="en-US" sz="1800" smtClean="0">
              <a:latin typeface="Courier New" pitchFamily="49" charset="0"/>
              <a:cs typeface="Courier New" pitchFamily="49" charset="0"/>
            </a:endParaRPr>
          </a:p>
          <a:p>
            <a:pPr>
              <a:buFontTx/>
              <a:buNone/>
            </a:pPr>
            <a:r>
              <a:rPr lang="en-US" sz="1800" smtClean="0">
                <a:latin typeface="Courier New" pitchFamily="49" charset="0"/>
                <a:cs typeface="Courier New" pitchFamily="49" charset="0"/>
              </a:rPr>
              <a:t>root = Tk()</a:t>
            </a:r>
          </a:p>
          <a:p>
            <a:pPr>
              <a:buFontTx/>
              <a:buNone/>
            </a:pPr>
            <a:r>
              <a:rPr lang="en-US" sz="1800" smtClean="0">
                <a:latin typeface="Courier New" pitchFamily="49" charset="0"/>
                <a:cs typeface="Courier New" pitchFamily="49" charset="0"/>
              </a:rPr>
              <a:t>top = Toplevel()</a:t>
            </a:r>
          </a:p>
          <a:p>
            <a:pPr>
              <a:buFontTx/>
              <a:buNone/>
            </a:pPr>
            <a:endParaRPr lang="en-US" sz="1800" smtClean="0">
              <a:latin typeface="Courier New" pitchFamily="49" charset="0"/>
              <a:cs typeface="Courier New" pitchFamily="49" charset="0"/>
            </a:endParaRPr>
          </a:p>
          <a:p>
            <a:pPr>
              <a:buFontTx/>
              <a:buNone/>
            </a:pPr>
            <a:r>
              <a:rPr lang="en-US" sz="1800" smtClean="0">
                <a:latin typeface="Courier New" pitchFamily="49" charset="0"/>
                <a:cs typeface="Courier New" pitchFamily="49" charset="0"/>
              </a:rPr>
              <a:t>top.mainloop()</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ChangeArrowheads="1"/>
          </p:cNvSpPr>
          <p:nvPr/>
        </p:nvSpPr>
        <p:spPr bwMode="auto">
          <a:xfrm>
            <a:off x="304800" y="1066800"/>
            <a:ext cx="8686800" cy="457200"/>
          </a:xfrm>
          <a:prstGeom prst="rect">
            <a:avLst/>
          </a:prstGeom>
          <a:solidFill>
            <a:schemeClr val="bg1"/>
          </a:solidFill>
          <a:ln w="9525" algn="ctr">
            <a:noFill/>
            <a:round/>
            <a:headEnd/>
            <a:tailEnd/>
          </a:ln>
        </p:spPr>
        <p:txBody>
          <a:bodyPr/>
          <a:lstStyle/>
          <a:p>
            <a:endParaRPr lang="en-US"/>
          </a:p>
        </p:txBody>
      </p:sp>
      <p:sp>
        <p:nvSpPr>
          <p:cNvPr id="35843" name="Content Placeholder 2"/>
          <p:cNvSpPr>
            <a:spLocks noGrp="1"/>
          </p:cNvSpPr>
          <p:nvPr>
            <p:ph idx="1"/>
          </p:nvPr>
        </p:nvSpPr>
        <p:spPr>
          <a:xfrm>
            <a:off x="609600" y="304800"/>
            <a:ext cx="8153400" cy="5867400"/>
          </a:xfrm>
        </p:spPr>
        <p:txBody>
          <a:bodyPr/>
          <a:lstStyle/>
          <a:p>
            <a:pPr>
              <a:buFontTx/>
              <a:buNone/>
            </a:pPr>
            <a:r>
              <a:rPr lang="en-US" sz="1800" b="1" smtClean="0"/>
              <a:t>Python - Tkinter Spinbox </a:t>
            </a:r>
          </a:p>
          <a:p>
            <a:r>
              <a:rPr lang="en-US" sz="1800" smtClean="0"/>
              <a:t>The Spinbox widget is a variant of the standard Tkinter Entry widget, which can be used to select from a fixed number of values.</a:t>
            </a:r>
          </a:p>
          <a:p>
            <a:pPr>
              <a:buFontTx/>
              <a:buNone/>
            </a:pPr>
            <a:r>
              <a:rPr lang="en-US" sz="1800" b="1" smtClean="0"/>
              <a:t>Syntax:</a:t>
            </a:r>
          </a:p>
          <a:p>
            <a:pPr>
              <a:buFontTx/>
              <a:buNone/>
            </a:pPr>
            <a:r>
              <a:rPr lang="en-US" sz="1800" smtClean="0"/>
              <a:t>	Here is the simple syntax to create this widget:</a:t>
            </a:r>
          </a:p>
          <a:p>
            <a:pPr>
              <a:buFontTx/>
              <a:buNone/>
            </a:pPr>
            <a:r>
              <a:rPr lang="en-US" sz="1800" smtClean="0">
                <a:latin typeface="Courier New" pitchFamily="49" charset="0"/>
                <a:cs typeface="Courier New" pitchFamily="49" charset="0"/>
              </a:rPr>
              <a:t>	w = Spinbox( master, option, ... ) </a:t>
            </a:r>
          </a:p>
          <a:p>
            <a:pPr>
              <a:buFontTx/>
              <a:buNone/>
            </a:pPr>
            <a:r>
              <a:rPr lang="en-US" sz="1800" b="1" smtClean="0"/>
              <a:t>Parameters:</a:t>
            </a:r>
          </a:p>
          <a:p>
            <a:pPr lvl="1"/>
            <a:r>
              <a:rPr lang="en-US" sz="1800" b="1" smtClean="0"/>
              <a:t>master:</a:t>
            </a:r>
            <a:r>
              <a:rPr lang="en-US" sz="1800" smtClean="0"/>
              <a:t> This represents the parent window.</a:t>
            </a:r>
          </a:p>
          <a:p>
            <a:pPr lvl="1"/>
            <a:r>
              <a:rPr lang="en-US" sz="1800" b="1" smtClean="0"/>
              <a:t>options:</a:t>
            </a:r>
            <a:r>
              <a:rPr lang="en-US" sz="1800" smtClean="0"/>
              <a:t> Here is the list of most commonly used options for this widget. These options can be used as key-value pairs separated by commas.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ChangeArrowheads="1"/>
          </p:cNvSpPr>
          <p:nvPr/>
        </p:nvSpPr>
        <p:spPr bwMode="auto">
          <a:xfrm>
            <a:off x="381000" y="1066800"/>
            <a:ext cx="8763000" cy="381000"/>
          </a:xfrm>
          <a:prstGeom prst="rect">
            <a:avLst/>
          </a:prstGeom>
          <a:solidFill>
            <a:schemeClr val="bg1"/>
          </a:solidFill>
          <a:ln w="9525" algn="ctr">
            <a:noFill/>
            <a:round/>
            <a:headEnd/>
            <a:tailEnd/>
          </a:ln>
        </p:spPr>
        <p:txBody>
          <a:bodyPr/>
          <a:lstStyle/>
          <a:p>
            <a:endParaRPr lang="en-US"/>
          </a:p>
        </p:txBody>
      </p:sp>
      <p:sp>
        <p:nvSpPr>
          <p:cNvPr id="36867" name="Content Placeholder 2"/>
          <p:cNvSpPr>
            <a:spLocks noGrp="1"/>
          </p:cNvSpPr>
          <p:nvPr>
            <p:ph idx="1"/>
          </p:nvPr>
        </p:nvSpPr>
        <p:spPr>
          <a:xfrm>
            <a:off x="609600" y="304800"/>
            <a:ext cx="8153400" cy="5867400"/>
          </a:xfrm>
        </p:spPr>
        <p:txBody>
          <a:bodyPr/>
          <a:lstStyle/>
          <a:p>
            <a:pPr>
              <a:buFontTx/>
              <a:buNone/>
            </a:pPr>
            <a:r>
              <a:rPr lang="en-US" sz="1800" b="1" smtClean="0"/>
              <a:t>Example:</a:t>
            </a:r>
          </a:p>
          <a:p>
            <a:pPr>
              <a:buFontTx/>
              <a:buNone/>
            </a:pPr>
            <a:r>
              <a:rPr lang="en-US" sz="1800" smtClean="0">
                <a:latin typeface="Courier New" pitchFamily="49" charset="0"/>
                <a:cs typeface="Courier New" pitchFamily="49" charset="0"/>
              </a:rPr>
              <a:t>from Tkinter import *</a:t>
            </a:r>
          </a:p>
          <a:p>
            <a:pPr>
              <a:buFontTx/>
              <a:buNone/>
            </a:pPr>
            <a:endParaRPr lang="en-US" sz="1800" smtClean="0">
              <a:latin typeface="Courier New" pitchFamily="49" charset="0"/>
              <a:cs typeface="Courier New" pitchFamily="49" charset="0"/>
            </a:endParaRPr>
          </a:p>
          <a:p>
            <a:pPr>
              <a:buFontTx/>
              <a:buNone/>
            </a:pPr>
            <a:r>
              <a:rPr lang="en-US" sz="1800" smtClean="0">
                <a:latin typeface="Courier New" pitchFamily="49" charset="0"/>
                <a:cs typeface="Courier New" pitchFamily="49" charset="0"/>
              </a:rPr>
              <a:t>master = Tk()</a:t>
            </a:r>
          </a:p>
          <a:p>
            <a:pPr>
              <a:buFontTx/>
              <a:buNone/>
            </a:pPr>
            <a:endParaRPr lang="en-US" sz="1800" smtClean="0">
              <a:latin typeface="Courier New" pitchFamily="49" charset="0"/>
              <a:cs typeface="Courier New" pitchFamily="49" charset="0"/>
            </a:endParaRPr>
          </a:p>
          <a:p>
            <a:pPr>
              <a:buFontTx/>
              <a:buNone/>
            </a:pPr>
            <a:r>
              <a:rPr lang="en-US" sz="1800" smtClean="0">
                <a:latin typeface="Courier New" pitchFamily="49" charset="0"/>
                <a:cs typeface="Courier New" pitchFamily="49" charset="0"/>
              </a:rPr>
              <a:t>w = Spinbox(master, from_=0, to=10)</a:t>
            </a:r>
          </a:p>
          <a:p>
            <a:pPr>
              <a:buFontTx/>
              <a:buNone/>
            </a:pPr>
            <a:r>
              <a:rPr lang="en-US" sz="1800" smtClean="0">
                <a:latin typeface="Courier New" pitchFamily="49" charset="0"/>
                <a:cs typeface="Courier New" pitchFamily="49" charset="0"/>
              </a:rPr>
              <a:t>w.pack()</a:t>
            </a:r>
          </a:p>
          <a:p>
            <a:pPr>
              <a:buFontTx/>
              <a:buNone/>
            </a:pPr>
            <a:endParaRPr lang="en-US" sz="1800" smtClean="0">
              <a:latin typeface="Courier New" pitchFamily="49" charset="0"/>
              <a:cs typeface="Courier New" pitchFamily="49" charset="0"/>
            </a:endParaRPr>
          </a:p>
          <a:p>
            <a:pPr>
              <a:buFontTx/>
              <a:buNone/>
            </a:pPr>
            <a:r>
              <a:rPr lang="en-US" sz="1800" smtClean="0">
                <a:latin typeface="Courier New" pitchFamily="49" charset="0"/>
                <a:cs typeface="Courier New" pitchFamily="49" charset="0"/>
              </a:rPr>
              <a:t>mainloop()</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ChangeArrowheads="1"/>
          </p:cNvSpPr>
          <p:nvPr/>
        </p:nvSpPr>
        <p:spPr bwMode="auto">
          <a:xfrm>
            <a:off x="304800" y="1066800"/>
            <a:ext cx="8686800" cy="457200"/>
          </a:xfrm>
          <a:prstGeom prst="rect">
            <a:avLst/>
          </a:prstGeom>
          <a:solidFill>
            <a:schemeClr val="bg1"/>
          </a:solidFill>
          <a:ln w="9525" algn="ctr">
            <a:noFill/>
            <a:round/>
            <a:headEnd/>
            <a:tailEnd/>
          </a:ln>
        </p:spPr>
        <p:txBody>
          <a:bodyPr/>
          <a:lstStyle/>
          <a:p>
            <a:endParaRPr lang="en-US"/>
          </a:p>
        </p:txBody>
      </p:sp>
      <p:sp>
        <p:nvSpPr>
          <p:cNvPr id="37891" name="Content Placeholder 2"/>
          <p:cNvSpPr>
            <a:spLocks noGrp="1"/>
          </p:cNvSpPr>
          <p:nvPr>
            <p:ph idx="1"/>
          </p:nvPr>
        </p:nvSpPr>
        <p:spPr>
          <a:xfrm>
            <a:off x="609600" y="304800"/>
            <a:ext cx="8153400" cy="5867400"/>
          </a:xfrm>
        </p:spPr>
        <p:txBody>
          <a:bodyPr/>
          <a:lstStyle/>
          <a:p>
            <a:pPr>
              <a:buFontTx/>
              <a:buNone/>
            </a:pPr>
            <a:r>
              <a:rPr lang="en-US" sz="1800" b="1" smtClean="0"/>
              <a:t>Python - Tkinter PanedWindow  </a:t>
            </a:r>
          </a:p>
          <a:p>
            <a:r>
              <a:rPr lang="en-US" sz="1800" smtClean="0"/>
              <a:t>A PanedWindow is a container widget that may contain any number of panes, arranged horizontally or vertically.</a:t>
            </a:r>
          </a:p>
          <a:p>
            <a:r>
              <a:rPr lang="en-US" sz="1800" smtClean="0"/>
              <a:t>Each pane contains one widget, and each pair of panes is separated by a moveable (via mouse movements) sash. Moving a sash causes the widgets on either side of the sash to be resized.</a:t>
            </a:r>
          </a:p>
          <a:p>
            <a:pPr>
              <a:buFontTx/>
              <a:buNone/>
            </a:pPr>
            <a:r>
              <a:rPr lang="en-US" sz="1800" b="1" smtClean="0"/>
              <a:t>Syntax:</a:t>
            </a:r>
          </a:p>
          <a:p>
            <a:pPr>
              <a:buFontTx/>
              <a:buNone/>
            </a:pPr>
            <a:r>
              <a:rPr lang="en-US" sz="1800" smtClean="0"/>
              <a:t>	Here is the simple syntax to create this widget:</a:t>
            </a:r>
          </a:p>
          <a:p>
            <a:pPr>
              <a:buFontTx/>
              <a:buNone/>
            </a:pPr>
            <a:r>
              <a:rPr lang="en-US" sz="1800" smtClean="0"/>
              <a:t>	</a:t>
            </a:r>
            <a:r>
              <a:rPr lang="en-US" sz="1800" smtClean="0">
                <a:latin typeface="Courier New" pitchFamily="49" charset="0"/>
                <a:cs typeface="Courier New" pitchFamily="49" charset="0"/>
              </a:rPr>
              <a:t>w = PanedWindow( master, option, ... ) </a:t>
            </a:r>
          </a:p>
          <a:p>
            <a:pPr>
              <a:buFontTx/>
              <a:buNone/>
            </a:pPr>
            <a:r>
              <a:rPr lang="en-US" sz="1800" b="1" smtClean="0"/>
              <a:t>Parameters:</a:t>
            </a:r>
          </a:p>
          <a:p>
            <a:pPr lvl="1"/>
            <a:r>
              <a:rPr lang="en-US" sz="1800" b="1" smtClean="0"/>
              <a:t>master:</a:t>
            </a:r>
            <a:r>
              <a:rPr lang="en-US" sz="1800" smtClean="0"/>
              <a:t> This represents the parent window.</a:t>
            </a:r>
          </a:p>
          <a:p>
            <a:pPr lvl="1"/>
            <a:r>
              <a:rPr lang="en-US" sz="1800" b="1" smtClean="0"/>
              <a:t>options:</a:t>
            </a:r>
            <a:r>
              <a:rPr lang="en-US" sz="1800" smtClean="0"/>
              <a:t> Here is the list of most commonly used options for this widget. These options can be used as key-value pairs separated by commas.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ChangeArrowheads="1"/>
          </p:cNvSpPr>
          <p:nvPr/>
        </p:nvSpPr>
        <p:spPr bwMode="auto">
          <a:xfrm>
            <a:off x="381000" y="1066800"/>
            <a:ext cx="8763000" cy="381000"/>
          </a:xfrm>
          <a:prstGeom prst="rect">
            <a:avLst/>
          </a:prstGeom>
          <a:solidFill>
            <a:schemeClr val="bg1"/>
          </a:solidFill>
          <a:ln w="9525" algn="ctr">
            <a:noFill/>
            <a:round/>
            <a:headEnd/>
            <a:tailEnd/>
          </a:ln>
        </p:spPr>
        <p:txBody>
          <a:bodyPr/>
          <a:lstStyle/>
          <a:p>
            <a:endParaRPr lang="en-US"/>
          </a:p>
        </p:txBody>
      </p:sp>
      <p:sp>
        <p:nvSpPr>
          <p:cNvPr id="38915" name="Content Placeholder 2"/>
          <p:cNvSpPr>
            <a:spLocks noGrp="1"/>
          </p:cNvSpPr>
          <p:nvPr>
            <p:ph idx="1"/>
          </p:nvPr>
        </p:nvSpPr>
        <p:spPr>
          <a:xfrm>
            <a:off x="609600" y="304800"/>
            <a:ext cx="8153400" cy="5867400"/>
          </a:xfrm>
        </p:spPr>
        <p:txBody>
          <a:bodyPr/>
          <a:lstStyle/>
          <a:p>
            <a:pPr>
              <a:buFontTx/>
              <a:buNone/>
            </a:pPr>
            <a:r>
              <a:rPr lang="en-US" sz="1800" b="1" smtClean="0"/>
              <a:t>Example:</a:t>
            </a:r>
          </a:p>
          <a:p>
            <a:pPr>
              <a:buFontTx/>
              <a:buNone/>
            </a:pPr>
            <a:r>
              <a:rPr lang="en-US" sz="1800" smtClean="0">
                <a:latin typeface="Courier New" pitchFamily="49" charset="0"/>
                <a:cs typeface="Courier New" pitchFamily="49" charset="0"/>
              </a:rPr>
              <a:t>from Tkinter import *</a:t>
            </a:r>
          </a:p>
          <a:p>
            <a:pPr>
              <a:buFontTx/>
              <a:buNone/>
            </a:pPr>
            <a:r>
              <a:rPr lang="en-US" sz="1800" smtClean="0">
                <a:latin typeface="Courier New" pitchFamily="49" charset="0"/>
                <a:cs typeface="Courier New" pitchFamily="49" charset="0"/>
              </a:rPr>
              <a:t>m1 = PanedWindow()</a:t>
            </a:r>
          </a:p>
          <a:p>
            <a:pPr>
              <a:buFontTx/>
              <a:buNone/>
            </a:pPr>
            <a:r>
              <a:rPr lang="en-US" sz="1800" smtClean="0">
                <a:latin typeface="Courier New" pitchFamily="49" charset="0"/>
                <a:cs typeface="Courier New" pitchFamily="49" charset="0"/>
              </a:rPr>
              <a:t>m1.pack(fill=BOTH, expand=1)</a:t>
            </a:r>
          </a:p>
          <a:p>
            <a:pPr>
              <a:buFontTx/>
              <a:buNone/>
            </a:pPr>
            <a:r>
              <a:rPr lang="en-US" sz="1800" smtClean="0">
                <a:latin typeface="Courier New" pitchFamily="49" charset="0"/>
                <a:cs typeface="Courier New" pitchFamily="49" charset="0"/>
              </a:rPr>
              <a:t>left = Label(m1, text="left pane")</a:t>
            </a:r>
          </a:p>
          <a:p>
            <a:pPr>
              <a:buFontTx/>
              <a:buNone/>
            </a:pPr>
            <a:r>
              <a:rPr lang="en-US" sz="1800" smtClean="0">
                <a:latin typeface="Courier New" pitchFamily="49" charset="0"/>
                <a:cs typeface="Courier New" pitchFamily="49" charset="0"/>
              </a:rPr>
              <a:t>m1.add(left)</a:t>
            </a:r>
          </a:p>
          <a:p>
            <a:pPr>
              <a:buFontTx/>
              <a:buNone/>
            </a:pPr>
            <a:r>
              <a:rPr lang="en-US" sz="1800" smtClean="0">
                <a:latin typeface="Courier New" pitchFamily="49" charset="0"/>
                <a:cs typeface="Courier New" pitchFamily="49" charset="0"/>
              </a:rPr>
              <a:t>m2 = PanedWindow(m1, orient=VERTICAL)</a:t>
            </a:r>
          </a:p>
          <a:p>
            <a:pPr>
              <a:buFontTx/>
              <a:buNone/>
            </a:pPr>
            <a:r>
              <a:rPr lang="en-US" sz="1800" smtClean="0">
                <a:latin typeface="Courier New" pitchFamily="49" charset="0"/>
                <a:cs typeface="Courier New" pitchFamily="49" charset="0"/>
              </a:rPr>
              <a:t>m1.add(m2)</a:t>
            </a:r>
          </a:p>
          <a:p>
            <a:pPr>
              <a:buFontTx/>
              <a:buNone/>
            </a:pPr>
            <a:r>
              <a:rPr lang="en-US" sz="1800" smtClean="0">
                <a:latin typeface="Courier New" pitchFamily="49" charset="0"/>
                <a:cs typeface="Courier New" pitchFamily="49" charset="0"/>
              </a:rPr>
              <a:t>top = Label(m2, text="top pane")</a:t>
            </a:r>
          </a:p>
          <a:p>
            <a:pPr>
              <a:buFontTx/>
              <a:buNone/>
            </a:pPr>
            <a:r>
              <a:rPr lang="en-US" sz="1800" smtClean="0">
                <a:latin typeface="Courier New" pitchFamily="49" charset="0"/>
                <a:cs typeface="Courier New" pitchFamily="49" charset="0"/>
              </a:rPr>
              <a:t>m2.add(top)</a:t>
            </a:r>
          </a:p>
          <a:p>
            <a:pPr>
              <a:buFontTx/>
              <a:buNone/>
            </a:pPr>
            <a:r>
              <a:rPr lang="en-US" sz="1800" smtClean="0">
                <a:latin typeface="Courier New" pitchFamily="49" charset="0"/>
                <a:cs typeface="Courier New" pitchFamily="49" charset="0"/>
              </a:rPr>
              <a:t>bottom = Label(m2, text="bottom pane")</a:t>
            </a:r>
          </a:p>
          <a:p>
            <a:pPr>
              <a:buFontTx/>
              <a:buNone/>
            </a:pPr>
            <a:r>
              <a:rPr lang="en-US" sz="1800" smtClean="0">
                <a:latin typeface="Courier New" pitchFamily="49" charset="0"/>
                <a:cs typeface="Courier New" pitchFamily="49" charset="0"/>
              </a:rPr>
              <a:t>m2.add(bottom)</a:t>
            </a:r>
          </a:p>
          <a:p>
            <a:pPr>
              <a:buFontTx/>
              <a:buNone/>
            </a:pPr>
            <a:r>
              <a:rPr lang="en-US" sz="1800" smtClean="0">
                <a:latin typeface="Courier New" pitchFamily="49" charset="0"/>
                <a:cs typeface="Courier New" pitchFamily="49" charset="0"/>
              </a:rPr>
              <a:t>mainloop()</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ChangeArrowheads="1"/>
          </p:cNvSpPr>
          <p:nvPr/>
        </p:nvSpPr>
        <p:spPr bwMode="auto">
          <a:xfrm>
            <a:off x="304800" y="1066800"/>
            <a:ext cx="8686800" cy="457200"/>
          </a:xfrm>
          <a:prstGeom prst="rect">
            <a:avLst/>
          </a:prstGeom>
          <a:solidFill>
            <a:schemeClr val="bg1"/>
          </a:solidFill>
          <a:ln w="9525" algn="ctr">
            <a:noFill/>
            <a:round/>
            <a:headEnd/>
            <a:tailEnd/>
          </a:ln>
        </p:spPr>
        <p:txBody>
          <a:bodyPr/>
          <a:lstStyle/>
          <a:p>
            <a:endParaRPr lang="en-US"/>
          </a:p>
        </p:txBody>
      </p:sp>
      <p:sp>
        <p:nvSpPr>
          <p:cNvPr id="39939" name="Content Placeholder 2"/>
          <p:cNvSpPr>
            <a:spLocks noGrp="1"/>
          </p:cNvSpPr>
          <p:nvPr>
            <p:ph idx="1"/>
          </p:nvPr>
        </p:nvSpPr>
        <p:spPr>
          <a:xfrm>
            <a:off x="609600" y="304800"/>
            <a:ext cx="8153400" cy="5867400"/>
          </a:xfrm>
        </p:spPr>
        <p:txBody>
          <a:bodyPr/>
          <a:lstStyle/>
          <a:p>
            <a:pPr>
              <a:buFontTx/>
              <a:buNone/>
            </a:pPr>
            <a:r>
              <a:rPr lang="en-US" sz="1800" b="1" smtClean="0"/>
              <a:t>Python - Tkinter LabelFrame   </a:t>
            </a:r>
          </a:p>
          <a:p>
            <a:r>
              <a:rPr lang="en-US" sz="1800" smtClean="0"/>
              <a:t>A labelframe is a simple container widget. Its primary purpose is to act as a spacer or container for complex window layouts.</a:t>
            </a:r>
          </a:p>
          <a:p>
            <a:r>
              <a:rPr lang="en-US" sz="1800" smtClean="0"/>
              <a:t>This widget has the features of a frame plus the ability to display a label. </a:t>
            </a:r>
          </a:p>
          <a:p>
            <a:pPr>
              <a:buFontTx/>
              <a:buNone/>
            </a:pPr>
            <a:r>
              <a:rPr lang="en-US" sz="1800" b="1" smtClean="0"/>
              <a:t>Syntax:</a:t>
            </a:r>
          </a:p>
          <a:p>
            <a:pPr>
              <a:buFontTx/>
              <a:buNone/>
            </a:pPr>
            <a:r>
              <a:rPr lang="en-US" sz="1800" smtClean="0"/>
              <a:t>	Here is the simple syntax to create this widget:</a:t>
            </a:r>
          </a:p>
          <a:p>
            <a:pPr>
              <a:buFontTx/>
              <a:buNone/>
            </a:pPr>
            <a:r>
              <a:rPr lang="en-US" sz="1800" smtClean="0">
                <a:latin typeface="Courier New" pitchFamily="49" charset="0"/>
                <a:cs typeface="Courier New" pitchFamily="49" charset="0"/>
              </a:rPr>
              <a:t>	w = LabelFrame( master, option, ... ) </a:t>
            </a:r>
          </a:p>
          <a:p>
            <a:pPr>
              <a:buFontTx/>
              <a:buNone/>
            </a:pPr>
            <a:r>
              <a:rPr lang="en-US" sz="1800" b="1" smtClean="0"/>
              <a:t>Parameters:</a:t>
            </a:r>
          </a:p>
          <a:p>
            <a:pPr lvl="1"/>
            <a:r>
              <a:rPr lang="en-US" sz="1800" b="1" smtClean="0"/>
              <a:t>master:</a:t>
            </a:r>
            <a:r>
              <a:rPr lang="en-US" sz="1800" smtClean="0"/>
              <a:t> This represents the parent window.</a:t>
            </a:r>
          </a:p>
          <a:p>
            <a:pPr lvl="1"/>
            <a:r>
              <a:rPr lang="en-US" sz="1800" b="1" smtClean="0"/>
              <a:t>options:</a:t>
            </a:r>
            <a:r>
              <a:rPr lang="en-US" sz="1800" smtClean="0"/>
              <a:t> Here is the list of most commonly used options for this widget. These options can be used as key-value pairs separated by commas.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381000" y="1066800"/>
            <a:ext cx="8763000" cy="381000"/>
          </a:xfrm>
          <a:prstGeom prst="rect">
            <a:avLst/>
          </a:prstGeom>
          <a:solidFill>
            <a:schemeClr val="bg1"/>
          </a:solidFill>
          <a:ln w="9525" algn="ctr">
            <a:noFill/>
            <a:round/>
            <a:headEnd/>
            <a:tailEnd/>
          </a:ln>
        </p:spPr>
        <p:txBody>
          <a:bodyPr/>
          <a:lstStyle/>
          <a:p>
            <a:endParaRPr lang="en-US"/>
          </a:p>
        </p:txBody>
      </p:sp>
      <p:sp>
        <p:nvSpPr>
          <p:cNvPr id="40963" name="Content Placeholder 2"/>
          <p:cNvSpPr>
            <a:spLocks noGrp="1"/>
          </p:cNvSpPr>
          <p:nvPr>
            <p:ph idx="1"/>
          </p:nvPr>
        </p:nvSpPr>
        <p:spPr>
          <a:xfrm>
            <a:off x="609600" y="304800"/>
            <a:ext cx="8153400" cy="5867400"/>
          </a:xfrm>
        </p:spPr>
        <p:txBody>
          <a:bodyPr/>
          <a:lstStyle/>
          <a:p>
            <a:pPr>
              <a:buFontTx/>
              <a:buNone/>
            </a:pPr>
            <a:r>
              <a:rPr lang="en-US" sz="1800" b="1" smtClean="0"/>
              <a:t>Example:</a:t>
            </a:r>
          </a:p>
          <a:p>
            <a:pPr>
              <a:buFontTx/>
              <a:buNone/>
            </a:pPr>
            <a:r>
              <a:rPr lang="en-US" sz="1800" smtClean="0">
                <a:latin typeface="Courier New" pitchFamily="49" charset="0"/>
                <a:cs typeface="Courier New" pitchFamily="49" charset="0"/>
              </a:rPr>
              <a:t>from Tkinter import *</a:t>
            </a:r>
          </a:p>
          <a:p>
            <a:pPr>
              <a:buFontTx/>
              <a:buNone/>
            </a:pPr>
            <a:endParaRPr lang="en-US" sz="1800" smtClean="0">
              <a:latin typeface="Courier New" pitchFamily="49" charset="0"/>
              <a:cs typeface="Courier New" pitchFamily="49" charset="0"/>
            </a:endParaRPr>
          </a:p>
          <a:p>
            <a:pPr>
              <a:buFontTx/>
              <a:buNone/>
            </a:pPr>
            <a:r>
              <a:rPr lang="en-US" sz="1800" smtClean="0">
                <a:latin typeface="Courier New" pitchFamily="49" charset="0"/>
                <a:cs typeface="Courier New" pitchFamily="49" charset="0"/>
              </a:rPr>
              <a:t>root = Tk()</a:t>
            </a:r>
          </a:p>
          <a:p>
            <a:pPr>
              <a:buFontTx/>
              <a:buNone/>
            </a:pPr>
            <a:endParaRPr lang="en-US" sz="1800" smtClean="0">
              <a:latin typeface="Courier New" pitchFamily="49" charset="0"/>
              <a:cs typeface="Courier New" pitchFamily="49" charset="0"/>
            </a:endParaRPr>
          </a:p>
          <a:p>
            <a:pPr>
              <a:buFontTx/>
              <a:buNone/>
            </a:pPr>
            <a:r>
              <a:rPr lang="en-US" sz="1800" smtClean="0">
                <a:latin typeface="Courier New" pitchFamily="49" charset="0"/>
                <a:cs typeface="Courier New" pitchFamily="49" charset="0"/>
              </a:rPr>
              <a:t>labelframe = LabelFrame(root, text="This is a LabelFrame")</a:t>
            </a:r>
          </a:p>
          <a:p>
            <a:pPr>
              <a:buFontTx/>
              <a:buNone/>
            </a:pPr>
            <a:r>
              <a:rPr lang="en-US" sz="1800" smtClean="0">
                <a:latin typeface="Courier New" pitchFamily="49" charset="0"/>
                <a:cs typeface="Courier New" pitchFamily="49" charset="0"/>
              </a:rPr>
              <a:t>labelframe.pack(fill="both", expand="yes")</a:t>
            </a:r>
          </a:p>
          <a:p>
            <a:pPr>
              <a:buFontTx/>
              <a:buNone/>
            </a:pPr>
            <a:r>
              <a:rPr lang="en-US" sz="1800" smtClean="0">
                <a:latin typeface="Courier New" pitchFamily="49" charset="0"/>
                <a:cs typeface="Courier New" pitchFamily="49" charset="0"/>
              </a:rPr>
              <a:t> </a:t>
            </a:r>
          </a:p>
          <a:p>
            <a:pPr>
              <a:buFontTx/>
              <a:buNone/>
            </a:pPr>
            <a:r>
              <a:rPr lang="en-US" sz="1800" smtClean="0">
                <a:latin typeface="Courier New" pitchFamily="49" charset="0"/>
                <a:cs typeface="Courier New" pitchFamily="49" charset="0"/>
              </a:rPr>
              <a:t>left = Label(labelframe, text="Inside the LabelFrame")</a:t>
            </a:r>
          </a:p>
          <a:p>
            <a:pPr>
              <a:buFontTx/>
              <a:buNone/>
            </a:pPr>
            <a:r>
              <a:rPr lang="en-US" sz="1800" smtClean="0">
                <a:latin typeface="Courier New" pitchFamily="49" charset="0"/>
                <a:cs typeface="Courier New" pitchFamily="49" charset="0"/>
              </a:rPr>
              <a:t>left.pack()</a:t>
            </a:r>
          </a:p>
          <a:p>
            <a:pPr>
              <a:buFontTx/>
              <a:buNone/>
            </a:pPr>
            <a:r>
              <a:rPr lang="en-US" sz="1800" smtClean="0">
                <a:latin typeface="Courier New" pitchFamily="49" charset="0"/>
                <a:cs typeface="Courier New" pitchFamily="49" charset="0"/>
              </a:rPr>
              <a:t> </a:t>
            </a:r>
          </a:p>
          <a:p>
            <a:pPr>
              <a:buFontTx/>
              <a:buNone/>
            </a:pPr>
            <a:r>
              <a:rPr lang="en-US" sz="1800" smtClean="0">
                <a:latin typeface="Courier New" pitchFamily="49" charset="0"/>
                <a:cs typeface="Courier New" pitchFamily="49" charset="0"/>
              </a:rPr>
              <a:t>root.mainloop()</a:t>
            </a:r>
          </a:p>
          <a:p>
            <a:pPr>
              <a:buFontTx/>
              <a:buNone/>
            </a:pPr>
            <a:endParaRPr lang="en-US" sz="1800" smtClean="0">
              <a:latin typeface="Courier New" pitchFamily="49" charset="0"/>
              <a:cs typeface="Courier New"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228600" y="1066800"/>
            <a:ext cx="8686800" cy="457200"/>
          </a:xfrm>
          <a:prstGeom prst="rect">
            <a:avLst/>
          </a:prstGeom>
          <a:solidFill>
            <a:schemeClr val="bg1"/>
          </a:solidFill>
          <a:ln w="9525" algn="ctr">
            <a:noFill/>
            <a:round/>
            <a:headEnd/>
            <a:tailEnd/>
          </a:ln>
        </p:spPr>
        <p:txBody>
          <a:bodyPr/>
          <a:lstStyle/>
          <a:p>
            <a:endParaRPr lang="en-US"/>
          </a:p>
        </p:txBody>
      </p:sp>
      <p:sp>
        <p:nvSpPr>
          <p:cNvPr id="6147" name="Content Placeholder 2"/>
          <p:cNvSpPr>
            <a:spLocks noGrp="1"/>
          </p:cNvSpPr>
          <p:nvPr>
            <p:ph idx="1"/>
          </p:nvPr>
        </p:nvSpPr>
        <p:spPr>
          <a:xfrm>
            <a:off x="457200" y="304800"/>
            <a:ext cx="8305800" cy="6248400"/>
          </a:xfrm>
        </p:spPr>
        <p:txBody>
          <a:bodyPr/>
          <a:lstStyle/>
          <a:p>
            <a:pPr>
              <a:buFontTx/>
              <a:buNone/>
            </a:pPr>
            <a:r>
              <a:rPr lang="en-US" sz="1800" b="1" smtClean="0"/>
              <a:t>Example:</a:t>
            </a:r>
          </a:p>
          <a:p>
            <a:pPr lvl="1">
              <a:buFontTx/>
              <a:buNone/>
            </a:pPr>
            <a:r>
              <a:rPr lang="en-US" sz="1800" smtClean="0">
                <a:latin typeface="Courier New" pitchFamily="49" charset="0"/>
                <a:cs typeface="Courier New" pitchFamily="49" charset="0"/>
              </a:rPr>
              <a:t>import Tkinter </a:t>
            </a:r>
          </a:p>
          <a:p>
            <a:pPr lvl="1">
              <a:buFontTx/>
              <a:buNone/>
            </a:pPr>
            <a:r>
              <a:rPr lang="en-US" sz="1800" smtClean="0">
                <a:latin typeface="Courier New" pitchFamily="49" charset="0"/>
                <a:cs typeface="Courier New" pitchFamily="49" charset="0"/>
              </a:rPr>
              <a:t>import tkMessageBox </a:t>
            </a:r>
          </a:p>
          <a:p>
            <a:pPr lvl="1">
              <a:buFontTx/>
              <a:buNone/>
            </a:pPr>
            <a:r>
              <a:rPr lang="en-US" sz="1800" smtClean="0">
                <a:latin typeface="Courier New" pitchFamily="49" charset="0"/>
                <a:cs typeface="Courier New" pitchFamily="49" charset="0"/>
              </a:rPr>
              <a:t>top = Tkinter.Tk() </a:t>
            </a:r>
          </a:p>
          <a:p>
            <a:pPr lvl="1">
              <a:buFontTx/>
              <a:buNone/>
            </a:pPr>
            <a:r>
              <a:rPr lang="en-US" sz="1800" smtClean="0">
                <a:latin typeface="Courier New" pitchFamily="49" charset="0"/>
                <a:cs typeface="Courier New" pitchFamily="49" charset="0"/>
              </a:rPr>
              <a:t>def helloCallBack(): </a:t>
            </a:r>
          </a:p>
          <a:p>
            <a:pPr lvl="1">
              <a:buFontTx/>
              <a:buNone/>
            </a:pPr>
            <a:r>
              <a:rPr lang="en-US" sz="1800" smtClean="0">
                <a:latin typeface="Courier New" pitchFamily="49" charset="0"/>
                <a:cs typeface="Courier New" pitchFamily="49" charset="0"/>
              </a:rPr>
              <a:t>	tkMessageBox.showinfo( "Hello Python", "Hello World") </a:t>
            </a:r>
          </a:p>
          <a:p>
            <a:pPr lvl="1">
              <a:buFontTx/>
              <a:buNone/>
            </a:pPr>
            <a:r>
              <a:rPr lang="en-US" sz="1800" smtClean="0">
                <a:latin typeface="Courier New" pitchFamily="49" charset="0"/>
                <a:cs typeface="Courier New" pitchFamily="49" charset="0"/>
              </a:rPr>
              <a:t>B = Tkinter.Button(top, text ="Hello", command = helloCallBack) </a:t>
            </a:r>
          </a:p>
          <a:p>
            <a:pPr lvl="1">
              <a:buFontTx/>
              <a:buNone/>
            </a:pPr>
            <a:r>
              <a:rPr lang="en-US" sz="1800" smtClean="0">
                <a:latin typeface="Courier New" pitchFamily="49" charset="0"/>
                <a:cs typeface="Courier New" pitchFamily="49" charset="0"/>
              </a:rPr>
              <a:t>B.pack() </a:t>
            </a:r>
          </a:p>
          <a:p>
            <a:pPr lvl="1">
              <a:buFontTx/>
              <a:buNone/>
            </a:pPr>
            <a:r>
              <a:rPr lang="en-US" sz="1800" smtClean="0">
                <a:latin typeface="Courier New" pitchFamily="49" charset="0"/>
                <a:cs typeface="Courier New" pitchFamily="49" charset="0"/>
              </a:rPr>
              <a:t>top.mainloop()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28600" y="1066800"/>
            <a:ext cx="8686800" cy="457200"/>
          </a:xfrm>
          <a:prstGeom prst="rect">
            <a:avLst/>
          </a:prstGeom>
          <a:solidFill>
            <a:schemeClr val="bg1"/>
          </a:solidFill>
          <a:ln w="9525" algn="ctr">
            <a:noFill/>
            <a:round/>
            <a:headEnd/>
            <a:tailEnd/>
          </a:ln>
        </p:spPr>
        <p:txBody>
          <a:bodyPr/>
          <a:lstStyle/>
          <a:p>
            <a:endParaRPr lang="en-US"/>
          </a:p>
        </p:txBody>
      </p:sp>
      <p:sp>
        <p:nvSpPr>
          <p:cNvPr id="7171" name="Content Placeholder 2"/>
          <p:cNvSpPr>
            <a:spLocks noGrp="1"/>
          </p:cNvSpPr>
          <p:nvPr>
            <p:ph idx="1"/>
          </p:nvPr>
        </p:nvSpPr>
        <p:spPr>
          <a:xfrm>
            <a:off x="533400" y="228600"/>
            <a:ext cx="8305800" cy="6248400"/>
          </a:xfrm>
        </p:spPr>
        <p:txBody>
          <a:bodyPr/>
          <a:lstStyle/>
          <a:p>
            <a:pPr>
              <a:buFontTx/>
              <a:buNone/>
            </a:pPr>
            <a:r>
              <a:rPr lang="en-US" sz="1800" b="1" smtClean="0"/>
              <a:t>Python - Tkinter Canvas</a:t>
            </a:r>
          </a:p>
          <a:p>
            <a:pPr>
              <a:buFontTx/>
              <a:buNone/>
            </a:pPr>
            <a:r>
              <a:rPr lang="en-US" sz="1800" smtClean="0"/>
              <a:t>	The Canvas is a rectangular area intended for drawing pictures or other complex layouts. You can place graphics, text, widgets, or frames on a Canvas.</a:t>
            </a:r>
          </a:p>
          <a:p>
            <a:pPr>
              <a:buFontTx/>
              <a:buNone/>
            </a:pPr>
            <a:r>
              <a:rPr lang="en-US" sz="1800" b="1" smtClean="0"/>
              <a:t>Syntax:</a:t>
            </a:r>
          </a:p>
          <a:p>
            <a:pPr>
              <a:buFontTx/>
              <a:buNone/>
            </a:pPr>
            <a:r>
              <a:rPr lang="en-US" sz="1800" smtClean="0">
                <a:latin typeface="Courier New" pitchFamily="49" charset="0"/>
                <a:cs typeface="Courier New" pitchFamily="49" charset="0"/>
              </a:rPr>
              <a:t>	w = Canvas ( master, option=value, ... ) </a:t>
            </a:r>
          </a:p>
          <a:p>
            <a:r>
              <a:rPr lang="en-US" sz="1800" b="1" smtClean="0"/>
              <a:t>Parameters:</a:t>
            </a:r>
          </a:p>
          <a:p>
            <a:pPr lvl="1"/>
            <a:r>
              <a:rPr lang="en-US" sz="1800" b="1" smtClean="0"/>
              <a:t>master:</a:t>
            </a:r>
            <a:r>
              <a:rPr lang="en-US" sz="1800" smtClean="0"/>
              <a:t> This represents the parent window.</a:t>
            </a:r>
          </a:p>
          <a:p>
            <a:pPr lvl="1"/>
            <a:r>
              <a:rPr lang="en-US" sz="1800" b="1" smtClean="0"/>
              <a:t>options:</a:t>
            </a:r>
            <a:r>
              <a:rPr lang="en-US" sz="1800" smtClean="0"/>
              <a:t> Here is the list of most commonly used options for this widget. These options can be used as key-value pairs separated by commas.</a:t>
            </a:r>
          </a:p>
          <a:p>
            <a:pPr>
              <a:buFontTx/>
              <a:buNone/>
            </a:pPr>
            <a:endParaRPr lang="en-US" sz="20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ChangeArrowheads="1"/>
          </p:cNvSpPr>
          <p:nvPr/>
        </p:nvSpPr>
        <p:spPr bwMode="auto">
          <a:xfrm>
            <a:off x="457200" y="1066800"/>
            <a:ext cx="8686800" cy="304800"/>
          </a:xfrm>
          <a:prstGeom prst="rect">
            <a:avLst/>
          </a:prstGeom>
          <a:solidFill>
            <a:schemeClr val="bg1"/>
          </a:solidFill>
          <a:ln w="9525" algn="ctr">
            <a:noFill/>
            <a:round/>
            <a:headEnd/>
            <a:tailEnd/>
          </a:ln>
        </p:spPr>
        <p:txBody>
          <a:bodyPr/>
          <a:lstStyle/>
          <a:p>
            <a:endParaRPr lang="en-US"/>
          </a:p>
        </p:txBody>
      </p:sp>
      <p:sp>
        <p:nvSpPr>
          <p:cNvPr id="8195" name="Content Placeholder 2"/>
          <p:cNvSpPr>
            <a:spLocks noGrp="1"/>
          </p:cNvSpPr>
          <p:nvPr>
            <p:ph idx="1"/>
          </p:nvPr>
        </p:nvSpPr>
        <p:spPr>
          <a:xfrm>
            <a:off x="609600" y="381000"/>
            <a:ext cx="8153400" cy="6019800"/>
          </a:xfrm>
        </p:spPr>
        <p:txBody>
          <a:bodyPr/>
          <a:lstStyle/>
          <a:p>
            <a:pPr>
              <a:buFontTx/>
              <a:buNone/>
            </a:pPr>
            <a:r>
              <a:rPr lang="en-US" sz="1800" smtClean="0"/>
              <a:t>The Canvas widget can support the following standard items:</a:t>
            </a:r>
          </a:p>
          <a:p>
            <a:r>
              <a:rPr lang="en-US" sz="1800" b="1" smtClean="0"/>
              <a:t>arc .</a:t>
            </a:r>
            <a:r>
              <a:rPr lang="en-US" sz="1800" smtClean="0"/>
              <a:t> Creates an arc item.</a:t>
            </a:r>
          </a:p>
          <a:p>
            <a:pPr lvl="1">
              <a:buFontTx/>
              <a:buNone/>
            </a:pPr>
            <a:r>
              <a:rPr lang="en-US" sz="1800" smtClean="0">
                <a:latin typeface="Courier New" pitchFamily="49" charset="0"/>
                <a:cs typeface="Courier New" pitchFamily="49" charset="0"/>
              </a:rPr>
              <a:t>coord = 10, 50, 240, 210 </a:t>
            </a:r>
          </a:p>
          <a:p>
            <a:pPr lvl="1">
              <a:buFontTx/>
              <a:buNone/>
            </a:pPr>
            <a:r>
              <a:rPr lang="en-US" sz="1800" smtClean="0">
                <a:latin typeface="Courier New" pitchFamily="49" charset="0"/>
                <a:cs typeface="Courier New" pitchFamily="49" charset="0"/>
              </a:rPr>
              <a:t>arc = canvas.create_arc(coord, start=0, extent=150, fill="blue") </a:t>
            </a:r>
          </a:p>
          <a:p>
            <a:r>
              <a:rPr lang="en-US" sz="1800" b="1" smtClean="0"/>
              <a:t>image .</a:t>
            </a:r>
            <a:r>
              <a:rPr lang="en-US" sz="1800" smtClean="0"/>
              <a:t> Creates an image item, which can be an instance of either the BitmapImage or the PhotoImage classes.</a:t>
            </a:r>
          </a:p>
          <a:p>
            <a:pPr lvl="1">
              <a:buFontTx/>
              <a:buNone/>
            </a:pPr>
            <a:r>
              <a:rPr lang="en-US" sz="1800" smtClean="0">
                <a:latin typeface="Courier New" pitchFamily="49" charset="0"/>
                <a:cs typeface="Courier New" pitchFamily="49" charset="0"/>
              </a:rPr>
              <a:t>filename = PhotoImage(file = "sunshine.gif") </a:t>
            </a:r>
          </a:p>
          <a:p>
            <a:pPr lvl="1">
              <a:buFontTx/>
              <a:buNone/>
            </a:pPr>
            <a:r>
              <a:rPr lang="en-US" sz="1800" smtClean="0">
                <a:latin typeface="Courier New" pitchFamily="49" charset="0"/>
                <a:cs typeface="Courier New" pitchFamily="49" charset="0"/>
              </a:rPr>
              <a:t>image = canvas.create_image(50, 50, anchor=NE, image=filename)</a:t>
            </a:r>
          </a:p>
          <a:p>
            <a:r>
              <a:rPr lang="en-US" sz="1800" b="1" smtClean="0"/>
              <a:t>line .</a:t>
            </a:r>
            <a:r>
              <a:rPr lang="en-US" sz="1800" smtClean="0"/>
              <a:t> Creates a line item.</a:t>
            </a:r>
          </a:p>
          <a:p>
            <a:pPr lvl="1">
              <a:buFontTx/>
              <a:buNone/>
            </a:pPr>
            <a:r>
              <a:rPr lang="en-US" sz="1800" smtClean="0">
                <a:latin typeface="Courier New" pitchFamily="49" charset="0"/>
                <a:cs typeface="Courier New" pitchFamily="49" charset="0"/>
              </a:rPr>
              <a:t>line = canvas.create_line(x0, y0, x1, y1, ..., xn, yn, options) </a:t>
            </a:r>
          </a:p>
          <a:p>
            <a:r>
              <a:rPr lang="en-US" sz="1800" b="1" smtClean="0"/>
              <a:t>oval .</a:t>
            </a:r>
            <a:r>
              <a:rPr lang="en-US" sz="1800" smtClean="0"/>
              <a:t> Creates a circle or an ellipse at the given coordinates. </a:t>
            </a:r>
            <a:r>
              <a:rPr lang="en-US" sz="1800" smtClean="0">
                <a:latin typeface="Courier New" pitchFamily="49" charset="0"/>
                <a:cs typeface="Courier New" pitchFamily="49" charset="0"/>
              </a:rPr>
              <a:t>oval = canvas.create_oval(x0, y0, x1, y1, options) </a:t>
            </a:r>
          </a:p>
          <a:p>
            <a:r>
              <a:rPr lang="en-US" sz="1800" b="1" smtClean="0"/>
              <a:t>polygon . </a:t>
            </a:r>
            <a:r>
              <a:rPr lang="en-US" sz="1800" smtClean="0"/>
              <a:t>Creates a polygon item that must have at least three vertices.</a:t>
            </a:r>
          </a:p>
          <a:p>
            <a:pPr lvl="1">
              <a:buFontTx/>
              <a:buNone/>
            </a:pPr>
            <a:r>
              <a:rPr lang="en-US" sz="1800" smtClean="0">
                <a:latin typeface="Courier New" pitchFamily="49" charset="0"/>
                <a:cs typeface="Courier New" pitchFamily="49" charset="0"/>
              </a:rPr>
              <a:t>oval = canvas.create_polygon(x0, y0, x1, y1,...xn, yn, options)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4"/>
          <p:cNvSpPr>
            <a:spLocks noGrp="1"/>
          </p:cNvSpPr>
          <p:nvPr>
            <p:ph idx="1"/>
          </p:nvPr>
        </p:nvSpPr>
        <p:spPr>
          <a:xfrm>
            <a:off x="609600" y="1524000"/>
            <a:ext cx="8153400" cy="5105400"/>
          </a:xfrm>
        </p:spPr>
        <p:txBody>
          <a:bodyPr/>
          <a:lstStyle/>
          <a:p>
            <a:pPr>
              <a:buFontTx/>
              <a:buNone/>
            </a:pPr>
            <a:r>
              <a:rPr lang="en-US" sz="1800" b="1" smtClean="0"/>
              <a:t>Example:</a:t>
            </a:r>
          </a:p>
          <a:p>
            <a:pPr lvl="1">
              <a:buFontTx/>
              <a:buNone/>
            </a:pPr>
            <a:r>
              <a:rPr lang="en-US" sz="1800" smtClean="0">
                <a:latin typeface="Courier New" pitchFamily="49" charset="0"/>
                <a:cs typeface="Courier New" pitchFamily="49" charset="0"/>
              </a:rPr>
              <a:t>import Tkinter </a:t>
            </a:r>
          </a:p>
          <a:p>
            <a:pPr lvl="1">
              <a:buFontTx/>
              <a:buNone/>
            </a:pPr>
            <a:r>
              <a:rPr lang="en-US" sz="1800" smtClean="0">
                <a:latin typeface="Courier New" pitchFamily="49" charset="0"/>
                <a:cs typeface="Courier New" pitchFamily="49" charset="0"/>
              </a:rPr>
              <a:t>import tkMessageBox </a:t>
            </a:r>
          </a:p>
          <a:p>
            <a:pPr lvl="1">
              <a:buFontTx/>
              <a:buNone/>
            </a:pPr>
            <a:r>
              <a:rPr lang="en-US" sz="1800" smtClean="0">
                <a:latin typeface="Courier New" pitchFamily="49" charset="0"/>
                <a:cs typeface="Courier New" pitchFamily="49" charset="0"/>
              </a:rPr>
              <a:t>top = Tkinter.Tk() </a:t>
            </a:r>
          </a:p>
          <a:p>
            <a:pPr lvl="1">
              <a:buFontTx/>
              <a:buNone/>
            </a:pPr>
            <a:r>
              <a:rPr lang="en-US" sz="1800" smtClean="0">
                <a:latin typeface="Courier New" pitchFamily="49" charset="0"/>
                <a:cs typeface="Courier New" pitchFamily="49" charset="0"/>
              </a:rPr>
              <a:t>C = Tkinter.Canvas(top, bg="blue", height=250, width=300) </a:t>
            </a:r>
          </a:p>
          <a:p>
            <a:pPr lvl="1">
              <a:buFontTx/>
              <a:buNone/>
            </a:pPr>
            <a:r>
              <a:rPr lang="en-US" sz="1800" smtClean="0">
                <a:latin typeface="Courier New" pitchFamily="49" charset="0"/>
                <a:cs typeface="Courier New" pitchFamily="49" charset="0"/>
              </a:rPr>
              <a:t>coord = 10, 50, 240, 210 </a:t>
            </a:r>
          </a:p>
          <a:p>
            <a:pPr lvl="1">
              <a:buFontTx/>
              <a:buNone/>
            </a:pPr>
            <a:r>
              <a:rPr lang="en-US" sz="1800" smtClean="0">
                <a:latin typeface="Courier New" pitchFamily="49" charset="0"/>
                <a:cs typeface="Courier New" pitchFamily="49" charset="0"/>
              </a:rPr>
              <a:t>arc = C.create_arc(coord, start=0, extent=150, fill="red") </a:t>
            </a:r>
          </a:p>
          <a:p>
            <a:pPr lvl="1">
              <a:buFontTx/>
              <a:buNone/>
            </a:pPr>
            <a:r>
              <a:rPr lang="en-US" sz="1800" smtClean="0">
                <a:latin typeface="Courier New" pitchFamily="49" charset="0"/>
                <a:cs typeface="Courier New" pitchFamily="49" charset="0"/>
              </a:rPr>
              <a:t>C.pack() </a:t>
            </a:r>
          </a:p>
          <a:p>
            <a:pPr lvl="1">
              <a:buFontTx/>
              <a:buNone/>
            </a:pPr>
            <a:r>
              <a:rPr lang="en-US" sz="1800" smtClean="0">
                <a:latin typeface="Courier New" pitchFamily="49" charset="0"/>
                <a:cs typeface="Courier New" pitchFamily="49" charset="0"/>
              </a:rPr>
              <a:t>top.mainloop() </a:t>
            </a:r>
          </a:p>
          <a:p>
            <a:pPr lvl="1">
              <a:buFontTx/>
              <a:buNone/>
            </a:pPr>
            <a:endParaRPr lang="en-US" sz="1800" smtClean="0">
              <a:latin typeface="Courier New" pitchFamily="49" charset="0"/>
              <a:cs typeface="Courier New" pitchFamily="49" charset="0"/>
            </a:endParaRPr>
          </a:p>
          <a:p>
            <a:pPr lvl="1">
              <a:buFontTx/>
              <a:buNone/>
            </a:pPr>
            <a:endParaRPr lang="en-US" sz="1800" smtClean="0">
              <a:latin typeface="Courier New" pitchFamily="49" charset="0"/>
              <a:cs typeface="Courier New"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09600" y="1295400"/>
            <a:ext cx="8153400" cy="4876800"/>
          </a:xfrm>
        </p:spPr>
        <p:txBody>
          <a:bodyPr/>
          <a:lstStyle/>
          <a:p>
            <a:pPr>
              <a:buFontTx/>
              <a:buNone/>
            </a:pPr>
            <a:r>
              <a:rPr lang="en-US" sz="2000" b="1" smtClean="0"/>
              <a:t>Example:</a:t>
            </a:r>
          </a:p>
          <a:p>
            <a:pPr lvl="1">
              <a:buFontTx/>
              <a:buNone/>
            </a:pPr>
            <a:r>
              <a:rPr lang="en-US" sz="1800" smtClean="0">
                <a:latin typeface="Courier New" pitchFamily="49" charset="0"/>
                <a:cs typeface="Courier New" pitchFamily="49" charset="0"/>
              </a:rPr>
              <a:t>import Tkinter</a:t>
            </a:r>
          </a:p>
          <a:p>
            <a:pPr lvl="1">
              <a:buFontTx/>
              <a:buNone/>
            </a:pPr>
            <a:r>
              <a:rPr lang="en-US" sz="1800" smtClean="0">
                <a:latin typeface="Courier New" pitchFamily="49" charset="0"/>
                <a:cs typeface="Courier New" pitchFamily="49" charset="0"/>
              </a:rPr>
              <a:t>import tkMessageBox</a:t>
            </a:r>
          </a:p>
          <a:p>
            <a:pPr lvl="1">
              <a:buFontTx/>
              <a:buNone/>
            </a:pPr>
            <a:endParaRPr lang="en-US" sz="1800" smtClean="0">
              <a:latin typeface="Courier New" pitchFamily="49" charset="0"/>
              <a:cs typeface="Courier New" pitchFamily="49" charset="0"/>
            </a:endParaRPr>
          </a:p>
          <a:p>
            <a:pPr lvl="1">
              <a:buFontTx/>
              <a:buNone/>
            </a:pPr>
            <a:r>
              <a:rPr lang="en-US" sz="1800" smtClean="0">
                <a:latin typeface="Courier New" pitchFamily="49" charset="0"/>
                <a:cs typeface="Courier New" pitchFamily="49" charset="0"/>
              </a:rPr>
              <a:t>top = Tkinter.Tk()</a:t>
            </a:r>
          </a:p>
          <a:p>
            <a:pPr lvl="1">
              <a:buFontTx/>
              <a:buNone/>
            </a:pPr>
            <a:endParaRPr lang="en-US" sz="1800" smtClean="0">
              <a:latin typeface="Courier New" pitchFamily="49" charset="0"/>
              <a:cs typeface="Courier New" pitchFamily="49" charset="0"/>
            </a:endParaRPr>
          </a:p>
          <a:p>
            <a:pPr lvl="1">
              <a:buFontTx/>
              <a:buNone/>
            </a:pPr>
            <a:r>
              <a:rPr lang="en-US" sz="1800" smtClean="0">
                <a:latin typeface="Courier New" pitchFamily="49" charset="0"/>
                <a:cs typeface="Courier New" pitchFamily="49" charset="0"/>
              </a:rPr>
              <a:t>C = Tkinter.Canvas(top, bg="blue", height=250, width=300)</a:t>
            </a:r>
          </a:p>
          <a:p>
            <a:pPr lvl="1">
              <a:buFontTx/>
              <a:buNone/>
            </a:pPr>
            <a:endParaRPr lang="en-US" sz="1800" smtClean="0">
              <a:latin typeface="Courier New" pitchFamily="49" charset="0"/>
              <a:cs typeface="Courier New" pitchFamily="49" charset="0"/>
            </a:endParaRPr>
          </a:p>
          <a:p>
            <a:pPr lvl="1">
              <a:buFontTx/>
              <a:buNone/>
            </a:pPr>
            <a:r>
              <a:rPr lang="en-US" sz="1800" smtClean="0">
                <a:latin typeface="Courier New" pitchFamily="49" charset="0"/>
                <a:cs typeface="Courier New" pitchFamily="49" charset="0"/>
              </a:rPr>
              <a:t>coord = 10, 50, 240, 210</a:t>
            </a:r>
          </a:p>
          <a:p>
            <a:pPr lvl="1">
              <a:buFontTx/>
              <a:buNone/>
            </a:pPr>
            <a:r>
              <a:rPr lang="en-US" sz="1800" smtClean="0">
                <a:latin typeface="Courier New" pitchFamily="49" charset="0"/>
                <a:cs typeface="Courier New" pitchFamily="49" charset="0"/>
              </a:rPr>
              <a:t>arc = C.create_arc(coord, start=0, extent=150, fill="red")</a:t>
            </a:r>
          </a:p>
          <a:p>
            <a:pPr lvl="1">
              <a:buFontTx/>
              <a:buNone/>
            </a:pPr>
            <a:endParaRPr lang="en-US" sz="1800" smtClean="0">
              <a:latin typeface="Courier New" pitchFamily="49" charset="0"/>
              <a:cs typeface="Courier New" pitchFamily="49" charset="0"/>
            </a:endParaRPr>
          </a:p>
          <a:p>
            <a:pPr lvl="1">
              <a:buFontTx/>
              <a:buNone/>
            </a:pPr>
            <a:r>
              <a:rPr lang="en-US" sz="1800" smtClean="0">
                <a:latin typeface="Courier New" pitchFamily="49" charset="0"/>
                <a:cs typeface="Courier New" pitchFamily="49" charset="0"/>
              </a:rPr>
              <a:t>C.pack()</a:t>
            </a:r>
          </a:p>
          <a:p>
            <a:pPr lvl="1">
              <a:buFontTx/>
              <a:buNone/>
            </a:pPr>
            <a:r>
              <a:rPr lang="en-US" sz="1800" smtClean="0">
                <a:latin typeface="Courier New" pitchFamily="49" charset="0"/>
                <a:cs typeface="Courier New" pitchFamily="49" charset="0"/>
              </a:rPr>
              <a:t>top.mainloop()</a:t>
            </a:r>
          </a:p>
          <a:p>
            <a:pPr lvl="1">
              <a:buFontTx/>
              <a:buNone/>
            </a:pPr>
            <a:endParaRPr lang="en-US" sz="1800" smtClean="0">
              <a:latin typeface="Courier New" pitchFamily="49" charset="0"/>
              <a:cs typeface="Courier New"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228600" y="1066800"/>
            <a:ext cx="8686800" cy="381000"/>
          </a:xfrm>
          <a:prstGeom prst="rect">
            <a:avLst/>
          </a:prstGeom>
          <a:solidFill>
            <a:schemeClr val="bg1"/>
          </a:solidFill>
          <a:ln w="9525" algn="ctr">
            <a:noFill/>
            <a:round/>
            <a:headEnd/>
            <a:tailEnd/>
          </a:ln>
        </p:spPr>
        <p:txBody>
          <a:bodyPr/>
          <a:lstStyle/>
          <a:p>
            <a:endParaRPr lang="en-US"/>
          </a:p>
        </p:txBody>
      </p:sp>
      <p:sp>
        <p:nvSpPr>
          <p:cNvPr id="11267" name="Content Placeholder 2"/>
          <p:cNvSpPr>
            <a:spLocks noGrp="1"/>
          </p:cNvSpPr>
          <p:nvPr>
            <p:ph idx="1"/>
          </p:nvPr>
        </p:nvSpPr>
        <p:spPr>
          <a:xfrm>
            <a:off x="609600" y="381000"/>
            <a:ext cx="8153400" cy="5791200"/>
          </a:xfrm>
        </p:spPr>
        <p:txBody>
          <a:bodyPr/>
          <a:lstStyle/>
          <a:p>
            <a:pPr>
              <a:buFontTx/>
              <a:buNone/>
            </a:pPr>
            <a:r>
              <a:rPr lang="en-US" sz="1800" b="1" smtClean="0"/>
              <a:t>Python - Tkinter Checkbutton</a:t>
            </a:r>
          </a:p>
          <a:p>
            <a:pPr>
              <a:buFontTx/>
              <a:buNone/>
            </a:pPr>
            <a:r>
              <a:rPr lang="en-US" sz="1800" smtClean="0"/>
              <a:t>	The Checkbutton widget is used to display a number of options to a user as toggle buttons. The user can then select one or more options by clicking the button corresponding to each option.</a:t>
            </a:r>
          </a:p>
          <a:p>
            <a:pPr>
              <a:buFontTx/>
              <a:buNone/>
            </a:pPr>
            <a:r>
              <a:rPr lang="en-US" sz="1800" smtClean="0"/>
              <a:t>	You can also display images in place of text.</a:t>
            </a:r>
          </a:p>
          <a:p>
            <a:pPr>
              <a:buFontTx/>
              <a:buNone/>
            </a:pPr>
            <a:r>
              <a:rPr lang="en-US" sz="1800" b="1" smtClean="0"/>
              <a:t>Syntax:</a:t>
            </a:r>
          </a:p>
          <a:p>
            <a:pPr lvl="1">
              <a:buFontTx/>
              <a:buNone/>
            </a:pPr>
            <a:r>
              <a:rPr lang="en-US" sz="1800" smtClean="0">
                <a:latin typeface="Courier New" pitchFamily="49" charset="0"/>
                <a:cs typeface="Courier New" pitchFamily="49" charset="0"/>
              </a:rPr>
              <a:t>w = Checkbutton ( master, option, ... ) </a:t>
            </a:r>
          </a:p>
          <a:p>
            <a:r>
              <a:rPr lang="en-US" sz="1800" b="1" smtClean="0"/>
              <a:t>Parameters:</a:t>
            </a:r>
          </a:p>
          <a:p>
            <a:pPr lvl="1"/>
            <a:r>
              <a:rPr lang="en-US" sz="1800" b="1" smtClean="0"/>
              <a:t>master:</a:t>
            </a:r>
            <a:r>
              <a:rPr lang="en-US" sz="1800" smtClean="0"/>
              <a:t> This represents the parent window.</a:t>
            </a:r>
          </a:p>
          <a:p>
            <a:pPr lvl="1"/>
            <a:r>
              <a:rPr lang="en-US" sz="1800" b="1" smtClean="0"/>
              <a:t>options:</a:t>
            </a:r>
            <a:r>
              <a:rPr lang="en-US" sz="1800" smtClean="0"/>
              <a:t> Here is the list of most commonly used options for this widget. These options can be used as key-value pairs separated by commas.</a:t>
            </a:r>
          </a:p>
          <a:p>
            <a:pPr>
              <a:buFontTx/>
              <a:buNone/>
            </a:pPr>
            <a:endParaRPr lang="en-US" sz="1800" smtClean="0">
              <a:latin typeface="Courier New" pitchFamily="49" charset="0"/>
              <a:cs typeface="Courier New" pitchFamily="49" charset="0"/>
            </a:endParaRPr>
          </a:p>
        </p:txBody>
      </p:sp>
    </p:spTree>
  </p:cSld>
  <p:clrMapOvr>
    <a:masterClrMapping/>
  </p:clrMapOvr>
</p:sld>
</file>

<file path=ppt/theme/theme1.xml><?xml version="1.0" encoding="utf-8"?>
<a:theme xmlns:a="http://schemas.openxmlformats.org/drawingml/2006/main" name="sebesta">
  <a:themeElements>
    <a:clrScheme name="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besta">
      <a:majorFont>
        <a:latin typeface="Lucida Sans Unicode"/>
        <a:ea typeface="Lucida Sans Unicode"/>
        <a:cs typeface="Lucida Sans Unicode"/>
      </a:majorFont>
      <a:minorFont>
        <a:latin typeface="Lucida Sans Unicode"/>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bes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bes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bes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bes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bes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bes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bes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bes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bes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bes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bes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sebesta2</Template>
  <TotalTime>2852</TotalTime>
  <Words>2068</Words>
  <Application>Microsoft Office PowerPoint</Application>
  <PresentationFormat>On-screen Show (4:3)</PresentationFormat>
  <Paragraphs>406</Paragraphs>
  <Slides>38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Courier</vt:lpstr>
      <vt:lpstr>Courier New</vt:lpstr>
      <vt:lpstr>Lucida Sans Unicode</vt:lpstr>
      <vt:lpstr>Times</vt:lpstr>
      <vt:lpstr>sebesta</vt:lpstr>
      <vt:lpstr>Python - GUI Programming (Tkinter)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Pearson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Nishant Gupta</cp:lastModifiedBy>
  <cp:revision>245</cp:revision>
  <dcterms:created xsi:type="dcterms:W3CDTF">2003-08-01T12:29:19Z</dcterms:created>
  <dcterms:modified xsi:type="dcterms:W3CDTF">2023-11-06T14:02:34Z</dcterms:modified>
</cp:coreProperties>
</file>