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256" r:id="rId2"/>
    <p:sldId id="288" r:id="rId3"/>
    <p:sldId id="289" r:id="rId4"/>
    <p:sldId id="303" r:id="rId5"/>
    <p:sldId id="290" r:id="rId6"/>
    <p:sldId id="293" r:id="rId7"/>
    <p:sldId id="304" r:id="rId8"/>
    <p:sldId id="294" r:id="rId9"/>
    <p:sldId id="295" r:id="rId10"/>
    <p:sldId id="305" r:id="rId11"/>
    <p:sldId id="296" r:id="rId12"/>
    <p:sldId id="297" r:id="rId13"/>
    <p:sldId id="298" r:id="rId14"/>
    <p:sldId id="299" r:id="rId15"/>
    <p:sldId id="300" r:id="rId16"/>
    <p:sldId id="301" r:id="rId17"/>
    <p:sldId id="302" r:id="rId18"/>
    <p:sldId id="306" r:id="rId19"/>
    <p:sldId id="307" r:id="rId20"/>
    <p:sldId id="308" r:id="rId21"/>
    <p:sldId id="309" r:id="rId22"/>
    <p:sldId id="311" r:id="rId23"/>
    <p:sldId id="312" r:id="rId24"/>
    <p:sldId id="310" r:id="rId25"/>
    <p:sldId id="313" r:id="rId26"/>
    <p:sldId id="314" r:id="rId27"/>
    <p:sldId id="315" r:id="rId28"/>
    <p:sldId id="316" r:id="rId29"/>
    <p:sldId id="317" r:id="rId30"/>
    <p:sldId id="318" r:id="rId31"/>
    <p:sldId id="319" r:id="rId32"/>
    <p:sldId id="320"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8" r:id="rId59"/>
    <p:sldId id="347" r:id="rId60"/>
    <p:sldId id="349" r:id="rId61"/>
    <p:sldId id="350" r:id="rId62"/>
    <p:sldId id="351" r:id="rId63"/>
    <p:sldId id="352" r:id="rId64"/>
    <p:sldId id="353" r:id="rId65"/>
    <p:sldId id="276"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EBEBEB"/>
    <a:srgbClr val="F7F7F7"/>
    <a:srgbClr val="990099"/>
    <a:srgbClr val="3333FF"/>
    <a:srgbClr val="861D00"/>
    <a:srgbClr val="FA2512"/>
    <a:srgbClr val="660033"/>
    <a:srgbClr val="003736"/>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snapToGrid="0">
      <p:cViewPr varScale="1">
        <p:scale>
          <a:sx n="66" d="100"/>
          <a:sy n="66" d="100"/>
        </p:scale>
        <p:origin x="1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B32330-75B9-F46D-ED57-24F81B5B5A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E6FC680-EA9D-4459-884F-BE944AB24D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A8C168-FF6C-4B44-84F3-3564CDC5FAEA}" type="datetimeFigureOut">
              <a:rPr lang="en-IN" smtClean="0"/>
              <a:t>22-12-2022</a:t>
            </a:fld>
            <a:endParaRPr lang="en-IN"/>
          </a:p>
        </p:txBody>
      </p:sp>
      <p:sp>
        <p:nvSpPr>
          <p:cNvPr id="4" name="Footer Placeholder 3">
            <a:extLst>
              <a:ext uri="{FF2B5EF4-FFF2-40B4-BE49-F238E27FC236}">
                <a16:creationId xmlns:a16="http://schemas.microsoft.com/office/drawing/2014/main" id="{12629F38-E38D-C8A5-7EF5-DC12CD82E4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8AA0AB0-02D7-35C3-3BE6-6F53DDA72A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E45184-96D7-4C54-BF1B-D8EB1AC027BA}" type="slidenum">
              <a:rPr lang="en-IN" smtClean="0"/>
              <a:t>‹#›</a:t>
            </a:fld>
            <a:endParaRPr lang="en-IN"/>
          </a:p>
        </p:txBody>
      </p:sp>
    </p:spTree>
    <p:extLst>
      <p:ext uri="{BB962C8B-B14F-4D97-AF65-F5344CB8AC3E}">
        <p14:creationId xmlns:p14="http://schemas.microsoft.com/office/powerpoint/2010/main" val="29038109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233E83-10E0-42F3-BD6B-C345A0A14529}" type="datetimeFigureOut">
              <a:rPr lang="en-IN" smtClean="0"/>
              <a:t>22-12-2022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73311-9416-4244-ADE5-3A4AD1A1D978}" type="slidenum">
              <a:rPr lang="en-IN" smtClean="0"/>
              <a:t>‹#›</a:t>
            </a:fld>
            <a:endParaRPr lang="en-IN"/>
          </a:p>
        </p:txBody>
      </p:sp>
    </p:spTree>
    <p:extLst>
      <p:ext uri="{BB962C8B-B14F-4D97-AF65-F5344CB8AC3E}">
        <p14:creationId xmlns:p14="http://schemas.microsoft.com/office/powerpoint/2010/main" val="386760038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6723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26527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580553B-8F0F-EC42-2FF4-7608ECDE50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11" name="TextBox 10">
            <a:extLst>
              <a:ext uri="{FF2B5EF4-FFF2-40B4-BE49-F238E27FC236}">
                <a16:creationId xmlns:a16="http://schemas.microsoft.com/office/drawing/2014/main" id="{B584B0D5-AEAB-DAA7-9ABC-65EC28554F34}"/>
              </a:ext>
            </a:extLst>
          </p:cNvPr>
          <p:cNvSpPr txBox="1"/>
          <p:nvPr userDrawn="1"/>
        </p:nvSpPr>
        <p:spPr>
          <a:xfrm>
            <a:off x="142240" y="5518254"/>
            <a:ext cx="4470400" cy="1231106"/>
          </a:xfrm>
          <a:prstGeom prst="rect">
            <a:avLst/>
          </a:prstGeom>
          <a:noFill/>
        </p:spPr>
        <p:txBody>
          <a:bodyPr wrap="square" rtlCol="0">
            <a:spAutoFit/>
          </a:bodyPr>
          <a:lstStyle/>
          <a:p>
            <a:pPr algn="l"/>
            <a:r>
              <a:rPr lang="en-IN" b="1" dirty="0">
                <a:solidFill>
                  <a:srgbClr val="002060"/>
                </a:solidFill>
              </a:rPr>
              <a:t>Prof. Narasimha </a:t>
            </a:r>
            <a:r>
              <a:rPr lang="en-IN" sz="2000" b="1" dirty="0">
                <a:solidFill>
                  <a:srgbClr val="002060"/>
                </a:solidFill>
              </a:rPr>
              <a:t>Swamy</a:t>
            </a:r>
            <a:r>
              <a:rPr lang="en-IN" b="1" dirty="0">
                <a:solidFill>
                  <a:srgbClr val="002060"/>
                </a:solidFill>
              </a:rPr>
              <a:t> S</a:t>
            </a:r>
          </a:p>
          <a:p>
            <a:pPr algn="l"/>
            <a:r>
              <a:rPr lang="en-IN" b="1" dirty="0">
                <a:solidFill>
                  <a:srgbClr val="002060"/>
                </a:solidFill>
              </a:rPr>
              <a:t>Department of AIML</a:t>
            </a:r>
          </a:p>
          <a:p>
            <a:pPr algn="l"/>
            <a:r>
              <a:rPr lang="en-IN" b="1" dirty="0">
                <a:solidFill>
                  <a:srgbClr val="002060"/>
                </a:solidFill>
              </a:rPr>
              <a:t>RV College of Engineering </a:t>
            </a:r>
          </a:p>
          <a:p>
            <a:pPr algn="l"/>
            <a:r>
              <a:rPr lang="en-IN" b="1" dirty="0">
                <a:solidFill>
                  <a:srgbClr val="002060"/>
                </a:solidFill>
              </a:rPr>
              <a:t>Bengaluru-59</a:t>
            </a:r>
          </a:p>
        </p:txBody>
      </p:sp>
      <p:sp>
        <p:nvSpPr>
          <p:cNvPr id="12" name="TextBox 11">
            <a:extLst>
              <a:ext uri="{FF2B5EF4-FFF2-40B4-BE49-F238E27FC236}">
                <a16:creationId xmlns:a16="http://schemas.microsoft.com/office/drawing/2014/main" id="{F8DEE6A8-BE28-C7F6-9F65-84E3DB3F635C}"/>
              </a:ext>
            </a:extLst>
          </p:cNvPr>
          <p:cNvSpPr txBox="1"/>
          <p:nvPr userDrawn="1"/>
        </p:nvSpPr>
        <p:spPr>
          <a:xfrm>
            <a:off x="2458720" y="3335218"/>
            <a:ext cx="4104640" cy="830997"/>
          </a:xfrm>
          <a:prstGeom prst="rect">
            <a:avLst/>
          </a:prstGeom>
          <a:noFill/>
        </p:spPr>
        <p:txBody>
          <a:bodyPr wrap="square" rtlCol="0">
            <a:spAutoFit/>
          </a:bodyPr>
          <a:lstStyle/>
          <a:p>
            <a:r>
              <a:rPr lang="en-IN" sz="4800" b="1" dirty="0">
                <a:solidFill>
                  <a:srgbClr val="002060"/>
                </a:solidFill>
              </a:rPr>
              <a:t>Programming</a:t>
            </a:r>
          </a:p>
        </p:txBody>
      </p:sp>
      <p:sp>
        <p:nvSpPr>
          <p:cNvPr id="14" name="TextBox 13">
            <a:extLst>
              <a:ext uri="{FF2B5EF4-FFF2-40B4-BE49-F238E27FC236}">
                <a16:creationId xmlns:a16="http://schemas.microsoft.com/office/drawing/2014/main" id="{C3C1148E-5F90-FD45-AD2E-7CB981AD6C44}"/>
              </a:ext>
            </a:extLst>
          </p:cNvPr>
          <p:cNvSpPr txBox="1"/>
          <p:nvPr userDrawn="1"/>
        </p:nvSpPr>
        <p:spPr>
          <a:xfrm>
            <a:off x="772160" y="1534662"/>
            <a:ext cx="8310880" cy="830997"/>
          </a:xfrm>
          <a:prstGeom prst="rect">
            <a:avLst/>
          </a:prstGeom>
          <a:noFill/>
        </p:spPr>
        <p:txBody>
          <a:bodyPr wrap="square">
            <a:spAutoFit/>
          </a:bodyPr>
          <a:lstStyle/>
          <a:p>
            <a:r>
              <a:rPr lang="en-IN" sz="4800" b="1" kern="1200" dirty="0">
                <a:solidFill>
                  <a:srgbClr val="002060"/>
                </a:solidFill>
                <a:latin typeface="+mn-lt"/>
                <a:ea typeface="+mn-ea"/>
                <a:cs typeface="+mn-cs"/>
              </a:rPr>
              <a:t>Introduction to </a:t>
            </a:r>
          </a:p>
        </p:txBody>
      </p:sp>
      <p:pic>
        <p:nvPicPr>
          <p:cNvPr id="16" name="Picture 15">
            <a:extLst>
              <a:ext uri="{FF2B5EF4-FFF2-40B4-BE49-F238E27FC236}">
                <a16:creationId xmlns:a16="http://schemas.microsoft.com/office/drawing/2014/main" id="{D87B4B92-5356-5C60-334E-5F468258B08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1"/>
            <a:ext cx="3058160" cy="1172540"/>
          </a:xfrm>
          <a:prstGeom prst="rect">
            <a:avLst/>
          </a:prstGeom>
        </p:spPr>
      </p:pic>
      <p:sp>
        <p:nvSpPr>
          <p:cNvPr id="17" name="TextBox 16">
            <a:extLst>
              <a:ext uri="{FF2B5EF4-FFF2-40B4-BE49-F238E27FC236}">
                <a16:creationId xmlns:a16="http://schemas.microsoft.com/office/drawing/2014/main" id="{94E624DB-D62E-B24E-E734-F5EB4D724E1E}"/>
              </a:ext>
            </a:extLst>
          </p:cNvPr>
          <p:cNvSpPr txBox="1"/>
          <p:nvPr userDrawn="1"/>
        </p:nvSpPr>
        <p:spPr>
          <a:xfrm>
            <a:off x="9357360" y="6354330"/>
            <a:ext cx="2692400" cy="400110"/>
          </a:xfrm>
          <a:prstGeom prst="rect">
            <a:avLst/>
          </a:prstGeom>
          <a:noFill/>
        </p:spPr>
        <p:txBody>
          <a:bodyPr wrap="square" rtlCol="0">
            <a:spAutoFit/>
          </a:bodyPr>
          <a:lstStyle/>
          <a:p>
            <a:pPr algn="r"/>
            <a:r>
              <a:rPr lang="en-IN" sz="2000" b="1" i="1" dirty="0">
                <a:solidFill>
                  <a:srgbClr val="7030A0"/>
                </a:solidFill>
              </a:rPr>
              <a:t>Go, Change the World</a:t>
            </a:r>
          </a:p>
        </p:txBody>
      </p:sp>
      <p:sp>
        <p:nvSpPr>
          <p:cNvPr id="2" name="TextBox 1">
            <a:extLst>
              <a:ext uri="{FF2B5EF4-FFF2-40B4-BE49-F238E27FC236}">
                <a16:creationId xmlns:a16="http://schemas.microsoft.com/office/drawing/2014/main" id="{1BE71DDD-3406-5BDE-2B3A-72E9ED98365A}"/>
              </a:ext>
            </a:extLst>
          </p:cNvPr>
          <p:cNvSpPr txBox="1"/>
          <p:nvPr userDrawn="1"/>
        </p:nvSpPr>
        <p:spPr>
          <a:xfrm>
            <a:off x="9052560" y="4103997"/>
            <a:ext cx="2692400" cy="1015663"/>
          </a:xfrm>
          <a:prstGeom prst="rect">
            <a:avLst/>
          </a:prstGeom>
          <a:noFill/>
        </p:spPr>
        <p:txBody>
          <a:bodyPr wrap="square" rtlCol="0">
            <a:spAutoFit/>
          </a:bodyPr>
          <a:lstStyle/>
          <a:p>
            <a:pPr algn="l"/>
            <a:r>
              <a:rPr lang="en-IN" sz="6000" b="1" kern="1200" dirty="0">
                <a:solidFill>
                  <a:srgbClr val="FA2512"/>
                </a:solidFill>
                <a:latin typeface="+mn-lt"/>
                <a:ea typeface="+mn-ea"/>
                <a:cs typeface="+mn-cs"/>
              </a:rPr>
              <a:t>UNIT-1</a:t>
            </a:r>
          </a:p>
        </p:txBody>
      </p:sp>
    </p:spTree>
    <p:extLst>
      <p:ext uri="{BB962C8B-B14F-4D97-AF65-F5344CB8AC3E}">
        <p14:creationId xmlns:p14="http://schemas.microsoft.com/office/powerpoint/2010/main" val="929564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142E-BBFA-4A3C-AFEA-E50F0B009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7B4B26-C890-4E48-42BD-D073C7D66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4C9211-5FE0-058C-6B95-D4D308D9E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4EB4C-7ED9-447A-9250-105F59C6BB12}"/>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D2FB842-5923-0C1C-0624-4943F5823C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7C465-55AF-0075-CBA8-43211E0D4B8D}"/>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70962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48B6-5519-9448-9E28-CD38AE293C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4976D9-3548-94D6-9C10-2722F57B1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382DB-FEE2-F215-9436-634E66F770B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B348780-68F2-0B70-BE2E-10881945DC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55972E-B3CC-43F8-4566-51656F08AE99}"/>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135681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6D298D-CCCC-5972-AF4A-A3FC44E8EE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B2248B-61E6-CE92-38FA-D12B41234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6FA1E8-503C-85D5-C455-27A5702A91F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6D88141-CE6A-F966-76E2-F610B8BC23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81D32-41CF-3EFC-EEA1-C2D923EFB314}"/>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268052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00F523-C5A3-FFBE-2DA4-5B5B53412DCF}"/>
              </a:ext>
            </a:extLst>
          </p:cNvPr>
          <p:cNvSpPr/>
          <p:nvPr userDrawn="1"/>
        </p:nvSpPr>
        <p:spPr>
          <a:xfrm>
            <a:off x="3959353" y="6558284"/>
            <a:ext cx="5573465" cy="313530"/>
          </a:xfrm>
          <a:prstGeom prst="rect">
            <a:avLst/>
          </a:prstGeom>
          <a:solidFill>
            <a:srgbClr val="00B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8CDF46F-7055-C07E-5949-1CC9FA80210F}"/>
              </a:ext>
            </a:extLst>
          </p:cNvPr>
          <p:cNvSpPr>
            <a:spLocks noGrp="1"/>
          </p:cNvSpPr>
          <p:nvPr>
            <p:ph type="title"/>
          </p:nvPr>
        </p:nvSpPr>
        <p:spPr>
          <a:xfrm>
            <a:off x="838200" y="147476"/>
            <a:ext cx="10515600" cy="609282"/>
          </a:xfrm>
        </p:spPr>
        <p:txBody>
          <a:bodyPr>
            <a:noAutofit/>
          </a:bodyPr>
          <a:lstStyle>
            <a:lvl1pPr algn="ctr">
              <a:defRPr sz="3600" b="1">
                <a:latin typeface="+mn-lt"/>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61145D3A-9CF4-6AC2-549D-FE1A54D7785A}"/>
              </a:ext>
            </a:extLst>
          </p:cNvPr>
          <p:cNvSpPr>
            <a:spLocks noGrp="1"/>
          </p:cNvSpPr>
          <p:nvPr>
            <p:ph idx="1"/>
          </p:nvPr>
        </p:nvSpPr>
        <p:spPr>
          <a:xfrm>
            <a:off x="838200" y="855508"/>
            <a:ext cx="10515600" cy="5694715"/>
          </a:xfrm>
        </p:spPr>
        <p:txBody>
          <a:bodyPr>
            <a:normAutofit/>
          </a:bodyPr>
          <a:lstStyle>
            <a:lvl1pPr>
              <a:defRPr sz="2300"/>
            </a:lvl1pPr>
            <a:lvl2pPr>
              <a:defRPr sz="2300"/>
            </a:lvl2pPr>
            <a:lvl3pPr>
              <a:defRPr sz="2300"/>
            </a:lvl3pPr>
            <a:lvl4pPr>
              <a:defRPr sz="2300"/>
            </a:lvl4pPr>
            <a:lvl5pPr>
              <a:defRPr sz="2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Rectangle 7">
            <a:extLst>
              <a:ext uri="{FF2B5EF4-FFF2-40B4-BE49-F238E27FC236}">
                <a16:creationId xmlns:a16="http://schemas.microsoft.com/office/drawing/2014/main" id="{7339D059-37AC-8CF6-A05C-077DA2ADF04D}"/>
              </a:ext>
            </a:extLst>
          </p:cNvPr>
          <p:cNvSpPr/>
          <p:nvPr userDrawn="1"/>
        </p:nvSpPr>
        <p:spPr>
          <a:xfrm>
            <a:off x="-20207" y="6558284"/>
            <a:ext cx="3979560" cy="306623"/>
          </a:xfrm>
          <a:prstGeom prst="rect">
            <a:avLst/>
          </a:prstGeom>
          <a:solidFill>
            <a:srgbClr val="00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D0CF489-D3F5-85DC-A676-3BAE8EF27D26}"/>
              </a:ext>
            </a:extLst>
          </p:cNvPr>
          <p:cNvSpPr txBox="1"/>
          <p:nvPr userDrawn="1"/>
        </p:nvSpPr>
        <p:spPr>
          <a:xfrm>
            <a:off x="4485132" y="6554253"/>
            <a:ext cx="4582160" cy="307777"/>
          </a:xfrm>
          <a:prstGeom prst="rect">
            <a:avLst/>
          </a:prstGeom>
          <a:noFill/>
        </p:spPr>
        <p:txBody>
          <a:bodyPr wrap="square" rtlCol="0">
            <a:spAutoFit/>
          </a:bodyPr>
          <a:lstStyle/>
          <a:p>
            <a:pPr algn="ctr"/>
            <a:r>
              <a:rPr lang="en-IN" sz="1400" b="1" dirty="0">
                <a:solidFill>
                  <a:schemeClr val="bg1">
                    <a:lumMod val="95000"/>
                  </a:schemeClr>
                </a:solidFill>
              </a:rPr>
              <a:t>Department of Artificial Intelligence and Machine Learning</a:t>
            </a:r>
          </a:p>
        </p:txBody>
      </p:sp>
      <p:sp>
        <p:nvSpPr>
          <p:cNvPr id="11" name="TextBox 10">
            <a:extLst>
              <a:ext uri="{FF2B5EF4-FFF2-40B4-BE49-F238E27FC236}">
                <a16:creationId xmlns:a16="http://schemas.microsoft.com/office/drawing/2014/main" id="{5B3BED7A-4A14-A607-0E74-B05F9B7FF991}"/>
              </a:ext>
            </a:extLst>
          </p:cNvPr>
          <p:cNvSpPr txBox="1"/>
          <p:nvPr userDrawn="1"/>
        </p:nvSpPr>
        <p:spPr>
          <a:xfrm>
            <a:off x="-20207" y="6557131"/>
            <a:ext cx="3979560" cy="307777"/>
          </a:xfrm>
          <a:prstGeom prst="rect">
            <a:avLst/>
          </a:prstGeom>
          <a:noFill/>
        </p:spPr>
        <p:txBody>
          <a:bodyPr wrap="square" rtlCol="0">
            <a:spAutoFit/>
          </a:bodyPr>
          <a:lstStyle/>
          <a:p>
            <a:pPr algn="ctr"/>
            <a:r>
              <a:rPr lang="en-IN" sz="1400" b="1" dirty="0">
                <a:solidFill>
                  <a:schemeClr val="bg1">
                    <a:lumMod val="95000"/>
                  </a:schemeClr>
                </a:solidFill>
              </a:rPr>
              <a:t>22PL1B01-Introduction to Python Programming</a:t>
            </a:r>
          </a:p>
        </p:txBody>
      </p:sp>
      <p:sp>
        <p:nvSpPr>
          <p:cNvPr id="12" name="Rectangle 11">
            <a:extLst>
              <a:ext uri="{FF2B5EF4-FFF2-40B4-BE49-F238E27FC236}">
                <a16:creationId xmlns:a16="http://schemas.microsoft.com/office/drawing/2014/main" id="{EA0B0A6E-842A-50B0-BC92-FEEF3D00411D}"/>
              </a:ext>
            </a:extLst>
          </p:cNvPr>
          <p:cNvSpPr/>
          <p:nvPr userDrawn="1"/>
        </p:nvSpPr>
        <p:spPr>
          <a:xfrm>
            <a:off x="0" y="-37028"/>
            <a:ext cx="12192000" cy="107513"/>
          </a:xfrm>
          <a:prstGeom prst="rect">
            <a:avLst/>
          </a:prstGeom>
          <a:solidFill>
            <a:srgbClr val="00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52157115-ED17-DD1B-968B-6BDCF48CE4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599" y="127715"/>
            <a:ext cx="609601" cy="609601"/>
          </a:xfrm>
          <a:prstGeom prst="rect">
            <a:avLst/>
          </a:prstGeom>
        </p:spPr>
      </p:pic>
      <p:sp>
        <p:nvSpPr>
          <p:cNvPr id="14" name="Rectangle 13">
            <a:extLst>
              <a:ext uri="{FF2B5EF4-FFF2-40B4-BE49-F238E27FC236}">
                <a16:creationId xmlns:a16="http://schemas.microsoft.com/office/drawing/2014/main" id="{252A8F85-FD8D-6D06-2C6F-94F2E4313705}"/>
              </a:ext>
            </a:extLst>
          </p:cNvPr>
          <p:cNvSpPr/>
          <p:nvPr userDrawn="1"/>
        </p:nvSpPr>
        <p:spPr>
          <a:xfrm>
            <a:off x="9522564" y="6559367"/>
            <a:ext cx="2669436" cy="307777"/>
          </a:xfrm>
          <a:prstGeom prst="rect">
            <a:avLst/>
          </a:prstGeom>
          <a:solidFill>
            <a:srgbClr val="00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DD7917DC-0983-3169-3A21-041B8E163E40}"/>
              </a:ext>
            </a:extLst>
          </p:cNvPr>
          <p:cNvSpPr txBox="1"/>
          <p:nvPr userDrawn="1"/>
        </p:nvSpPr>
        <p:spPr>
          <a:xfrm>
            <a:off x="9894824" y="6538864"/>
            <a:ext cx="2056385" cy="338554"/>
          </a:xfrm>
          <a:prstGeom prst="rect">
            <a:avLst/>
          </a:prstGeom>
          <a:noFill/>
        </p:spPr>
        <p:txBody>
          <a:bodyPr wrap="square" rtlCol="0">
            <a:spAutoFit/>
          </a:bodyPr>
          <a:lstStyle/>
          <a:p>
            <a:pPr algn="ctr"/>
            <a:r>
              <a:rPr lang="en-IN" sz="1600" b="1" i="1" dirty="0">
                <a:solidFill>
                  <a:schemeClr val="bg1"/>
                </a:solidFill>
              </a:rPr>
              <a:t>Go, Change the World</a:t>
            </a:r>
          </a:p>
        </p:txBody>
      </p:sp>
    </p:spTree>
    <p:extLst>
      <p:ext uri="{BB962C8B-B14F-4D97-AF65-F5344CB8AC3E}">
        <p14:creationId xmlns:p14="http://schemas.microsoft.com/office/powerpoint/2010/main" val="267045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5DEB3-C502-251A-10F0-135DCD8B99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646EA7-BE89-43E2-52D2-D57ED1D001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4F462-51F9-769D-8BBD-C46BE5F387D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39A80A5-A798-6E43-E42F-A612CFEDBBB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9246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F46F-7055-C07E-5949-1CC9FA80210F}"/>
              </a:ext>
            </a:extLst>
          </p:cNvPr>
          <p:cNvSpPr>
            <a:spLocks noGrp="1"/>
          </p:cNvSpPr>
          <p:nvPr>
            <p:ph type="title"/>
          </p:nvPr>
        </p:nvSpPr>
        <p:spPr>
          <a:xfrm>
            <a:off x="838200" y="127875"/>
            <a:ext cx="10515600" cy="609282"/>
          </a:xfrm>
        </p:spPr>
        <p:txBody>
          <a:bodyPr>
            <a:noAutofit/>
          </a:bodyPr>
          <a:lstStyle>
            <a:lvl1pPr algn="ctr">
              <a:defRPr sz="3600" b="1">
                <a:latin typeface="+mn-lt"/>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61145D3A-9CF4-6AC2-549D-FE1A54D7785A}"/>
              </a:ext>
            </a:extLst>
          </p:cNvPr>
          <p:cNvSpPr>
            <a:spLocks noGrp="1"/>
          </p:cNvSpPr>
          <p:nvPr>
            <p:ph idx="1"/>
          </p:nvPr>
        </p:nvSpPr>
        <p:spPr>
          <a:xfrm>
            <a:off x="838200" y="855508"/>
            <a:ext cx="10515600" cy="5667212"/>
          </a:xfrm>
        </p:spPr>
        <p:txBody>
          <a:bodyPr>
            <a:normAutofit/>
          </a:bodyPr>
          <a:lstStyle>
            <a:lvl1pPr>
              <a:defRPr sz="2300"/>
            </a:lvl1pPr>
            <a:lvl2pPr>
              <a:defRPr sz="2300"/>
            </a:lvl2pPr>
            <a:lvl3pPr>
              <a:defRPr sz="2300"/>
            </a:lvl3pPr>
            <a:lvl4pPr>
              <a:defRPr sz="2300"/>
            </a:lvl4pPr>
            <a:lvl5pPr>
              <a:defRPr sz="2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Rectangle 7">
            <a:extLst>
              <a:ext uri="{FF2B5EF4-FFF2-40B4-BE49-F238E27FC236}">
                <a16:creationId xmlns:a16="http://schemas.microsoft.com/office/drawing/2014/main" id="{7339D059-37AC-8CF6-A05C-077DA2ADF04D}"/>
              </a:ext>
            </a:extLst>
          </p:cNvPr>
          <p:cNvSpPr/>
          <p:nvPr userDrawn="1"/>
        </p:nvSpPr>
        <p:spPr>
          <a:xfrm>
            <a:off x="0" y="6614795"/>
            <a:ext cx="12192000" cy="243206"/>
          </a:xfrm>
          <a:prstGeom prst="rect">
            <a:avLst/>
          </a:prstGeom>
          <a:solidFill>
            <a:srgbClr val="00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9D0CF489-D3F5-85DC-A676-3BAE8EF27D26}"/>
              </a:ext>
            </a:extLst>
          </p:cNvPr>
          <p:cNvSpPr txBox="1"/>
          <p:nvPr userDrawn="1"/>
        </p:nvSpPr>
        <p:spPr>
          <a:xfrm>
            <a:off x="7051040" y="6577725"/>
            <a:ext cx="4582160" cy="307777"/>
          </a:xfrm>
          <a:prstGeom prst="rect">
            <a:avLst/>
          </a:prstGeom>
          <a:noFill/>
        </p:spPr>
        <p:txBody>
          <a:bodyPr wrap="square" rtlCol="0">
            <a:spAutoFit/>
          </a:bodyPr>
          <a:lstStyle/>
          <a:p>
            <a:r>
              <a:rPr lang="en-IN" sz="1400" b="1" dirty="0">
                <a:solidFill>
                  <a:schemeClr val="bg1">
                    <a:lumMod val="95000"/>
                  </a:schemeClr>
                </a:solidFill>
              </a:rPr>
              <a:t>Department of Artificial Intelligence and Machine Learning</a:t>
            </a:r>
          </a:p>
        </p:txBody>
      </p:sp>
      <p:sp>
        <p:nvSpPr>
          <p:cNvPr id="11" name="TextBox 10">
            <a:extLst>
              <a:ext uri="{FF2B5EF4-FFF2-40B4-BE49-F238E27FC236}">
                <a16:creationId xmlns:a16="http://schemas.microsoft.com/office/drawing/2014/main" id="{5B3BED7A-4A14-A607-0E74-B05F9B7FF991}"/>
              </a:ext>
            </a:extLst>
          </p:cNvPr>
          <p:cNvSpPr txBox="1"/>
          <p:nvPr userDrawn="1"/>
        </p:nvSpPr>
        <p:spPr>
          <a:xfrm>
            <a:off x="81280" y="6577726"/>
            <a:ext cx="5222240" cy="307777"/>
          </a:xfrm>
          <a:prstGeom prst="rect">
            <a:avLst/>
          </a:prstGeom>
          <a:noFill/>
        </p:spPr>
        <p:txBody>
          <a:bodyPr wrap="square" rtlCol="0">
            <a:spAutoFit/>
          </a:bodyPr>
          <a:lstStyle/>
          <a:p>
            <a:r>
              <a:rPr lang="en-IN" sz="1400" b="1" dirty="0">
                <a:solidFill>
                  <a:schemeClr val="bg1">
                    <a:lumMod val="95000"/>
                  </a:schemeClr>
                </a:solidFill>
              </a:rPr>
              <a:t>21AI33 – Foundation of Cyber Physical Systems</a:t>
            </a:r>
          </a:p>
        </p:txBody>
      </p:sp>
      <p:sp>
        <p:nvSpPr>
          <p:cNvPr id="12" name="Rectangle 11">
            <a:extLst>
              <a:ext uri="{FF2B5EF4-FFF2-40B4-BE49-F238E27FC236}">
                <a16:creationId xmlns:a16="http://schemas.microsoft.com/office/drawing/2014/main" id="{EA0B0A6E-842A-50B0-BC92-FEEF3D00411D}"/>
              </a:ext>
            </a:extLst>
          </p:cNvPr>
          <p:cNvSpPr/>
          <p:nvPr userDrawn="1"/>
        </p:nvSpPr>
        <p:spPr>
          <a:xfrm>
            <a:off x="0" y="-37028"/>
            <a:ext cx="12192000" cy="107513"/>
          </a:xfrm>
          <a:prstGeom prst="rect">
            <a:avLst/>
          </a:prstGeom>
          <a:solidFill>
            <a:srgbClr val="00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811A3195-C028-3597-B4C3-4E372306F2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40" y="132636"/>
            <a:ext cx="609601" cy="609601"/>
          </a:xfrm>
          <a:prstGeom prst="rect">
            <a:avLst/>
          </a:prstGeom>
        </p:spPr>
      </p:pic>
    </p:spTree>
    <p:extLst>
      <p:ext uri="{BB962C8B-B14F-4D97-AF65-F5344CB8AC3E}">
        <p14:creationId xmlns:p14="http://schemas.microsoft.com/office/powerpoint/2010/main" val="171400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5FA8-CFCE-BDDB-F4FF-DF09A0F09C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1D4C4A-0F7B-35ED-33BA-5893FB2BC4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3A14E9-6C85-780F-6981-39C727CF14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134458-D9D1-471B-8141-5DD6E7E9B1F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EF56D4A-8569-ACB2-ABD0-8A7FECD532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101706-5432-6C5F-609F-54E936CAFFEE}"/>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382857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1A74D-4896-D9AC-F85B-342EFAA07D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5DAD6A-FC7A-4BDC-B18A-CBAFC23D6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8F9447-486E-1C1A-85E1-F33219F355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0D65FC-7493-CFA8-7231-402785315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C5FC88-B242-3BA9-B3EE-3A55187AF5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A89E48-8BCC-BF6E-EEA0-A817133133D6}"/>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32D842B7-EF63-BBEE-256F-8A9DA9BCA0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3ED1C0-78AA-D7A1-76B1-835338075580}"/>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266695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E54B-1753-1E4E-1C01-6FCC787C6C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0EA05A-AEFF-7574-3CAC-F42144C1C739}"/>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0E96FCCB-CBBA-641D-61BE-CEE63CB66D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58FDCF-EE10-7EB6-51E1-E0E6D2247032}"/>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332958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E001D-5F96-566B-E4EE-B22AF0D6D362}"/>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A3773FDE-45FE-1468-A7A0-28B0D3854A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F7A759-FC36-EB97-0A72-CE801BFBD98E}"/>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6209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C0F8-CC2B-84D8-8BBF-70A032C2C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54E4C1-A6B6-D35D-EED8-1A3779541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017C7F-FC3F-EFF2-8C33-6E7D7E2D5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B3343-DFB8-7ED8-5A48-2744A5EC71AA}"/>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A3D4237-0272-C7C9-7B9C-54377B8987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6E77DE-6522-D3B8-DC75-401094ED941C}"/>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5902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42AE3A-E85A-8764-C657-A31157D75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B01788-E7AD-E786-32F6-8B877EE07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087685-CD97-C103-3B44-D2122685B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685066-6634-11DD-A40D-485EBB527C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4FEEE4-F7E8-5090-EFC2-22C0F8591A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5F3F5-3065-4135-BC9C-14EBED89F640}" type="slidenum">
              <a:rPr lang="en-IN" smtClean="0"/>
              <a:t>‹#›</a:t>
            </a:fld>
            <a:endParaRPr lang="en-IN"/>
          </a:p>
        </p:txBody>
      </p:sp>
    </p:spTree>
    <p:extLst>
      <p:ext uri="{BB962C8B-B14F-4D97-AF65-F5344CB8AC3E}">
        <p14:creationId xmlns:p14="http://schemas.microsoft.com/office/powerpoint/2010/main" val="2019330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mail.python.org/mailman/listinfo/tuto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188688" y="5278485"/>
            <a:ext cx="6096000" cy="1446550"/>
          </a:xfrm>
          <a:prstGeom prst="rect">
            <a:avLst/>
          </a:prstGeom>
          <a:solidFill>
            <a:srgbClr val="F7F7F7"/>
          </a:solidFill>
        </p:spPr>
        <p:txBody>
          <a:bodyPr>
            <a:spAutoFit/>
          </a:bodyPr>
          <a:lstStyle/>
          <a:p>
            <a:r>
              <a:rPr lang="en-IN" sz="2800" b="1" dirty="0">
                <a:solidFill>
                  <a:srgbClr val="002060"/>
                </a:solidFill>
              </a:rPr>
              <a:t>Prof. Rajesh R M</a:t>
            </a:r>
          </a:p>
          <a:p>
            <a:r>
              <a:rPr lang="en-IN" sz="2000" b="1" dirty="0">
                <a:solidFill>
                  <a:srgbClr val="002060"/>
                </a:solidFill>
              </a:rPr>
              <a:t>Dept. of AIML</a:t>
            </a:r>
          </a:p>
          <a:p>
            <a:r>
              <a:rPr lang="en-IN" sz="2000" b="1" dirty="0">
                <a:solidFill>
                  <a:srgbClr val="002060"/>
                </a:solidFill>
              </a:rPr>
              <a:t>RV College of Engineering</a:t>
            </a:r>
          </a:p>
          <a:p>
            <a:r>
              <a:rPr lang="en-IN" sz="2000" b="1" dirty="0">
                <a:solidFill>
                  <a:srgbClr val="002060"/>
                </a:solidFill>
              </a:rPr>
              <a:t>Bengaluru</a:t>
            </a:r>
          </a:p>
        </p:txBody>
      </p:sp>
    </p:spTree>
    <p:extLst>
      <p:ext uri="{BB962C8B-B14F-4D97-AF65-F5344CB8AC3E}">
        <p14:creationId xmlns:p14="http://schemas.microsoft.com/office/powerpoint/2010/main" val="45164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r>
              <a:rPr lang="en-IN" dirty="0"/>
              <a:t>Introduction to Python (Contd.)</a:t>
            </a:r>
          </a:p>
        </p:txBody>
      </p:sp>
      <p:sp>
        <p:nvSpPr>
          <p:cNvPr id="3" name="Content Placeholder 2">
            <a:extLst>
              <a:ext uri="{FF2B5EF4-FFF2-40B4-BE49-F238E27FC236}">
                <a16:creationId xmlns:a16="http://schemas.microsoft.com/office/drawing/2014/main" id="{DD43520B-2EBE-1F0C-3509-EE59BFEEEA66}"/>
              </a:ext>
            </a:extLst>
          </p:cNvPr>
          <p:cNvSpPr>
            <a:spLocks noGrp="1"/>
          </p:cNvSpPr>
          <p:nvPr>
            <p:ph idx="1"/>
          </p:nvPr>
        </p:nvSpPr>
        <p:spPr>
          <a:xfrm>
            <a:off x="838200" y="904002"/>
            <a:ext cx="10718800" cy="376580"/>
          </a:xfrm>
        </p:spPr>
        <p:txBody>
          <a:bodyPr>
            <a:normAutofit fontScale="92500" lnSpcReduction="10000"/>
          </a:bodyPr>
          <a:lstStyle/>
          <a:p>
            <a:pPr marL="0" indent="0" algn="just">
              <a:buNone/>
            </a:pPr>
            <a:r>
              <a:rPr lang="en-US" sz="2400" b="1" dirty="0">
                <a:solidFill>
                  <a:srgbClr val="990033"/>
                </a:solidFill>
              </a:rPr>
              <a:t>Python Is Object-Oriented</a:t>
            </a:r>
            <a:endParaRPr lang="en-IN" b="1" dirty="0">
              <a:solidFill>
                <a:srgbClr val="990033"/>
              </a:solidFill>
            </a:endParaRPr>
          </a:p>
        </p:txBody>
      </p:sp>
      <p:pic>
        <p:nvPicPr>
          <p:cNvPr id="6" name="Picture 5">
            <a:extLst>
              <a:ext uri="{FF2B5EF4-FFF2-40B4-BE49-F238E27FC236}">
                <a16:creationId xmlns:a16="http://schemas.microsoft.com/office/drawing/2014/main" id="{FD7346FE-68E7-617F-7B24-FDBC2C76A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1335012"/>
            <a:ext cx="7282543" cy="5032035"/>
          </a:xfrm>
          <a:prstGeom prst="rect">
            <a:avLst/>
          </a:prstGeom>
        </p:spPr>
      </p:pic>
    </p:spTree>
    <p:extLst>
      <p:ext uri="{BB962C8B-B14F-4D97-AF65-F5344CB8AC3E}">
        <p14:creationId xmlns:p14="http://schemas.microsoft.com/office/powerpoint/2010/main" val="3331235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r>
              <a:rPr lang="en-IN" dirty="0"/>
              <a:t>Introduction to Python (Contd.)</a:t>
            </a:r>
          </a:p>
        </p:txBody>
      </p:sp>
      <p:sp>
        <p:nvSpPr>
          <p:cNvPr id="3" name="Content Placeholder 2">
            <a:extLst>
              <a:ext uri="{FF2B5EF4-FFF2-40B4-BE49-F238E27FC236}">
                <a16:creationId xmlns:a16="http://schemas.microsoft.com/office/drawing/2014/main" id="{DD43520B-2EBE-1F0C-3509-EE59BFEEEA66}"/>
              </a:ext>
            </a:extLst>
          </p:cNvPr>
          <p:cNvSpPr>
            <a:spLocks noGrp="1"/>
          </p:cNvSpPr>
          <p:nvPr>
            <p:ph idx="1"/>
          </p:nvPr>
        </p:nvSpPr>
        <p:spPr>
          <a:xfrm>
            <a:off x="838200" y="904002"/>
            <a:ext cx="10718800" cy="376580"/>
          </a:xfrm>
        </p:spPr>
        <p:txBody>
          <a:bodyPr>
            <a:normAutofit fontScale="92500" lnSpcReduction="10000"/>
          </a:bodyPr>
          <a:lstStyle/>
          <a:p>
            <a:pPr marL="0" indent="0" algn="just">
              <a:buNone/>
            </a:pPr>
            <a:r>
              <a:rPr lang="en-US" sz="2400" b="1" dirty="0">
                <a:solidFill>
                  <a:srgbClr val="990033"/>
                </a:solidFill>
              </a:rPr>
              <a:t>Python Is a “Glue” Language</a:t>
            </a:r>
            <a:endParaRPr lang="en-IN" b="1" dirty="0">
              <a:solidFill>
                <a:srgbClr val="990033"/>
              </a:solidFill>
            </a:endParaRPr>
          </a:p>
        </p:txBody>
      </p:sp>
      <p:sp>
        <p:nvSpPr>
          <p:cNvPr id="5" name="TextBox 4">
            <a:extLst>
              <a:ext uri="{FF2B5EF4-FFF2-40B4-BE49-F238E27FC236}">
                <a16:creationId xmlns:a16="http://schemas.microsoft.com/office/drawing/2014/main" id="{D5D8B5D8-489B-1063-2693-6447E1B1B827}"/>
              </a:ext>
            </a:extLst>
          </p:cNvPr>
          <p:cNvSpPr txBox="1"/>
          <p:nvPr/>
        </p:nvSpPr>
        <p:spPr>
          <a:xfrm>
            <a:off x="838200" y="1427827"/>
            <a:ext cx="10826750" cy="2292935"/>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dirty="0"/>
              <a:t>Python can be </a:t>
            </a:r>
            <a:r>
              <a:rPr lang="en-US" sz="2300" dirty="0">
                <a:solidFill>
                  <a:srgbClr val="7030A0"/>
                </a:solidFill>
              </a:rPr>
              <a:t>integrated with other languages such as C, C++, and Java</a:t>
            </a:r>
            <a:r>
              <a:rPr lang="en-US" sz="2300" dirty="0"/>
              <a:t>. This means that a </a:t>
            </a:r>
            <a:r>
              <a:rPr lang="en-US" sz="2300" dirty="0">
                <a:solidFill>
                  <a:srgbClr val="7030A0"/>
                </a:solidFill>
              </a:rPr>
              <a:t>programmer can take advantage of work already done in another language </a:t>
            </a:r>
            <a:r>
              <a:rPr lang="en-US" sz="2300" dirty="0"/>
              <a:t>while using Python</a:t>
            </a:r>
          </a:p>
          <a:p>
            <a:pPr marL="342900" indent="-342900" algn="just">
              <a:spcAft>
                <a:spcPts val="600"/>
              </a:spcAft>
              <a:buFont typeface="Wingdings" panose="05000000000000000000" pitchFamily="2" charset="2"/>
              <a:buChar char="§"/>
            </a:pPr>
            <a:r>
              <a:rPr lang="en-US" sz="2300" dirty="0"/>
              <a:t>It also means that he or she can leverage the strengths of other languages, such as the extra speed that C or C++ might offer, while still enjoying the ease of development that’s a hallmark of Python programming.</a:t>
            </a:r>
            <a:endParaRPr lang="en-US" sz="2300" dirty="0">
              <a:solidFill>
                <a:srgbClr val="990033"/>
              </a:solidFill>
            </a:endParaRPr>
          </a:p>
        </p:txBody>
      </p:sp>
      <p:grpSp>
        <p:nvGrpSpPr>
          <p:cNvPr id="16" name="Group 15">
            <a:extLst>
              <a:ext uri="{FF2B5EF4-FFF2-40B4-BE49-F238E27FC236}">
                <a16:creationId xmlns:a16="http://schemas.microsoft.com/office/drawing/2014/main" id="{AD5796F4-27A3-B506-CA68-120AA350E32F}"/>
              </a:ext>
            </a:extLst>
          </p:cNvPr>
          <p:cNvGrpSpPr/>
          <p:nvPr/>
        </p:nvGrpSpPr>
        <p:grpSpPr>
          <a:xfrm>
            <a:off x="3098800" y="4140200"/>
            <a:ext cx="6692900" cy="2137648"/>
            <a:chOff x="2590800" y="4152900"/>
            <a:chExt cx="6692900" cy="2137648"/>
          </a:xfrm>
        </p:grpSpPr>
        <p:sp>
          <p:nvSpPr>
            <p:cNvPr id="4" name="Rectangle 3">
              <a:extLst>
                <a:ext uri="{FF2B5EF4-FFF2-40B4-BE49-F238E27FC236}">
                  <a16:creationId xmlns:a16="http://schemas.microsoft.com/office/drawing/2014/main" id="{2FC44C33-5C2E-55F8-E6B8-0759C8F17386}"/>
                </a:ext>
              </a:extLst>
            </p:cNvPr>
            <p:cNvSpPr/>
            <p:nvPr/>
          </p:nvSpPr>
          <p:spPr>
            <a:xfrm>
              <a:off x="2590800" y="4152900"/>
              <a:ext cx="1663700" cy="673100"/>
            </a:xfrm>
            <a:prstGeom prst="rect">
              <a:avLst/>
            </a:prstGeom>
            <a:solidFill>
              <a:srgbClr val="072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C</a:t>
              </a:r>
            </a:p>
          </p:txBody>
        </p:sp>
        <p:sp>
          <p:nvSpPr>
            <p:cNvPr id="6" name="Rectangle 5">
              <a:extLst>
                <a:ext uri="{FF2B5EF4-FFF2-40B4-BE49-F238E27FC236}">
                  <a16:creationId xmlns:a16="http://schemas.microsoft.com/office/drawing/2014/main" id="{1A717C8F-7C94-8982-4F05-319FF5ABC8C1}"/>
                </a:ext>
              </a:extLst>
            </p:cNvPr>
            <p:cNvSpPr/>
            <p:nvPr/>
          </p:nvSpPr>
          <p:spPr>
            <a:xfrm>
              <a:off x="5105400" y="4152900"/>
              <a:ext cx="1663700" cy="673100"/>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C++</a:t>
              </a:r>
            </a:p>
          </p:txBody>
        </p:sp>
        <p:sp>
          <p:nvSpPr>
            <p:cNvPr id="7" name="Rectangle 6">
              <a:extLst>
                <a:ext uri="{FF2B5EF4-FFF2-40B4-BE49-F238E27FC236}">
                  <a16:creationId xmlns:a16="http://schemas.microsoft.com/office/drawing/2014/main" id="{FDE5C257-4617-B664-066D-735583F440D6}"/>
                </a:ext>
              </a:extLst>
            </p:cNvPr>
            <p:cNvSpPr/>
            <p:nvPr/>
          </p:nvSpPr>
          <p:spPr>
            <a:xfrm>
              <a:off x="7620000" y="4152900"/>
              <a:ext cx="1663700" cy="6731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JAVA</a:t>
              </a:r>
            </a:p>
          </p:txBody>
        </p:sp>
        <p:sp>
          <p:nvSpPr>
            <p:cNvPr id="8" name="Rectangle 7">
              <a:extLst>
                <a:ext uri="{FF2B5EF4-FFF2-40B4-BE49-F238E27FC236}">
                  <a16:creationId xmlns:a16="http://schemas.microsoft.com/office/drawing/2014/main" id="{CB764347-CE66-A3CC-4FDF-2750186F6DB0}"/>
                </a:ext>
              </a:extLst>
            </p:cNvPr>
            <p:cNvSpPr/>
            <p:nvPr/>
          </p:nvSpPr>
          <p:spPr>
            <a:xfrm>
              <a:off x="4489450" y="5617448"/>
              <a:ext cx="2895600" cy="6731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PYTHON</a:t>
              </a:r>
            </a:p>
          </p:txBody>
        </p:sp>
        <p:cxnSp>
          <p:nvCxnSpPr>
            <p:cNvPr id="10" name="Straight Arrow Connector 9">
              <a:extLst>
                <a:ext uri="{FF2B5EF4-FFF2-40B4-BE49-F238E27FC236}">
                  <a16:creationId xmlns:a16="http://schemas.microsoft.com/office/drawing/2014/main" id="{F2725881-1387-1992-9F97-EE97324916C1}"/>
                </a:ext>
              </a:extLst>
            </p:cNvPr>
            <p:cNvCxnSpPr>
              <a:stCxn id="4" idx="2"/>
            </p:cNvCxnSpPr>
            <p:nvPr/>
          </p:nvCxnSpPr>
          <p:spPr>
            <a:xfrm>
              <a:off x="3422650" y="4826000"/>
              <a:ext cx="1066800" cy="791448"/>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56DACA2-8380-B5BD-D163-D5CA07A04DB7}"/>
                </a:ext>
              </a:extLst>
            </p:cNvPr>
            <p:cNvCxnSpPr>
              <a:cxnSpLocks/>
              <a:endCxn id="7" idx="2"/>
            </p:cNvCxnSpPr>
            <p:nvPr/>
          </p:nvCxnSpPr>
          <p:spPr>
            <a:xfrm flipV="1">
              <a:off x="7385050" y="4826000"/>
              <a:ext cx="1066800" cy="791448"/>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A8FA6B7-0F4F-A70A-5C7E-1D581662D1F0}"/>
                </a:ext>
              </a:extLst>
            </p:cNvPr>
            <p:cNvCxnSpPr>
              <a:cxnSpLocks/>
              <a:stCxn id="8" idx="0"/>
              <a:endCxn id="6" idx="2"/>
            </p:cNvCxnSpPr>
            <p:nvPr/>
          </p:nvCxnSpPr>
          <p:spPr>
            <a:xfrm flipV="1">
              <a:off x="5937250" y="4826000"/>
              <a:ext cx="0" cy="791448"/>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595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r>
              <a:rPr lang="en-IN" dirty="0"/>
              <a:t>Introduction to Python (Contd.)</a:t>
            </a:r>
          </a:p>
        </p:txBody>
      </p:sp>
      <p:sp>
        <p:nvSpPr>
          <p:cNvPr id="3" name="Content Placeholder 2">
            <a:extLst>
              <a:ext uri="{FF2B5EF4-FFF2-40B4-BE49-F238E27FC236}">
                <a16:creationId xmlns:a16="http://schemas.microsoft.com/office/drawing/2014/main" id="{DD43520B-2EBE-1F0C-3509-EE59BFEEEA66}"/>
              </a:ext>
            </a:extLst>
          </p:cNvPr>
          <p:cNvSpPr>
            <a:spLocks noGrp="1"/>
          </p:cNvSpPr>
          <p:nvPr>
            <p:ph idx="1"/>
          </p:nvPr>
        </p:nvSpPr>
        <p:spPr>
          <a:xfrm>
            <a:off x="838200" y="1043702"/>
            <a:ext cx="10718800" cy="376580"/>
          </a:xfrm>
        </p:spPr>
        <p:txBody>
          <a:bodyPr>
            <a:normAutofit fontScale="92500" lnSpcReduction="10000"/>
          </a:bodyPr>
          <a:lstStyle/>
          <a:p>
            <a:pPr marL="0" indent="0" algn="just">
              <a:buNone/>
            </a:pPr>
            <a:r>
              <a:rPr lang="en-US" sz="2400" b="1" dirty="0">
                <a:solidFill>
                  <a:srgbClr val="990033"/>
                </a:solidFill>
              </a:rPr>
              <a:t>Python Runs Everywhere</a:t>
            </a:r>
            <a:endParaRPr lang="en-IN" b="1" dirty="0">
              <a:solidFill>
                <a:srgbClr val="990033"/>
              </a:solidFill>
            </a:endParaRPr>
          </a:p>
        </p:txBody>
      </p:sp>
      <p:sp>
        <p:nvSpPr>
          <p:cNvPr id="5" name="TextBox 4">
            <a:extLst>
              <a:ext uri="{FF2B5EF4-FFF2-40B4-BE49-F238E27FC236}">
                <a16:creationId xmlns:a16="http://schemas.microsoft.com/office/drawing/2014/main" id="{D5D8B5D8-489B-1063-2693-6447E1B1B827}"/>
              </a:ext>
            </a:extLst>
          </p:cNvPr>
          <p:cNvSpPr txBox="1"/>
          <p:nvPr/>
        </p:nvSpPr>
        <p:spPr>
          <a:xfrm>
            <a:off x="838200" y="1707227"/>
            <a:ext cx="10826750" cy="2800767"/>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dirty="0"/>
              <a:t>You can run Python on </a:t>
            </a:r>
            <a:r>
              <a:rPr lang="en-US" sz="2300" dirty="0">
                <a:solidFill>
                  <a:srgbClr val="7030A0"/>
                </a:solidFill>
              </a:rPr>
              <a:t>Windows, Macintosh, or Linux machines</a:t>
            </a:r>
          </a:p>
          <a:p>
            <a:pPr marL="342900" indent="-342900" algn="just">
              <a:spcAft>
                <a:spcPts val="600"/>
              </a:spcAft>
              <a:buFont typeface="Wingdings" panose="05000000000000000000" pitchFamily="2" charset="2"/>
              <a:buChar char="§"/>
            </a:pPr>
            <a:r>
              <a:rPr lang="en-US" sz="2300" dirty="0"/>
              <a:t>Python programs are </a:t>
            </a:r>
            <a:r>
              <a:rPr lang="en-US" sz="2300" dirty="0">
                <a:solidFill>
                  <a:srgbClr val="7030A0"/>
                </a:solidFill>
              </a:rPr>
              <a:t>platform independent</a:t>
            </a:r>
            <a:r>
              <a:rPr lang="en-US" sz="2300" dirty="0"/>
              <a:t>, which means that regardless of the operating system you use to create your program, it’ll run on any other computer with Python</a:t>
            </a:r>
          </a:p>
          <a:p>
            <a:pPr marL="342900" indent="-342900" algn="just">
              <a:spcAft>
                <a:spcPts val="600"/>
              </a:spcAft>
              <a:buFont typeface="Wingdings" panose="05000000000000000000" pitchFamily="2" charset="2"/>
              <a:buChar char="§"/>
            </a:pPr>
            <a:r>
              <a:rPr lang="en-US" sz="2300" dirty="0"/>
              <a:t>So if you write a program on your PC, you can e-mail a copy to your friend who runs Linux or to your aunt who has a Mac, and the program will work</a:t>
            </a:r>
          </a:p>
          <a:p>
            <a:pPr marL="342900" indent="-342900" algn="just">
              <a:spcAft>
                <a:spcPts val="600"/>
              </a:spcAft>
              <a:buFont typeface="Wingdings" panose="05000000000000000000" pitchFamily="2" charset="2"/>
              <a:buChar char="§"/>
            </a:pPr>
            <a:r>
              <a:rPr lang="en-US" sz="2300" dirty="0"/>
              <a:t>Only condition </a:t>
            </a:r>
            <a:r>
              <a:rPr lang="en-US" sz="2300" dirty="0">
                <a:solidFill>
                  <a:srgbClr val="7030A0"/>
                </a:solidFill>
              </a:rPr>
              <a:t>Python installed on their computers</a:t>
            </a:r>
          </a:p>
        </p:txBody>
      </p:sp>
    </p:spTree>
    <p:extLst>
      <p:ext uri="{BB962C8B-B14F-4D97-AF65-F5344CB8AC3E}">
        <p14:creationId xmlns:p14="http://schemas.microsoft.com/office/powerpoint/2010/main" val="1867354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r>
              <a:rPr lang="en-IN" dirty="0"/>
              <a:t>Introduction to Python (Contd.)</a:t>
            </a:r>
          </a:p>
        </p:txBody>
      </p:sp>
      <p:sp>
        <p:nvSpPr>
          <p:cNvPr id="3" name="Content Placeholder 2">
            <a:extLst>
              <a:ext uri="{FF2B5EF4-FFF2-40B4-BE49-F238E27FC236}">
                <a16:creationId xmlns:a16="http://schemas.microsoft.com/office/drawing/2014/main" id="{DD43520B-2EBE-1F0C-3509-EE59BFEEEA66}"/>
              </a:ext>
            </a:extLst>
          </p:cNvPr>
          <p:cNvSpPr>
            <a:spLocks noGrp="1"/>
          </p:cNvSpPr>
          <p:nvPr>
            <p:ph idx="1"/>
          </p:nvPr>
        </p:nvSpPr>
        <p:spPr>
          <a:xfrm>
            <a:off x="838200" y="1043702"/>
            <a:ext cx="10718800" cy="376580"/>
          </a:xfrm>
        </p:spPr>
        <p:txBody>
          <a:bodyPr>
            <a:normAutofit fontScale="92500" lnSpcReduction="10000"/>
          </a:bodyPr>
          <a:lstStyle/>
          <a:p>
            <a:pPr marL="0" indent="0" algn="just">
              <a:buNone/>
            </a:pPr>
            <a:r>
              <a:rPr lang="en-US" sz="2400" b="1" dirty="0">
                <a:solidFill>
                  <a:srgbClr val="990033"/>
                </a:solidFill>
              </a:rPr>
              <a:t>Python Has a Strong Community</a:t>
            </a:r>
            <a:endParaRPr lang="en-IN" b="1" dirty="0">
              <a:solidFill>
                <a:srgbClr val="990033"/>
              </a:solidFill>
            </a:endParaRPr>
          </a:p>
        </p:txBody>
      </p:sp>
      <p:sp>
        <p:nvSpPr>
          <p:cNvPr id="5" name="TextBox 4">
            <a:extLst>
              <a:ext uri="{FF2B5EF4-FFF2-40B4-BE49-F238E27FC236}">
                <a16:creationId xmlns:a16="http://schemas.microsoft.com/office/drawing/2014/main" id="{D5D8B5D8-489B-1063-2693-6447E1B1B827}"/>
              </a:ext>
            </a:extLst>
          </p:cNvPr>
          <p:cNvSpPr txBox="1"/>
          <p:nvPr/>
        </p:nvSpPr>
        <p:spPr>
          <a:xfrm>
            <a:off x="838200" y="1707227"/>
            <a:ext cx="10826750" cy="3508653"/>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dirty="0"/>
              <a:t>Most </a:t>
            </a:r>
            <a:r>
              <a:rPr lang="en-US" sz="2300" dirty="0">
                <a:solidFill>
                  <a:srgbClr val="7030A0"/>
                </a:solidFill>
              </a:rPr>
              <a:t>programming languages have a dedicated newsgroup, but Python also has something called the Python Tutor mailing list</a:t>
            </a:r>
            <a:r>
              <a:rPr lang="en-US" sz="2300" dirty="0"/>
              <a:t>, a more informal way for beginning programmers to ask those first questions</a:t>
            </a:r>
          </a:p>
          <a:p>
            <a:pPr marL="342900" indent="-342900" algn="just">
              <a:spcAft>
                <a:spcPts val="600"/>
              </a:spcAft>
              <a:buFont typeface="Wingdings" panose="05000000000000000000" pitchFamily="2" charset="2"/>
              <a:buChar char="§"/>
            </a:pPr>
            <a:r>
              <a:rPr lang="en-US" sz="2300" dirty="0"/>
              <a:t>The list is at: </a:t>
            </a:r>
            <a:r>
              <a:rPr lang="en-US" sz="2300" dirty="0">
                <a:hlinkClick r:id="rId2"/>
              </a:rPr>
              <a:t>http://mail.python.org/mailman/listinfo/tutor</a:t>
            </a:r>
            <a:endParaRPr lang="en-US" sz="2300" dirty="0"/>
          </a:p>
          <a:p>
            <a:pPr marL="342900" indent="-342900" algn="just">
              <a:spcAft>
                <a:spcPts val="600"/>
              </a:spcAft>
              <a:buFont typeface="Wingdings" panose="05000000000000000000" pitchFamily="2" charset="2"/>
              <a:buChar char="§"/>
            </a:pPr>
            <a:r>
              <a:rPr lang="en-US" sz="2300" dirty="0"/>
              <a:t>Although the list is called Tutor, anyone, whether novice or expert, can answer questions</a:t>
            </a:r>
          </a:p>
          <a:p>
            <a:pPr marL="342900" indent="-342900" algn="just">
              <a:spcAft>
                <a:spcPts val="600"/>
              </a:spcAft>
              <a:buFont typeface="Wingdings" panose="05000000000000000000" pitchFamily="2" charset="2"/>
              <a:buChar char="§"/>
            </a:pPr>
            <a:r>
              <a:rPr lang="en-US" sz="2300" dirty="0"/>
              <a:t>There are other </a:t>
            </a:r>
            <a:r>
              <a:rPr lang="en-US" sz="2300" dirty="0">
                <a:solidFill>
                  <a:srgbClr val="7030A0"/>
                </a:solidFill>
              </a:rPr>
              <a:t>Python communities focused on different areas, but the common element they share is that they tend to be friendly and open</a:t>
            </a:r>
            <a:r>
              <a:rPr lang="en-US" sz="2300" dirty="0"/>
              <a:t>. That only makes sense since the language itself is so approachable for beginners</a:t>
            </a:r>
            <a:endParaRPr lang="en-US" sz="2300" dirty="0">
              <a:solidFill>
                <a:srgbClr val="7030A0"/>
              </a:solidFill>
            </a:endParaRPr>
          </a:p>
        </p:txBody>
      </p:sp>
    </p:spTree>
    <p:extLst>
      <p:ext uri="{BB962C8B-B14F-4D97-AF65-F5344CB8AC3E}">
        <p14:creationId xmlns:p14="http://schemas.microsoft.com/office/powerpoint/2010/main" val="1034925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r>
              <a:rPr lang="en-IN" dirty="0"/>
              <a:t>Introduction to Python (Contd.)</a:t>
            </a:r>
          </a:p>
        </p:txBody>
      </p:sp>
      <p:sp>
        <p:nvSpPr>
          <p:cNvPr id="3" name="Content Placeholder 2">
            <a:extLst>
              <a:ext uri="{FF2B5EF4-FFF2-40B4-BE49-F238E27FC236}">
                <a16:creationId xmlns:a16="http://schemas.microsoft.com/office/drawing/2014/main" id="{DD43520B-2EBE-1F0C-3509-EE59BFEEEA66}"/>
              </a:ext>
            </a:extLst>
          </p:cNvPr>
          <p:cNvSpPr>
            <a:spLocks noGrp="1"/>
          </p:cNvSpPr>
          <p:nvPr>
            <p:ph idx="1"/>
          </p:nvPr>
        </p:nvSpPr>
        <p:spPr>
          <a:xfrm>
            <a:off x="838200" y="1043702"/>
            <a:ext cx="10718800" cy="376580"/>
          </a:xfrm>
        </p:spPr>
        <p:txBody>
          <a:bodyPr>
            <a:normAutofit fontScale="92500" lnSpcReduction="10000"/>
          </a:bodyPr>
          <a:lstStyle/>
          <a:p>
            <a:pPr marL="0" indent="0" algn="just">
              <a:buNone/>
            </a:pPr>
            <a:r>
              <a:rPr lang="en-US" sz="2400" b="1" dirty="0">
                <a:solidFill>
                  <a:srgbClr val="990033"/>
                </a:solidFill>
              </a:rPr>
              <a:t>Python Is Free and Open Source</a:t>
            </a:r>
            <a:endParaRPr lang="en-IN" b="1" dirty="0">
              <a:solidFill>
                <a:srgbClr val="990033"/>
              </a:solidFill>
            </a:endParaRPr>
          </a:p>
        </p:txBody>
      </p:sp>
      <p:sp>
        <p:nvSpPr>
          <p:cNvPr id="5" name="TextBox 4">
            <a:extLst>
              <a:ext uri="{FF2B5EF4-FFF2-40B4-BE49-F238E27FC236}">
                <a16:creationId xmlns:a16="http://schemas.microsoft.com/office/drawing/2014/main" id="{D5D8B5D8-489B-1063-2693-6447E1B1B827}"/>
              </a:ext>
            </a:extLst>
          </p:cNvPr>
          <p:cNvSpPr txBox="1"/>
          <p:nvPr/>
        </p:nvSpPr>
        <p:spPr>
          <a:xfrm>
            <a:off x="838200" y="1707227"/>
            <a:ext cx="10826750" cy="2015936"/>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dirty="0"/>
              <a:t>Python is </a:t>
            </a:r>
            <a:r>
              <a:rPr lang="en-US" sz="2300" dirty="0">
                <a:solidFill>
                  <a:srgbClr val="7030A0"/>
                </a:solidFill>
              </a:rPr>
              <a:t>free</a:t>
            </a:r>
            <a:r>
              <a:rPr lang="en-US" sz="2300" dirty="0"/>
              <a:t>. You can install it on your computer and </a:t>
            </a:r>
            <a:r>
              <a:rPr lang="en-US" sz="2300" dirty="0">
                <a:solidFill>
                  <a:srgbClr val="7030A0"/>
                </a:solidFill>
              </a:rPr>
              <a:t>never pay a penny</a:t>
            </a:r>
          </a:p>
          <a:p>
            <a:pPr marL="342900" indent="-342900" algn="just">
              <a:spcAft>
                <a:spcPts val="600"/>
              </a:spcAft>
              <a:buFont typeface="Wingdings" panose="05000000000000000000" pitchFamily="2" charset="2"/>
              <a:buChar char="§"/>
            </a:pPr>
            <a:r>
              <a:rPr lang="en-US" sz="2300" dirty="0"/>
              <a:t>But Python’s license lets you do much more than that. </a:t>
            </a:r>
            <a:r>
              <a:rPr lang="en-US" sz="2300" dirty="0">
                <a:solidFill>
                  <a:srgbClr val="7030A0"/>
                </a:solidFill>
              </a:rPr>
              <a:t>You can copy or modify Python. You can even resell Python</a:t>
            </a:r>
          </a:p>
          <a:p>
            <a:pPr marL="342900" indent="-342900" algn="just">
              <a:spcAft>
                <a:spcPts val="600"/>
              </a:spcAft>
              <a:buFont typeface="Wingdings" panose="05000000000000000000" pitchFamily="2" charset="2"/>
              <a:buChar char="§"/>
            </a:pPr>
            <a:r>
              <a:rPr lang="en-US" sz="2300" dirty="0"/>
              <a:t>if you want (but don’t quit your day job just yet). Embracing open-source ideals like this is part of what makes Python so popular and successful.</a:t>
            </a:r>
            <a:endParaRPr lang="en-US" sz="2300" dirty="0">
              <a:solidFill>
                <a:srgbClr val="7030A0"/>
              </a:solidFill>
            </a:endParaRPr>
          </a:p>
        </p:txBody>
      </p:sp>
    </p:spTree>
    <p:extLst>
      <p:ext uri="{BB962C8B-B14F-4D97-AF65-F5344CB8AC3E}">
        <p14:creationId xmlns:p14="http://schemas.microsoft.com/office/powerpoint/2010/main" val="2754949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pPr marL="457200" lvl="1" algn="ctr">
              <a:spcAft>
                <a:spcPts val="600"/>
              </a:spcAft>
            </a:pPr>
            <a:r>
              <a:rPr lang="en-US" sz="3600" b="1" kern="1200" dirty="0">
                <a:solidFill>
                  <a:schemeClr val="tx1"/>
                </a:solidFill>
                <a:latin typeface="+mn-lt"/>
                <a:ea typeface="+mj-ea"/>
                <a:cs typeface="+mj-cs"/>
              </a:rPr>
              <a:t>Setting Up Python in Windows</a:t>
            </a:r>
          </a:p>
        </p:txBody>
      </p:sp>
      <p:sp>
        <p:nvSpPr>
          <p:cNvPr id="5" name="TextBox 4">
            <a:extLst>
              <a:ext uri="{FF2B5EF4-FFF2-40B4-BE49-F238E27FC236}">
                <a16:creationId xmlns:a16="http://schemas.microsoft.com/office/drawing/2014/main" id="{D5D8B5D8-489B-1063-2693-6447E1B1B827}"/>
              </a:ext>
            </a:extLst>
          </p:cNvPr>
          <p:cNvSpPr txBox="1"/>
          <p:nvPr/>
        </p:nvSpPr>
        <p:spPr>
          <a:xfrm>
            <a:off x="682625" y="907127"/>
            <a:ext cx="10826750" cy="800219"/>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dirty="0"/>
              <a:t>Before you can </a:t>
            </a:r>
            <a:r>
              <a:rPr lang="en-US" sz="2300" dirty="0">
                <a:solidFill>
                  <a:srgbClr val="7030A0"/>
                </a:solidFill>
              </a:rPr>
              <a:t>jump in and write your first Python program</a:t>
            </a:r>
            <a:r>
              <a:rPr lang="en-US" sz="2300" dirty="0"/>
              <a:t>, you need to get the language on your computer</a:t>
            </a:r>
            <a:endParaRPr lang="en-US" sz="2300" dirty="0">
              <a:solidFill>
                <a:srgbClr val="7030A0"/>
              </a:solidFill>
            </a:endParaRPr>
          </a:p>
        </p:txBody>
      </p:sp>
      <p:sp>
        <p:nvSpPr>
          <p:cNvPr id="8" name="TextBox 7">
            <a:extLst>
              <a:ext uri="{FF2B5EF4-FFF2-40B4-BE49-F238E27FC236}">
                <a16:creationId xmlns:a16="http://schemas.microsoft.com/office/drawing/2014/main" id="{BF682210-0ABE-3190-A11A-A7F107A91489}"/>
              </a:ext>
            </a:extLst>
          </p:cNvPr>
          <p:cNvSpPr txBox="1"/>
          <p:nvPr/>
        </p:nvSpPr>
        <p:spPr>
          <a:xfrm>
            <a:off x="682625" y="1853484"/>
            <a:ext cx="6108700" cy="446276"/>
          </a:xfrm>
          <a:prstGeom prst="rect">
            <a:avLst/>
          </a:prstGeom>
          <a:noFill/>
        </p:spPr>
        <p:txBody>
          <a:bodyPr wrap="square">
            <a:spAutoFit/>
          </a:bodyPr>
          <a:lstStyle/>
          <a:p>
            <a:pPr marL="342900" indent="-342900">
              <a:buFont typeface="Calibri" panose="020F0502020204030204" pitchFamily="34" charset="0"/>
              <a:buChar char="→"/>
            </a:pPr>
            <a:r>
              <a:rPr lang="en-US" sz="2300" dirty="0">
                <a:solidFill>
                  <a:srgbClr val="990033"/>
                </a:solidFill>
              </a:rPr>
              <a:t>Installing Python on Windows</a:t>
            </a:r>
            <a:endParaRPr lang="en-IN" sz="2300" dirty="0">
              <a:solidFill>
                <a:srgbClr val="990033"/>
              </a:solidFill>
            </a:endParaRPr>
          </a:p>
        </p:txBody>
      </p:sp>
      <p:sp>
        <p:nvSpPr>
          <p:cNvPr id="10" name="TextBox 9">
            <a:extLst>
              <a:ext uri="{FF2B5EF4-FFF2-40B4-BE49-F238E27FC236}">
                <a16:creationId xmlns:a16="http://schemas.microsoft.com/office/drawing/2014/main" id="{2D10AB2A-735D-913D-D68E-616A8EE113BC}"/>
              </a:ext>
            </a:extLst>
          </p:cNvPr>
          <p:cNvSpPr txBox="1"/>
          <p:nvPr/>
        </p:nvSpPr>
        <p:spPr>
          <a:xfrm>
            <a:off x="638770" y="2445898"/>
            <a:ext cx="5867400" cy="3970318"/>
          </a:xfrm>
          <a:prstGeom prst="rect">
            <a:avLst/>
          </a:prstGeom>
          <a:noFill/>
        </p:spPr>
        <p:txBody>
          <a:bodyPr wrap="square">
            <a:spAutoFit/>
          </a:bodyPr>
          <a:lstStyle/>
          <a:p>
            <a:pPr marL="444500" indent="-444500" algn="just">
              <a:spcAft>
                <a:spcPts val="600"/>
              </a:spcAft>
              <a:tabLst>
                <a:tab pos="444500" algn="l"/>
              </a:tabLst>
            </a:pPr>
            <a:r>
              <a:rPr lang="en-IN" sz="2200" dirty="0"/>
              <a:t>1. 	Download the Python Windows installer from the companion website (www.courseptr.com/downloads). The file is in the Software folder, inside the 	Python subfolder; the file name is python-3.1.msi.</a:t>
            </a:r>
          </a:p>
          <a:p>
            <a:pPr marL="444500" indent="-444500" algn="just" defTabSz="444500">
              <a:spcAft>
                <a:spcPts val="600"/>
              </a:spcAft>
            </a:pPr>
            <a:r>
              <a:rPr lang="en-IN" sz="2200" dirty="0"/>
              <a:t>2. 	Run the Python Windows Installer, python-3.1.msi. Figure 1.2 shows the 	installer 	in action.</a:t>
            </a:r>
          </a:p>
          <a:p>
            <a:pPr marL="444500" indent="-444500" algn="just">
              <a:tabLst>
                <a:tab pos="444500" algn="l"/>
              </a:tabLst>
            </a:pPr>
            <a:r>
              <a:rPr lang="en-IN" sz="2200" dirty="0"/>
              <a:t>3. 	Accept the default configuration. Once you’re done, you’ll have Python 3.1 on 	your system.</a:t>
            </a:r>
          </a:p>
        </p:txBody>
      </p:sp>
      <p:pic>
        <p:nvPicPr>
          <p:cNvPr id="12" name="Picture 11">
            <a:extLst>
              <a:ext uri="{FF2B5EF4-FFF2-40B4-BE49-F238E27FC236}">
                <a16:creationId xmlns:a16="http://schemas.microsoft.com/office/drawing/2014/main" id="{38FEF8A3-5DB3-8E95-685F-C7F540809A01}"/>
              </a:ext>
            </a:extLst>
          </p:cNvPr>
          <p:cNvPicPr>
            <a:picLocks noChangeAspect="1"/>
          </p:cNvPicPr>
          <p:nvPr/>
        </p:nvPicPr>
        <p:blipFill>
          <a:blip r:embed="rId2"/>
          <a:stretch>
            <a:fillRect/>
          </a:stretch>
        </p:blipFill>
        <p:spPr>
          <a:xfrm>
            <a:off x="6791325" y="2496336"/>
            <a:ext cx="4761905" cy="3945281"/>
          </a:xfrm>
          <a:prstGeom prst="rect">
            <a:avLst/>
          </a:prstGeom>
        </p:spPr>
      </p:pic>
    </p:spTree>
    <p:extLst>
      <p:ext uri="{BB962C8B-B14F-4D97-AF65-F5344CB8AC3E}">
        <p14:creationId xmlns:p14="http://schemas.microsoft.com/office/powerpoint/2010/main" val="3144579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9EA0BFB-CB78-FD21-9F87-1C1BF141A81D}"/>
              </a:ext>
            </a:extLst>
          </p:cNvPr>
          <p:cNvSpPr/>
          <p:nvPr/>
        </p:nvSpPr>
        <p:spPr>
          <a:xfrm>
            <a:off x="5930900" y="1048858"/>
            <a:ext cx="5728942" cy="535531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pPr marL="457200" lvl="1" algn="ctr">
              <a:spcAft>
                <a:spcPts val="600"/>
              </a:spcAft>
            </a:pPr>
            <a:r>
              <a:rPr lang="en-US" sz="3600" b="1" kern="1200" dirty="0">
                <a:solidFill>
                  <a:schemeClr val="tx1"/>
                </a:solidFill>
                <a:latin typeface="+mn-lt"/>
                <a:ea typeface="+mj-ea"/>
                <a:cs typeface="+mj-cs"/>
              </a:rPr>
              <a:t>Introducing IDLE</a:t>
            </a:r>
          </a:p>
        </p:txBody>
      </p:sp>
      <p:sp>
        <p:nvSpPr>
          <p:cNvPr id="4" name="TextBox 3">
            <a:extLst>
              <a:ext uri="{FF2B5EF4-FFF2-40B4-BE49-F238E27FC236}">
                <a16:creationId xmlns:a16="http://schemas.microsoft.com/office/drawing/2014/main" id="{CE908E01-1442-3C86-F493-C5345285EE07}"/>
              </a:ext>
            </a:extLst>
          </p:cNvPr>
          <p:cNvSpPr txBox="1"/>
          <p:nvPr/>
        </p:nvSpPr>
        <p:spPr>
          <a:xfrm>
            <a:off x="532158" y="959958"/>
            <a:ext cx="5257800" cy="5355312"/>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en-IN" sz="2300" dirty="0"/>
              <a:t>Python comes with an </a:t>
            </a:r>
            <a:r>
              <a:rPr lang="en-IN" sz="2300" dirty="0">
                <a:solidFill>
                  <a:srgbClr val="7030A0"/>
                </a:solidFill>
              </a:rPr>
              <a:t>Integrated Development Environment (IDE) </a:t>
            </a:r>
            <a:r>
              <a:rPr lang="en-IN" sz="2300" dirty="0"/>
              <a:t>called </a:t>
            </a:r>
            <a:r>
              <a:rPr lang="en-IN" sz="2300" dirty="0">
                <a:solidFill>
                  <a:srgbClr val="7030A0"/>
                </a:solidFill>
              </a:rPr>
              <a:t>IDLE</a:t>
            </a:r>
          </a:p>
          <a:p>
            <a:pPr marL="285750" indent="-285750" algn="just">
              <a:spcAft>
                <a:spcPts val="600"/>
              </a:spcAft>
              <a:buFont typeface="Wingdings" panose="05000000000000000000" pitchFamily="2" charset="2"/>
              <a:buChar char="§"/>
            </a:pPr>
            <a:r>
              <a:rPr lang="en-IN" sz="2300" dirty="0"/>
              <a:t>A development environment is a </a:t>
            </a:r>
            <a:r>
              <a:rPr lang="en-IN" sz="2300" dirty="0">
                <a:solidFill>
                  <a:srgbClr val="7030A0"/>
                </a:solidFill>
              </a:rPr>
              <a:t>set of tools that makes writing programs easier</a:t>
            </a:r>
          </a:p>
          <a:p>
            <a:pPr marL="285750" indent="-285750" algn="just">
              <a:spcAft>
                <a:spcPts val="600"/>
              </a:spcAft>
              <a:buFont typeface="Wingdings" panose="05000000000000000000" pitchFamily="2" charset="2"/>
              <a:buChar char="§"/>
            </a:pPr>
            <a:r>
              <a:rPr lang="en-IN" sz="2300" dirty="0"/>
              <a:t>You can think of it as a word processor for your programs. But it’s even more than </a:t>
            </a:r>
            <a:r>
              <a:rPr lang="en-IN" sz="2300" dirty="0">
                <a:solidFill>
                  <a:srgbClr val="7030A0"/>
                </a:solidFill>
              </a:rPr>
              <a:t>a place to write, save, and edit your work</a:t>
            </a:r>
            <a:endParaRPr lang="en-IN" sz="2300" dirty="0"/>
          </a:p>
          <a:p>
            <a:pPr marL="285750" indent="-285750" algn="just">
              <a:spcAft>
                <a:spcPts val="600"/>
              </a:spcAft>
              <a:buFont typeface="Wingdings" panose="05000000000000000000" pitchFamily="2" charset="2"/>
              <a:buChar char="§"/>
            </a:pPr>
            <a:r>
              <a:rPr lang="en-IN" sz="2300" dirty="0"/>
              <a:t>IDLE provides two modes in which to work</a:t>
            </a:r>
          </a:p>
          <a:p>
            <a:pPr marL="533400" lvl="1" indent="-266700" algn="just">
              <a:buFont typeface="Wingdings" panose="05000000000000000000" pitchFamily="2" charset="2"/>
              <a:buChar char="§"/>
            </a:pPr>
            <a:r>
              <a:rPr lang="en-IN" sz="2300" dirty="0">
                <a:solidFill>
                  <a:srgbClr val="7030A0"/>
                </a:solidFill>
              </a:rPr>
              <a:t>An interactive Mode</a:t>
            </a:r>
          </a:p>
          <a:p>
            <a:pPr marL="533400" lvl="1" indent="-266700" algn="just">
              <a:buFont typeface="Wingdings" panose="05000000000000000000" pitchFamily="2" charset="2"/>
              <a:buChar char="§"/>
            </a:pPr>
            <a:r>
              <a:rPr lang="en-IN" sz="2300" dirty="0">
                <a:solidFill>
                  <a:srgbClr val="7030A0"/>
                </a:solidFill>
              </a:rPr>
              <a:t>Script Mode</a:t>
            </a:r>
          </a:p>
        </p:txBody>
      </p:sp>
      <p:pic>
        <p:nvPicPr>
          <p:cNvPr id="7" name="Picture 6">
            <a:extLst>
              <a:ext uri="{FF2B5EF4-FFF2-40B4-BE49-F238E27FC236}">
                <a16:creationId xmlns:a16="http://schemas.microsoft.com/office/drawing/2014/main" id="{AC3302E1-A41B-DF45-3724-CE6E87D192FA}"/>
              </a:ext>
            </a:extLst>
          </p:cNvPr>
          <p:cNvPicPr>
            <a:picLocks noChangeAspect="1"/>
          </p:cNvPicPr>
          <p:nvPr/>
        </p:nvPicPr>
        <p:blipFill>
          <a:blip r:embed="rId2"/>
          <a:stretch>
            <a:fillRect/>
          </a:stretch>
        </p:blipFill>
        <p:spPr>
          <a:xfrm>
            <a:off x="6103832" y="1238190"/>
            <a:ext cx="5383078" cy="4146609"/>
          </a:xfrm>
          <a:prstGeom prst="rect">
            <a:avLst/>
          </a:prstGeom>
        </p:spPr>
      </p:pic>
      <p:sp>
        <p:nvSpPr>
          <p:cNvPr id="11" name="TextBox 10">
            <a:extLst>
              <a:ext uri="{FF2B5EF4-FFF2-40B4-BE49-F238E27FC236}">
                <a16:creationId xmlns:a16="http://schemas.microsoft.com/office/drawing/2014/main" id="{A3FDF690-5010-F7D5-844D-DCD05C6969C6}"/>
              </a:ext>
            </a:extLst>
          </p:cNvPr>
          <p:cNvSpPr txBox="1"/>
          <p:nvPr/>
        </p:nvSpPr>
        <p:spPr>
          <a:xfrm>
            <a:off x="6197600" y="5727700"/>
            <a:ext cx="5156200" cy="461665"/>
          </a:xfrm>
          <a:prstGeom prst="rect">
            <a:avLst/>
          </a:prstGeom>
          <a:noFill/>
        </p:spPr>
        <p:txBody>
          <a:bodyPr wrap="square" rtlCol="0">
            <a:spAutoFit/>
          </a:bodyPr>
          <a:lstStyle/>
          <a:p>
            <a:pPr algn="ctr"/>
            <a:r>
              <a:rPr lang="en-IN" sz="2400" b="1" dirty="0">
                <a:solidFill>
                  <a:srgbClr val="7030A0"/>
                </a:solidFill>
              </a:rPr>
              <a:t>IDLE IDE</a:t>
            </a:r>
          </a:p>
        </p:txBody>
      </p:sp>
    </p:spTree>
    <p:extLst>
      <p:ext uri="{BB962C8B-B14F-4D97-AF65-F5344CB8AC3E}">
        <p14:creationId xmlns:p14="http://schemas.microsoft.com/office/powerpoint/2010/main" val="109616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pPr marL="457200" lvl="1" algn="ctr">
              <a:spcAft>
                <a:spcPts val="600"/>
              </a:spcAft>
            </a:pPr>
            <a:r>
              <a:rPr lang="en-US" sz="3600" b="1" kern="1200" dirty="0">
                <a:solidFill>
                  <a:schemeClr val="tx1"/>
                </a:solidFill>
                <a:latin typeface="+mn-lt"/>
                <a:ea typeface="+mj-ea"/>
                <a:cs typeface="+mj-cs"/>
              </a:rPr>
              <a:t>Introducing IDLE (Contd.)</a:t>
            </a:r>
          </a:p>
        </p:txBody>
      </p:sp>
      <p:sp>
        <p:nvSpPr>
          <p:cNvPr id="4" name="TextBox 3">
            <a:extLst>
              <a:ext uri="{FF2B5EF4-FFF2-40B4-BE49-F238E27FC236}">
                <a16:creationId xmlns:a16="http://schemas.microsoft.com/office/drawing/2014/main" id="{CE908E01-1442-3C86-F493-C5345285EE07}"/>
              </a:ext>
            </a:extLst>
          </p:cNvPr>
          <p:cNvSpPr txBox="1"/>
          <p:nvPr/>
        </p:nvSpPr>
        <p:spPr>
          <a:xfrm>
            <a:off x="685179" y="959958"/>
            <a:ext cx="10821642" cy="2877711"/>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dirty="0"/>
              <a:t>Programming in Interactive Mode </a:t>
            </a:r>
          </a:p>
          <a:p>
            <a:pPr marL="698500" indent="-342900" algn="just">
              <a:spcAft>
                <a:spcPts val="600"/>
              </a:spcAft>
              <a:buFont typeface="Arial" panose="020B0604020202020204" pitchFamily="34" charset="0"/>
              <a:buChar char="•"/>
            </a:pPr>
            <a:r>
              <a:rPr lang="en-US" sz="2300" dirty="0"/>
              <a:t>Finally, it’s time to get your hands dirty with some actual Python programming. </a:t>
            </a:r>
          </a:p>
          <a:p>
            <a:pPr marL="698500" indent="-342900" algn="just">
              <a:spcAft>
                <a:spcPts val="600"/>
              </a:spcAft>
              <a:buFont typeface="Arial" panose="020B0604020202020204" pitchFamily="34" charset="0"/>
              <a:buChar char="•"/>
            </a:pPr>
            <a:r>
              <a:rPr lang="en-US" sz="2300" dirty="0"/>
              <a:t>The quickest way is to start Python in interactive mode. In this mode, you can tell Python what to do and it’ll respond immediately.</a:t>
            </a:r>
          </a:p>
          <a:p>
            <a:pPr marL="342900" indent="-342900" algn="just">
              <a:spcAft>
                <a:spcPts val="600"/>
              </a:spcAft>
              <a:buFont typeface="Wingdings" panose="05000000000000000000" pitchFamily="2" charset="2"/>
              <a:buChar char="§"/>
            </a:pPr>
            <a:r>
              <a:rPr lang="en-US" sz="2300" dirty="0"/>
              <a:t>Writing Your First Program</a:t>
            </a:r>
          </a:p>
          <a:p>
            <a:pPr marL="698500" indent="-342900" algn="just">
              <a:spcAft>
                <a:spcPts val="600"/>
              </a:spcAft>
              <a:buFont typeface="Arial" panose="020B0604020202020204" pitchFamily="34" charset="0"/>
              <a:buChar char="•"/>
            </a:pPr>
            <a:r>
              <a:rPr lang="en-US" sz="2300" dirty="0"/>
              <a:t>To begin your interactive session, from the Start menu, choose All Programs, Python 3.1, IDLE (Python GUI)</a:t>
            </a:r>
            <a:endParaRPr lang="en-IN" sz="2300" dirty="0"/>
          </a:p>
        </p:txBody>
      </p:sp>
    </p:spTree>
    <p:extLst>
      <p:ext uri="{BB962C8B-B14F-4D97-AF65-F5344CB8AC3E}">
        <p14:creationId xmlns:p14="http://schemas.microsoft.com/office/powerpoint/2010/main" val="3819563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a:xfrm>
            <a:off x="838200" y="147476"/>
            <a:ext cx="10374086" cy="609282"/>
          </a:xfrm>
        </p:spPr>
        <p:txBody>
          <a:bodyPr/>
          <a:lstStyle/>
          <a:p>
            <a:pPr marL="457200" lvl="1" algn="ctr">
              <a:spcAft>
                <a:spcPts val="600"/>
              </a:spcAft>
            </a:pPr>
            <a:r>
              <a:rPr lang="en-US" sz="3600" b="1" kern="1200" dirty="0">
                <a:solidFill>
                  <a:schemeClr val="tx1"/>
                </a:solidFill>
                <a:latin typeface="+mn-lt"/>
                <a:ea typeface="+mj-ea"/>
                <a:cs typeface="+mj-cs"/>
              </a:rPr>
              <a:t>Variable</a:t>
            </a:r>
          </a:p>
        </p:txBody>
      </p:sp>
      <p:sp>
        <p:nvSpPr>
          <p:cNvPr id="4" name="TextBox 3">
            <a:extLst>
              <a:ext uri="{FF2B5EF4-FFF2-40B4-BE49-F238E27FC236}">
                <a16:creationId xmlns:a16="http://schemas.microsoft.com/office/drawing/2014/main" id="{CE908E01-1442-3C86-F493-C5345285EE07}"/>
              </a:ext>
            </a:extLst>
          </p:cNvPr>
          <p:cNvSpPr txBox="1"/>
          <p:nvPr/>
        </p:nvSpPr>
        <p:spPr>
          <a:xfrm>
            <a:off x="685179" y="959958"/>
            <a:ext cx="10821642" cy="2954655"/>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dirty="0"/>
              <a:t>A variable is the </a:t>
            </a:r>
            <a:r>
              <a:rPr lang="en-US" sz="2300" dirty="0">
                <a:solidFill>
                  <a:srgbClr val="990033"/>
                </a:solidFill>
              </a:rPr>
              <a:t>name of a memory location</a:t>
            </a:r>
          </a:p>
          <a:p>
            <a:pPr marL="342900" indent="-342900" algn="just">
              <a:spcAft>
                <a:spcPts val="600"/>
              </a:spcAft>
              <a:buFont typeface="Wingdings" panose="05000000000000000000" pitchFamily="2" charset="2"/>
              <a:buChar char="§"/>
            </a:pPr>
            <a:r>
              <a:rPr lang="en-US" sz="2300" dirty="0"/>
              <a:t>Python is </a:t>
            </a:r>
            <a:r>
              <a:rPr lang="en-US" sz="2300" dirty="0">
                <a:solidFill>
                  <a:srgbClr val="990033"/>
                </a:solidFill>
              </a:rPr>
              <a:t>weakly typed</a:t>
            </a:r>
            <a:r>
              <a:rPr lang="en-US" sz="2300" dirty="0"/>
              <a:t>, i.e., you don’t declare variables to be a specific type</a:t>
            </a:r>
          </a:p>
          <a:p>
            <a:pPr marL="342900" indent="-342900" algn="just">
              <a:spcAft>
                <a:spcPts val="600"/>
              </a:spcAft>
              <a:buFont typeface="Wingdings" panose="05000000000000000000" pitchFamily="2" charset="2"/>
              <a:buChar char="§"/>
            </a:pPr>
            <a:r>
              <a:rPr lang="en-US" sz="2300" dirty="0"/>
              <a:t>A variable </a:t>
            </a:r>
            <a:r>
              <a:rPr lang="en-US" sz="2300" dirty="0">
                <a:solidFill>
                  <a:srgbClr val="990033"/>
                </a:solidFill>
              </a:rPr>
              <a:t>has the type that corresponds to the value you assign to it</a:t>
            </a:r>
          </a:p>
          <a:p>
            <a:pPr marL="342900" indent="-342900" algn="just">
              <a:spcAft>
                <a:spcPts val="600"/>
              </a:spcAft>
              <a:buFont typeface="Wingdings" panose="05000000000000000000" pitchFamily="2" charset="2"/>
              <a:buChar char="§"/>
            </a:pPr>
            <a:r>
              <a:rPr lang="en-US" sz="2300" dirty="0"/>
              <a:t>Variable names </a:t>
            </a:r>
            <a:r>
              <a:rPr lang="en-US" sz="2300" dirty="0">
                <a:solidFill>
                  <a:srgbClr val="990033"/>
                </a:solidFill>
              </a:rPr>
              <a:t>begin with a letter or an underscore and can contain letters, numbers, and underscores</a:t>
            </a:r>
          </a:p>
          <a:p>
            <a:pPr marL="342900" indent="-342900" algn="just">
              <a:spcAft>
                <a:spcPts val="600"/>
              </a:spcAft>
              <a:buFont typeface="Wingdings" panose="05000000000000000000" pitchFamily="2" charset="2"/>
              <a:buChar char="§"/>
            </a:pPr>
            <a:r>
              <a:rPr lang="en-US" sz="2300" dirty="0"/>
              <a:t>Python has </a:t>
            </a:r>
            <a:r>
              <a:rPr lang="en-US" sz="2300" dirty="0">
                <a:solidFill>
                  <a:srgbClr val="990033"/>
                </a:solidFill>
              </a:rPr>
              <a:t>reserved words </a:t>
            </a:r>
            <a:r>
              <a:rPr lang="en-US" sz="2300" dirty="0"/>
              <a:t>that you can’t use as variable names</a:t>
            </a:r>
          </a:p>
          <a:p>
            <a:pPr marL="342900" indent="-342900" algn="just">
              <a:spcAft>
                <a:spcPts val="600"/>
              </a:spcAft>
              <a:buFont typeface="Wingdings" panose="05000000000000000000" pitchFamily="2" charset="2"/>
              <a:buChar char="§"/>
            </a:pPr>
            <a:r>
              <a:rPr lang="en-US" sz="2300" dirty="0"/>
              <a:t>Example: class, def, else, except, try, if, while, etc.</a:t>
            </a:r>
          </a:p>
        </p:txBody>
      </p:sp>
      <p:sp>
        <p:nvSpPr>
          <p:cNvPr id="3" name="TextBox 2">
            <a:extLst>
              <a:ext uri="{FF2B5EF4-FFF2-40B4-BE49-F238E27FC236}">
                <a16:creationId xmlns:a16="http://schemas.microsoft.com/office/drawing/2014/main" id="{C725D5AF-0B88-EA78-0A7E-A4016F6692B5}"/>
              </a:ext>
            </a:extLst>
          </p:cNvPr>
          <p:cNvSpPr txBox="1"/>
          <p:nvPr/>
        </p:nvSpPr>
        <p:spPr>
          <a:xfrm>
            <a:off x="9362336" y="3788961"/>
            <a:ext cx="2144485" cy="461665"/>
          </a:xfrm>
          <a:prstGeom prst="rect">
            <a:avLst/>
          </a:prstGeom>
          <a:solidFill>
            <a:srgbClr val="990033"/>
          </a:solidFill>
        </p:spPr>
        <p:txBody>
          <a:bodyPr wrap="square" rtlCol="0">
            <a:spAutoFit/>
          </a:bodyPr>
          <a:lstStyle/>
          <a:p>
            <a:pPr algn="ctr"/>
            <a:r>
              <a:rPr lang="en-IN" sz="2400" b="1" dirty="0">
                <a:solidFill>
                  <a:schemeClr val="bg1"/>
                </a:solidFill>
              </a:rPr>
              <a:t>Memory</a:t>
            </a:r>
          </a:p>
        </p:txBody>
      </p:sp>
      <p:graphicFrame>
        <p:nvGraphicFramePr>
          <p:cNvPr id="5" name="Table 7">
            <a:extLst>
              <a:ext uri="{FF2B5EF4-FFF2-40B4-BE49-F238E27FC236}">
                <a16:creationId xmlns:a16="http://schemas.microsoft.com/office/drawing/2014/main" id="{34A53EF1-42BA-89C1-6847-31DDC452588C}"/>
              </a:ext>
            </a:extLst>
          </p:cNvPr>
          <p:cNvGraphicFramePr>
            <a:graphicFrameLocks noGrp="1"/>
          </p:cNvGraphicFramePr>
          <p:nvPr>
            <p:extLst>
              <p:ext uri="{D42A27DB-BD31-4B8C-83A1-F6EECF244321}">
                <p14:modId xmlns:p14="http://schemas.microsoft.com/office/powerpoint/2010/main" val="504280864"/>
              </p:ext>
            </p:extLst>
          </p:nvPr>
        </p:nvGraphicFramePr>
        <p:xfrm>
          <a:off x="9373222" y="4323197"/>
          <a:ext cx="2133600" cy="1977527"/>
        </p:xfrm>
        <a:graphic>
          <a:graphicData uri="http://schemas.openxmlformats.org/drawingml/2006/table">
            <a:tbl>
              <a:tblPr firstRow="1" bandRow="1">
                <a:tableStyleId>{5940675A-B579-460E-94D1-54222C63F5DA}</a:tableStyleId>
              </a:tblPr>
              <a:tblGrid>
                <a:gridCol w="776752">
                  <a:extLst>
                    <a:ext uri="{9D8B030D-6E8A-4147-A177-3AD203B41FA5}">
                      <a16:colId xmlns:a16="http://schemas.microsoft.com/office/drawing/2014/main" val="632538844"/>
                    </a:ext>
                  </a:extLst>
                </a:gridCol>
                <a:gridCol w="1356848">
                  <a:extLst>
                    <a:ext uri="{9D8B030D-6E8A-4147-A177-3AD203B41FA5}">
                      <a16:colId xmlns:a16="http://schemas.microsoft.com/office/drawing/2014/main" val="2551986769"/>
                    </a:ext>
                  </a:extLst>
                </a:gridCol>
              </a:tblGrid>
              <a:tr h="353304">
                <a:tc>
                  <a:txBody>
                    <a:bodyPr/>
                    <a:lstStyle/>
                    <a:p>
                      <a:r>
                        <a:rPr lang="en-IN" dirty="0"/>
                        <a:t>10000</a:t>
                      </a:r>
                    </a:p>
                  </a:txBody>
                  <a:tcPr>
                    <a:solidFill>
                      <a:schemeClr val="accent4">
                        <a:lumMod val="40000"/>
                        <a:lumOff val="60000"/>
                      </a:schemeClr>
                    </a:solidFill>
                  </a:tcPr>
                </a:tc>
                <a:tc>
                  <a:txBody>
                    <a:bodyPr/>
                    <a:lstStyle/>
                    <a:p>
                      <a:endParaRPr lang="en-IN" dirty="0"/>
                    </a:p>
                  </a:txBody>
                  <a:tcPr>
                    <a:solidFill>
                      <a:schemeClr val="accent4">
                        <a:lumMod val="40000"/>
                        <a:lumOff val="60000"/>
                      </a:schemeClr>
                    </a:solidFill>
                  </a:tcPr>
                </a:tc>
                <a:extLst>
                  <a:ext uri="{0D108BD9-81ED-4DB2-BD59-A6C34878D82A}">
                    <a16:rowId xmlns:a16="http://schemas.microsoft.com/office/drawing/2014/main" val="806646691"/>
                  </a:ext>
                </a:extLst>
              </a:tr>
              <a:tr h="344870">
                <a:tc>
                  <a:txBody>
                    <a:bodyPr/>
                    <a:lstStyle/>
                    <a:p>
                      <a:r>
                        <a:rPr lang="en-IN" dirty="0"/>
                        <a:t>10004</a:t>
                      </a:r>
                    </a:p>
                  </a:txBody>
                  <a:tcPr>
                    <a:solidFill>
                      <a:schemeClr val="accent4">
                        <a:lumMod val="40000"/>
                        <a:lumOff val="60000"/>
                      </a:schemeClr>
                    </a:solidFill>
                  </a:tcPr>
                </a:tc>
                <a:tc>
                  <a:txBody>
                    <a:bodyPr/>
                    <a:lstStyle/>
                    <a:p>
                      <a:endParaRPr lang="en-IN" dirty="0"/>
                    </a:p>
                  </a:txBody>
                  <a:tcPr>
                    <a:solidFill>
                      <a:schemeClr val="accent4">
                        <a:lumMod val="40000"/>
                        <a:lumOff val="60000"/>
                      </a:schemeClr>
                    </a:solidFill>
                  </a:tcPr>
                </a:tc>
                <a:extLst>
                  <a:ext uri="{0D108BD9-81ED-4DB2-BD59-A6C34878D82A}">
                    <a16:rowId xmlns:a16="http://schemas.microsoft.com/office/drawing/2014/main" val="3060991354"/>
                  </a:ext>
                </a:extLst>
              </a:tr>
              <a:tr h="331075">
                <a:tc>
                  <a:txBody>
                    <a:bodyPr/>
                    <a:lstStyle/>
                    <a:p>
                      <a:pPr algn="ctr"/>
                      <a:r>
                        <a:rPr lang="en-IN" sz="1800" kern="1200" dirty="0">
                          <a:solidFill>
                            <a:schemeClr val="tx1"/>
                          </a:solidFill>
                          <a:latin typeface="+mn-lt"/>
                          <a:ea typeface="+mn-ea"/>
                          <a:cs typeface="+mn-cs"/>
                        </a:rPr>
                        <a:t>10008</a:t>
                      </a:r>
                    </a:p>
                  </a:txBody>
                  <a:tcPr>
                    <a:solidFill>
                      <a:schemeClr val="accent5">
                        <a:lumMod val="40000"/>
                        <a:lumOff val="60000"/>
                      </a:schemeClr>
                    </a:solidFill>
                  </a:tcPr>
                </a:tc>
                <a:tc>
                  <a:txBody>
                    <a:bodyPr/>
                    <a:lstStyle/>
                    <a:p>
                      <a:pPr algn="ctr"/>
                      <a:r>
                        <a:rPr lang="en-IN" sz="1800" b="1" dirty="0"/>
                        <a:t>50</a:t>
                      </a:r>
                      <a:endParaRPr lang="en-IN" sz="3200" b="1" dirty="0"/>
                    </a:p>
                  </a:txBody>
                  <a:tcPr>
                    <a:solidFill>
                      <a:schemeClr val="accent5">
                        <a:lumMod val="40000"/>
                        <a:lumOff val="60000"/>
                      </a:schemeClr>
                    </a:solidFill>
                  </a:tcPr>
                </a:tc>
                <a:extLst>
                  <a:ext uri="{0D108BD9-81ED-4DB2-BD59-A6C34878D82A}">
                    <a16:rowId xmlns:a16="http://schemas.microsoft.com/office/drawing/2014/main" val="698574973"/>
                  </a:ext>
                </a:extLst>
              </a:tr>
              <a:tr h="348811">
                <a:tc>
                  <a:txBody>
                    <a:bodyPr/>
                    <a:lstStyle/>
                    <a:p>
                      <a:pPr algn="ctr"/>
                      <a:r>
                        <a:rPr lang="en-IN" dirty="0"/>
                        <a:t>10012</a:t>
                      </a:r>
                    </a:p>
                  </a:txBody>
                  <a:tcPr>
                    <a:solidFill>
                      <a:schemeClr val="accent4">
                        <a:lumMod val="40000"/>
                        <a:lumOff val="60000"/>
                      </a:schemeClr>
                    </a:solidFill>
                  </a:tcPr>
                </a:tc>
                <a:tc>
                  <a:txBody>
                    <a:bodyPr/>
                    <a:lstStyle/>
                    <a:p>
                      <a:endParaRPr lang="en-IN" dirty="0"/>
                    </a:p>
                  </a:txBody>
                  <a:tcPr>
                    <a:solidFill>
                      <a:schemeClr val="accent4">
                        <a:lumMod val="40000"/>
                        <a:lumOff val="60000"/>
                      </a:schemeClr>
                    </a:solidFill>
                  </a:tcPr>
                </a:tc>
                <a:extLst>
                  <a:ext uri="{0D108BD9-81ED-4DB2-BD59-A6C34878D82A}">
                    <a16:rowId xmlns:a16="http://schemas.microsoft.com/office/drawing/2014/main" val="3887821801"/>
                  </a:ext>
                </a:extLst>
              </a:tr>
              <a:tr h="514487">
                <a:tc>
                  <a:txBody>
                    <a:bodyPr/>
                    <a:lstStyle/>
                    <a:p>
                      <a:r>
                        <a:rPr lang="en-IN" dirty="0"/>
                        <a:t>10016</a:t>
                      </a:r>
                    </a:p>
                  </a:txBody>
                  <a:tcPr>
                    <a:solidFill>
                      <a:schemeClr val="accent4">
                        <a:lumMod val="40000"/>
                        <a:lumOff val="60000"/>
                      </a:schemeClr>
                    </a:solidFill>
                  </a:tcPr>
                </a:tc>
                <a:tc>
                  <a:txBody>
                    <a:bodyPr/>
                    <a:lstStyle/>
                    <a:p>
                      <a:endParaRPr lang="en-IN" dirty="0"/>
                    </a:p>
                  </a:txBody>
                  <a:tcPr>
                    <a:solidFill>
                      <a:schemeClr val="accent4">
                        <a:lumMod val="40000"/>
                        <a:lumOff val="60000"/>
                      </a:schemeClr>
                    </a:solidFill>
                  </a:tcPr>
                </a:tc>
                <a:extLst>
                  <a:ext uri="{0D108BD9-81ED-4DB2-BD59-A6C34878D82A}">
                    <a16:rowId xmlns:a16="http://schemas.microsoft.com/office/drawing/2014/main" val="2695707135"/>
                  </a:ext>
                </a:extLst>
              </a:tr>
            </a:tbl>
          </a:graphicData>
        </a:graphic>
      </p:graphicFrame>
      <p:sp>
        <p:nvSpPr>
          <p:cNvPr id="6" name="TextBox 5">
            <a:extLst>
              <a:ext uri="{FF2B5EF4-FFF2-40B4-BE49-F238E27FC236}">
                <a16:creationId xmlns:a16="http://schemas.microsoft.com/office/drawing/2014/main" id="{75DFEED6-AE33-2B13-4506-D7A8946C03F1}"/>
              </a:ext>
            </a:extLst>
          </p:cNvPr>
          <p:cNvSpPr txBox="1"/>
          <p:nvPr/>
        </p:nvSpPr>
        <p:spPr>
          <a:xfrm>
            <a:off x="7744113" y="5017953"/>
            <a:ext cx="522514" cy="461665"/>
          </a:xfrm>
          <a:prstGeom prst="rect">
            <a:avLst/>
          </a:prstGeom>
          <a:solidFill>
            <a:schemeClr val="accent5">
              <a:lumMod val="60000"/>
              <a:lumOff val="40000"/>
            </a:schemeClr>
          </a:solidFill>
          <a:ln w="19050">
            <a:solidFill>
              <a:srgbClr val="002060"/>
            </a:solidFill>
          </a:ln>
        </p:spPr>
        <p:txBody>
          <a:bodyPr wrap="square" rtlCol="0">
            <a:spAutoFit/>
          </a:bodyPr>
          <a:lstStyle/>
          <a:p>
            <a:pPr algn="ctr"/>
            <a:r>
              <a:rPr lang="en-IN" sz="2400" b="1" dirty="0"/>
              <a:t>x</a:t>
            </a:r>
          </a:p>
        </p:txBody>
      </p:sp>
      <p:cxnSp>
        <p:nvCxnSpPr>
          <p:cNvPr id="7" name="Straight Arrow Connector 6">
            <a:extLst>
              <a:ext uri="{FF2B5EF4-FFF2-40B4-BE49-F238E27FC236}">
                <a16:creationId xmlns:a16="http://schemas.microsoft.com/office/drawing/2014/main" id="{1DE19803-E38E-70B6-B8AC-173769881B66}"/>
              </a:ext>
            </a:extLst>
          </p:cNvPr>
          <p:cNvCxnSpPr>
            <a:cxnSpLocks/>
            <a:stCxn id="6" idx="3"/>
          </p:cNvCxnSpPr>
          <p:nvPr/>
        </p:nvCxnSpPr>
        <p:spPr>
          <a:xfrm flipV="1">
            <a:off x="8266627" y="5246644"/>
            <a:ext cx="1095709" cy="2142"/>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A6EB9C-0CE5-DFD9-05E2-FD53E2C1A10C}"/>
              </a:ext>
            </a:extLst>
          </p:cNvPr>
          <p:cNvSpPr txBox="1"/>
          <p:nvPr/>
        </p:nvSpPr>
        <p:spPr>
          <a:xfrm>
            <a:off x="685178" y="4250626"/>
            <a:ext cx="3091545" cy="830997"/>
          </a:xfrm>
          <a:prstGeom prst="rect">
            <a:avLst/>
          </a:prstGeom>
          <a:noFill/>
        </p:spPr>
        <p:txBody>
          <a:bodyPr wrap="square">
            <a:spAutoFit/>
          </a:bodyPr>
          <a:lstStyle/>
          <a:p>
            <a:pPr marL="0" indent="0">
              <a:buNone/>
            </a:pPr>
            <a:r>
              <a:rPr lang="en-US" sz="2400" dirty="0">
                <a:solidFill>
                  <a:srgbClr val="003736"/>
                </a:solidFill>
                <a:latin typeface="Candara" panose="020E0502030303020204" pitchFamily="34" charset="0"/>
                <a:cs typeface="Consolas" panose="020B0609020204030204" pitchFamily="49" charset="0"/>
              </a:rPr>
              <a:t>x = 50</a:t>
            </a:r>
          </a:p>
          <a:p>
            <a:pPr marL="0" indent="0">
              <a:buNone/>
            </a:pPr>
            <a:r>
              <a:rPr lang="en-US" sz="2400" dirty="0">
                <a:solidFill>
                  <a:srgbClr val="003736"/>
                </a:solidFill>
                <a:latin typeface="Candara" panose="020E0502030303020204" pitchFamily="34" charset="0"/>
                <a:cs typeface="Consolas" panose="020B0609020204030204" pitchFamily="49" charset="0"/>
              </a:rPr>
              <a:t>type(x)</a:t>
            </a:r>
          </a:p>
        </p:txBody>
      </p:sp>
      <p:sp>
        <p:nvSpPr>
          <p:cNvPr id="9" name="TextBox 8">
            <a:extLst>
              <a:ext uri="{FF2B5EF4-FFF2-40B4-BE49-F238E27FC236}">
                <a16:creationId xmlns:a16="http://schemas.microsoft.com/office/drawing/2014/main" id="{32329B7F-7B73-3041-901C-F0B6FB350530}"/>
              </a:ext>
            </a:extLst>
          </p:cNvPr>
          <p:cNvSpPr txBox="1"/>
          <p:nvPr/>
        </p:nvSpPr>
        <p:spPr>
          <a:xfrm>
            <a:off x="5508172" y="5526254"/>
            <a:ext cx="2133601" cy="830997"/>
          </a:xfrm>
          <a:prstGeom prst="rect">
            <a:avLst/>
          </a:prstGeom>
          <a:noFill/>
        </p:spPr>
        <p:txBody>
          <a:bodyPr wrap="square">
            <a:spAutoFit/>
          </a:bodyPr>
          <a:lstStyle/>
          <a:p>
            <a:r>
              <a:rPr lang="en-US" sz="2400" dirty="0">
                <a:solidFill>
                  <a:srgbClr val="003736"/>
                </a:solidFill>
                <a:latin typeface="Candara" panose="020E0502030303020204" pitchFamily="34" charset="0"/>
              </a:rPr>
              <a:t>y = ‘5.000’</a:t>
            </a:r>
          </a:p>
          <a:p>
            <a:r>
              <a:rPr lang="en-US" sz="2400" dirty="0">
                <a:solidFill>
                  <a:srgbClr val="003736"/>
                </a:solidFill>
                <a:latin typeface="Candara" panose="020E0502030303020204" pitchFamily="34" charset="0"/>
              </a:rPr>
              <a:t>type(x)</a:t>
            </a:r>
          </a:p>
        </p:txBody>
      </p:sp>
      <p:sp>
        <p:nvSpPr>
          <p:cNvPr id="13" name="TextBox 12">
            <a:extLst>
              <a:ext uri="{FF2B5EF4-FFF2-40B4-BE49-F238E27FC236}">
                <a16:creationId xmlns:a16="http://schemas.microsoft.com/office/drawing/2014/main" id="{4C09D85B-207F-43EA-7BC5-53DE020744AF}"/>
              </a:ext>
            </a:extLst>
          </p:cNvPr>
          <p:cNvSpPr txBox="1"/>
          <p:nvPr/>
        </p:nvSpPr>
        <p:spPr>
          <a:xfrm>
            <a:off x="2862838" y="5002137"/>
            <a:ext cx="1849541" cy="830997"/>
          </a:xfrm>
          <a:prstGeom prst="rect">
            <a:avLst/>
          </a:prstGeom>
          <a:noFill/>
        </p:spPr>
        <p:txBody>
          <a:bodyPr wrap="square">
            <a:spAutoFit/>
          </a:bodyPr>
          <a:lstStyle>
            <a:defPPr>
              <a:defRPr lang="en-US"/>
            </a:defPPr>
            <a:lvl1pPr>
              <a:defRPr sz="2400">
                <a:solidFill>
                  <a:srgbClr val="003736"/>
                </a:solidFill>
                <a:latin typeface="Candara" panose="020E0502030303020204" pitchFamily="34" charset="0"/>
              </a:defRPr>
            </a:lvl1pPr>
          </a:lstStyle>
          <a:p>
            <a:r>
              <a:rPr lang="en-US" dirty="0"/>
              <a:t>a = “Hello”</a:t>
            </a:r>
          </a:p>
          <a:p>
            <a:r>
              <a:rPr lang="en-US" dirty="0"/>
              <a:t>type(x)</a:t>
            </a:r>
          </a:p>
        </p:txBody>
      </p:sp>
    </p:spTree>
    <p:extLst>
      <p:ext uri="{BB962C8B-B14F-4D97-AF65-F5344CB8AC3E}">
        <p14:creationId xmlns:p14="http://schemas.microsoft.com/office/powerpoint/2010/main" val="901899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a:xfrm>
            <a:off x="838200" y="147476"/>
            <a:ext cx="10330543" cy="609282"/>
          </a:xfrm>
        </p:spPr>
        <p:txBody>
          <a:bodyPr/>
          <a:lstStyle/>
          <a:p>
            <a:pPr marL="457200" lvl="1" algn="ctr">
              <a:spcAft>
                <a:spcPts val="600"/>
              </a:spcAft>
            </a:pPr>
            <a:r>
              <a:rPr lang="en-US" sz="3600" b="1" kern="1200" dirty="0">
                <a:solidFill>
                  <a:schemeClr val="tx1"/>
                </a:solidFill>
                <a:latin typeface="+mn-lt"/>
                <a:ea typeface="+mj-ea"/>
                <a:cs typeface="+mj-cs"/>
              </a:rPr>
              <a:t>Python Data Types</a:t>
            </a:r>
          </a:p>
        </p:txBody>
      </p:sp>
      <p:graphicFrame>
        <p:nvGraphicFramePr>
          <p:cNvPr id="10" name="Table 12">
            <a:extLst>
              <a:ext uri="{FF2B5EF4-FFF2-40B4-BE49-F238E27FC236}">
                <a16:creationId xmlns:a16="http://schemas.microsoft.com/office/drawing/2014/main" id="{D4FF4DDA-B452-8063-9638-3782DD38B953}"/>
              </a:ext>
            </a:extLst>
          </p:cNvPr>
          <p:cNvGraphicFramePr>
            <a:graphicFrameLocks noGrp="1"/>
          </p:cNvGraphicFramePr>
          <p:nvPr>
            <p:extLst>
              <p:ext uri="{D42A27DB-BD31-4B8C-83A1-F6EECF244321}">
                <p14:modId xmlns:p14="http://schemas.microsoft.com/office/powerpoint/2010/main" val="3156745061"/>
              </p:ext>
            </p:extLst>
          </p:nvPr>
        </p:nvGraphicFramePr>
        <p:xfrm>
          <a:off x="8566363" y="985334"/>
          <a:ext cx="3223535" cy="2865120"/>
        </p:xfrm>
        <a:graphic>
          <a:graphicData uri="http://schemas.openxmlformats.org/drawingml/2006/table">
            <a:tbl>
              <a:tblPr firstRow="1" bandRow="1">
                <a:tableStyleId>{5940675A-B579-460E-94D1-54222C63F5DA}</a:tableStyleId>
              </a:tblPr>
              <a:tblGrid>
                <a:gridCol w="1381129">
                  <a:extLst>
                    <a:ext uri="{9D8B030D-6E8A-4147-A177-3AD203B41FA5}">
                      <a16:colId xmlns:a16="http://schemas.microsoft.com/office/drawing/2014/main" val="1622408941"/>
                    </a:ext>
                  </a:extLst>
                </a:gridCol>
                <a:gridCol w="1842406">
                  <a:extLst>
                    <a:ext uri="{9D8B030D-6E8A-4147-A177-3AD203B41FA5}">
                      <a16:colId xmlns:a16="http://schemas.microsoft.com/office/drawing/2014/main" val="2012602039"/>
                    </a:ext>
                  </a:extLst>
                </a:gridCol>
              </a:tblGrid>
              <a:tr h="370840">
                <a:tc gridSpan="2">
                  <a:txBody>
                    <a:bodyPr/>
                    <a:lstStyle/>
                    <a:p>
                      <a:pPr algn="ctr"/>
                      <a:r>
                        <a:rPr lang="en-IN" b="1" dirty="0"/>
                        <a:t>Employee Details</a:t>
                      </a:r>
                    </a:p>
                  </a:txBody>
                  <a:tcPr>
                    <a:solidFill>
                      <a:schemeClr val="accent6">
                        <a:lumMod val="60000"/>
                        <a:lumOff val="40000"/>
                      </a:schemeClr>
                    </a:solidFill>
                  </a:tcPr>
                </a:tc>
                <a:tc hMerge="1">
                  <a:txBody>
                    <a:bodyPr/>
                    <a:lstStyle/>
                    <a:p>
                      <a:endParaRPr lang="en-IN" dirty="0"/>
                    </a:p>
                  </a:txBody>
                  <a:tcPr>
                    <a:solidFill>
                      <a:schemeClr val="accent6">
                        <a:lumMod val="60000"/>
                        <a:lumOff val="40000"/>
                      </a:schemeClr>
                    </a:solidFill>
                  </a:tcPr>
                </a:tc>
                <a:extLst>
                  <a:ext uri="{0D108BD9-81ED-4DB2-BD59-A6C34878D82A}">
                    <a16:rowId xmlns:a16="http://schemas.microsoft.com/office/drawing/2014/main" val="3384989707"/>
                  </a:ext>
                </a:extLst>
              </a:tr>
              <a:tr h="370840">
                <a:tc>
                  <a:txBody>
                    <a:bodyPr/>
                    <a:lstStyle/>
                    <a:p>
                      <a:pPr algn="r"/>
                      <a:r>
                        <a:rPr lang="en-IN" dirty="0"/>
                        <a:t>Employee Id</a:t>
                      </a:r>
                    </a:p>
                  </a:txBody>
                  <a:tcPr>
                    <a:solidFill>
                      <a:schemeClr val="accent6">
                        <a:lumMod val="20000"/>
                        <a:lumOff val="80000"/>
                      </a:schemeClr>
                    </a:solidFill>
                  </a:tcPr>
                </a:tc>
                <a:tc>
                  <a:txBody>
                    <a:bodyPr/>
                    <a:lstStyle/>
                    <a:p>
                      <a:pPr algn="l"/>
                      <a:r>
                        <a:rPr lang="en-IN" dirty="0"/>
                        <a:t>00001823</a:t>
                      </a:r>
                    </a:p>
                  </a:txBody>
                  <a:tcPr>
                    <a:solidFill>
                      <a:schemeClr val="accent6">
                        <a:lumMod val="20000"/>
                        <a:lumOff val="80000"/>
                      </a:schemeClr>
                    </a:solidFill>
                  </a:tcPr>
                </a:tc>
                <a:extLst>
                  <a:ext uri="{0D108BD9-81ED-4DB2-BD59-A6C34878D82A}">
                    <a16:rowId xmlns:a16="http://schemas.microsoft.com/office/drawing/2014/main" val="3112810747"/>
                  </a:ext>
                </a:extLst>
              </a:tr>
              <a:tr h="370840">
                <a:tc>
                  <a:txBody>
                    <a:bodyPr/>
                    <a:lstStyle/>
                    <a:p>
                      <a:pPr algn="r"/>
                      <a:r>
                        <a:rPr lang="en-IN" dirty="0"/>
                        <a:t>Name</a:t>
                      </a:r>
                    </a:p>
                  </a:txBody>
                  <a:tcPr>
                    <a:solidFill>
                      <a:schemeClr val="accent6">
                        <a:lumMod val="20000"/>
                        <a:lumOff val="80000"/>
                      </a:schemeClr>
                    </a:solidFill>
                  </a:tcPr>
                </a:tc>
                <a:tc>
                  <a:txBody>
                    <a:bodyPr/>
                    <a:lstStyle/>
                    <a:p>
                      <a:pPr algn="l"/>
                      <a:r>
                        <a:rPr lang="en-IN" dirty="0"/>
                        <a:t>Peter</a:t>
                      </a:r>
                    </a:p>
                  </a:txBody>
                  <a:tcPr>
                    <a:solidFill>
                      <a:schemeClr val="accent6">
                        <a:lumMod val="20000"/>
                        <a:lumOff val="80000"/>
                      </a:schemeClr>
                    </a:solidFill>
                  </a:tcPr>
                </a:tc>
                <a:extLst>
                  <a:ext uri="{0D108BD9-81ED-4DB2-BD59-A6C34878D82A}">
                    <a16:rowId xmlns:a16="http://schemas.microsoft.com/office/drawing/2014/main" val="2571034135"/>
                  </a:ext>
                </a:extLst>
              </a:tr>
              <a:tr h="370840">
                <a:tc>
                  <a:txBody>
                    <a:bodyPr/>
                    <a:lstStyle/>
                    <a:p>
                      <a:pPr algn="r"/>
                      <a:r>
                        <a:rPr lang="en-IN" dirty="0"/>
                        <a:t>Age</a:t>
                      </a:r>
                    </a:p>
                  </a:txBody>
                  <a:tcPr>
                    <a:solidFill>
                      <a:schemeClr val="accent6">
                        <a:lumMod val="20000"/>
                        <a:lumOff val="80000"/>
                      </a:schemeClr>
                    </a:solidFill>
                  </a:tcPr>
                </a:tc>
                <a:tc>
                  <a:txBody>
                    <a:bodyPr/>
                    <a:lstStyle/>
                    <a:p>
                      <a:pPr algn="l"/>
                      <a:r>
                        <a:rPr lang="en-IN" dirty="0"/>
                        <a:t>42</a:t>
                      </a:r>
                    </a:p>
                  </a:txBody>
                  <a:tcPr>
                    <a:solidFill>
                      <a:schemeClr val="accent6">
                        <a:lumMod val="20000"/>
                        <a:lumOff val="80000"/>
                      </a:schemeClr>
                    </a:solidFill>
                  </a:tcPr>
                </a:tc>
                <a:extLst>
                  <a:ext uri="{0D108BD9-81ED-4DB2-BD59-A6C34878D82A}">
                    <a16:rowId xmlns:a16="http://schemas.microsoft.com/office/drawing/2014/main" val="1999022475"/>
                  </a:ext>
                </a:extLst>
              </a:tr>
              <a:tr h="370840">
                <a:tc>
                  <a:txBody>
                    <a:bodyPr/>
                    <a:lstStyle/>
                    <a:p>
                      <a:pPr algn="r"/>
                      <a:r>
                        <a:rPr lang="en-IN" dirty="0"/>
                        <a:t>Salary</a:t>
                      </a:r>
                    </a:p>
                  </a:txBody>
                  <a:tcPr>
                    <a:solidFill>
                      <a:schemeClr val="accent6">
                        <a:lumMod val="20000"/>
                        <a:lumOff val="80000"/>
                      </a:schemeClr>
                    </a:solidFill>
                  </a:tcPr>
                </a:tc>
                <a:tc>
                  <a:txBody>
                    <a:bodyPr/>
                    <a:lstStyle/>
                    <a:p>
                      <a:pPr algn="l"/>
                      <a:r>
                        <a:rPr lang="en-IN" dirty="0"/>
                        <a:t>150000.68</a:t>
                      </a:r>
                    </a:p>
                  </a:txBody>
                  <a:tcPr>
                    <a:solidFill>
                      <a:schemeClr val="accent6">
                        <a:lumMod val="20000"/>
                        <a:lumOff val="80000"/>
                      </a:schemeClr>
                    </a:solidFill>
                  </a:tcPr>
                </a:tc>
                <a:extLst>
                  <a:ext uri="{0D108BD9-81ED-4DB2-BD59-A6C34878D82A}">
                    <a16:rowId xmlns:a16="http://schemas.microsoft.com/office/drawing/2014/main" val="594515622"/>
                  </a:ext>
                </a:extLst>
              </a:tr>
              <a:tr h="370840">
                <a:tc>
                  <a:txBody>
                    <a:bodyPr/>
                    <a:lstStyle/>
                    <a:p>
                      <a:pPr algn="r"/>
                      <a:r>
                        <a:rPr lang="en-IN" dirty="0"/>
                        <a:t>Address</a:t>
                      </a:r>
                    </a:p>
                  </a:txBody>
                  <a:tcPr>
                    <a:solidFill>
                      <a:schemeClr val="accent6">
                        <a:lumMod val="20000"/>
                        <a:lumOff val="80000"/>
                      </a:schemeClr>
                    </a:solidFill>
                  </a:tcPr>
                </a:tc>
                <a:tc>
                  <a:txBody>
                    <a:bodyPr/>
                    <a:lstStyle/>
                    <a:p>
                      <a:pPr algn="l"/>
                      <a:r>
                        <a:rPr lang="en-IN" dirty="0"/>
                        <a:t>Jayanagar, Bangalore</a:t>
                      </a:r>
                    </a:p>
                  </a:txBody>
                  <a:tcPr>
                    <a:solidFill>
                      <a:schemeClr val="accent6">
                        <a:lumMod val="20000"/>
                        <a:lumOff val="80000"/>
                      </a:schemeClr>
                    </a:solidFill>
                  </a:tcPr>
                </a:tc>
                <a:extLst>
                  <a:ext uri="{0D108BD9-81ED-4DB2-BD59-A6C34878D82A}">
                    <a16:rowId xmlns:a16="http://schemas.microsoft.com/office/drawing/2014/main" val="2944387970"/>
                  </a:ext>
                </a:extLst>
              </a:tr>
              <a:tr h="370840">
                <a:tc>
                  <a:txBody>
                    <a:bodyPr/>
                    <a:lstStyle/>
                    <a:p>
                      <a:pPr algn="r"/>
                      <a:r>
                        <a:rPr lang="en-IN" dirty="0"/>
                        <a:t>Zip Code</a:t>
                      </a:r>
                    </a:p>
                  </a:txBody>
                  <a:tcPr>
                    <a:solidFill>
                      <a:schemeClr val="accent6">
                        <a:lumMod val="20000"/>
                        <a:lumOff val="80000"/>
                      </a:schemeClr>
                    </a:solidFill>
                  </a:tcPr>
                </a:tc>
                <a:tc>
                  <a:txBody>
                    <a:bodyPr/>
                    <a:lstStyle/>
                    <a:p>
                      <a:pPr algn="l"/>
                      <a:r>
                        <a:rPr lang="en-IN" dirty="0"/>
                        <a:t>560 001</a:t>
                      </a:r>
                    </a:p>
                  </a:txBody>
                  <a:tcPr>
                    <a:solidFill>
                      <a:schemeClr val="accent6">
                        <a:lumMod val="20000"/>
                        <a:lumOff val="80000"/>
                      </a:schemeClr>
                    </a:solidFill>
                  </a:tcPr>
                </a:tc>
                <a:extLst>
                  <a:ext uri="{0D108BD9-81ED-4DB2-BD59-A6C34878D82A}">
                    <a16:rowId xmlns:a16="http://schemas.microsoft.com/office/drawing/2014/main" val="2293303408"/>
                  </a:ext>
                </a:extLst>
              </a:tr>
            </a:tbl>
          </a:graphicData>
        </a:graphic>
      </p:graphicFrame>
      <p:sp>
        <p:nvSpPr>
          <p:cNvPr id="12" name="TextBox 11">
            <a:extLst>
              <a:ext uri="{FF2B5EF4-FFF2-40B4-BE49-F238E27FC236}">
                <a16:creationId xmlns:a16="http://schemas.microsoft.com/office/drawing/2014/main" id="{4E32AD43-79C2-2E63-DB42-E0365960AFA2}"/>
              </a:ext>
            </a:extLst>
          </p:cNvPr>
          <p:cNvSpPr txBox="1"/>
          <p:nvPr/>
        </p:nvSpPr>
        <p:spPr>
          <a:xfrm>
            <a:off x="500744" y="788934"/>
            <a:ext cx="7924800" cy="2015936"/>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dirty="0"/>
              <a:t>Every value in Python has a </a:t>
            </a:r>
            <a:r>
              <a:rPr lang="en-US" sz="2300" dirty="0">
                <a:solidFill>
                  <a:srgbClr val="660033"/>
                </a:solidFill>
              </a:rPr>
              <a:t>datatype</a:t>
            </a:r>
          </a:p>
          <a:p>
            <a:pPr marL="342900" indent="-342900" algn="just">
              <a:spcAft>
                <a:spcPts val="600"/>
              </a:spcAft>
              <a:buFont typeface="Wingdings" panose="05000000000000000000" pitchFamily="2" charset="2"/>
              <a:buChar char="§"/>
            </a:pPr>
            <a:r>
              <a:rPr lang="en-US" sz="2300" dirty="0"/>
              <a:t>In python, the </a:t>
            </a:r>
            <a:r>
              <a:rPr lang="en-US" sz="2300" dirty="0">
                <a:solidFill>
                  <a:srgbClr val="660033"/>
                </a:solidFill>
              </a:rPr>
              <a:t>interpreter implicitly binds the value with its type</a:t>
            </a:r>
          </a:p>
          <a:p>
            <a:pPr marL="342900" indent="-342900" algn="just">
              <a:spcAft>
                <a:spcPts val="600"/>
              </a:spcAft>
              <a:buFont typeface="Wingdings" panose="05000000000000000000" pitchFamily="2" charset="2"/>
              <a:buChar char="§"/>
            </a:pPr>
            <a:r>
              <a:rPr lang="en-US" sz="2300" dirty="0"/>
              <a:t>We can use the </a:t>
            </a:r>
            <a:r>
              <a:rPr lang="en-US" sz="2300" dirty="0">
                <a:solidFill>
                  <a:srgbClr val="660033"/>
                </a:solidFill>
              </a:rPr>
              <a:t>type()</a:t>
            </a:r>
            <a:r>
              <a:rPr lang="en-US" sz="2300" dirty="0"/>
              <a:t> function along with the variable to know the type of the data</a:t>
            </a:r>
          </a:p>
        </p:txBody>
      </p:sp>
      <p:grpSp>
        <p:nvGrpSpPr>
          <p:cNvPr id="14" name="Group 13">
            <a:extLst>
              <a:ext uri="{FF2B5EF4-FFF2-40B4-BE49-F238E27FC236}">
                <a16:creationId xmlns:a16="http://schemas.microsoft.com/office/drawing/2014/main" id="{DDE8D482-9E44-444A-E848-0D95F44E69A5}"/>
              </a:ext>
            </a:extLst>
          </p:cNvPr>
          <p:cNvGrpSpPr/>
          <p:nvPr/>
        </p:nvGrpSpPr>
        <p:grpSpPr>
          <a:xfrm>
            <a:off x="249701" y="3884896"/>
            <a:ext cx="11692597" cy="2332114"/>
            <a:chOff x="249701" y="2375368"/>
            <a:chExt cx="11692597" cy="2332114"/>
          </a:xfrm>
        </p:grpSpPr>
        <p:sp>
          <p:nvSpPr>
            <p:cNvPr id="15" name="Rectangle 14">
              <a:extLst>
                <a:ext uri="{FF2B5EF4-FFF2-40B4-BE49-F238E27FC236}">
                  <a16:creationId xmlns:a16="http://schemas.microsoft.com/office/drawing/2014/main" id="{3AE2F317-5CDD-A937-9F80-6BF9EEC4199C}"/>
                </a:ext>
              </a:extLst>
            </p:cNvPr>
            <p:cNvSpPr/>
            <p:nvPr/>
          </p:nvSpPr>
          <p:spPr>
            <a:xfrm>
              <a:off x="5101770" y="2375368"/>
              <a:ext cx="1988457" cy="492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Python Data Types</a:t>
              </a:r>
            </a:p>
          </p:txBody>
        </p:sp>
        <p:sp>
          <p:nvSpPr>
            <p:cNvPr id="16" name="Rectangle 15">
              <a:extLst>
                <a:ext uri="{FF2B5EF4-FFF2-40B4-BE49-F238E27FC236}">
                  <a16:creationId xmlns:a16="http://schemas.microsoft.com/office/drawing/2014/main" id="{EF90C142-4A50-42B7-93F8-E7B135187C43}"/>
                </a:ext>
              </a:extLst>
            </p:cNvPr>
            <p:cNvSpPr/>
            <p:nvPr/>
          </p:nvSpPr>
          <p:spPr>
            <a:xfrm>
              <a:off x="249702" y="3182812"/>
              <a:ext cx="1135340" cy="492376"/>
            </a:xfrm>
            <a:prstGeom prst="rect">
              <a:avLst/>
            </a:prstGeom>
            <a:solidFill>
              <a:srgbClr val="652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Text Type</a:t>
              </a:r>
            </a:p>
          </p:txBody>
        </p:sp>
        <p:sp>
          <p:nvSpPr>
            <p:cNvPr id="17" name="Rectangle 16">
              <a:extLst>
                <a:ext uri="{FF2B5EF4-FFF2-40B4-BE49-F238E27FC236}">
                  <a16:creationId xmlns:a16="http://schemas.microsoft.com/office/drawing/2014/main" id="{430214B6-782D-99F2-A697-3715728DEB78}"/>
                </a:ext>
              </a:extLst>
            </p:cNvPr>
            <p:cNvSpPr/>
            <p:nvPr/>
          </p:nvSpPr>
          <p:spPr>
            <a:xfrm>
              <a:off x="10510489" y="3182812"/>
              <a:ext cx="1431809" cy="492376"/>
            </a:xfrm>
            <a:prstGeom prst="rect">
              <a:avLst/>
            </a:prstGeom>
            <a:solidFill>
              <a:srgbClr val="652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Binary Types</a:t>
              </a:r>
            </a:p>
          </p:txBody>
        </p:sp>
        <p:sp>
          <p:nvSpPr>
            <p:cNvPr id="18" name="Rectangle 17">
              <a:extLst>
                <a:ext uri="{FF2B5EF4-FFF2-40B4-BE49-F238E27FC236}">
                  <a16:creationId xmlns:a16="http://schemas.microsoft.com/office/drawing/2014/main" id="{076262CA-3FD0-B413-A883-A205E0ADF9C3}"/>
                </a:ext>
              </a:extLst>
            </p:cNvPr>
            <p:cNvSpPr/>
            <p:nvPr/>
          </p:nvSpPr>
          <p:spPr>
            <a:xfrm>
              <a:off x="8987330" y="3182812"/>
              <a:ext cx="1431809" cy="492376"/>
            </a:xfrm>
            <a:prstGeom prst="rect">
              <a:avLst/>
            </a:prstGeom>
            <a:solidFill>
              <a:srgbClr val="652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Set Types</a:t>
              </a:r>
            </a:p>
          </p:txBody>
        </p:sp>
        <p:sp>
          <p:nvSpPr>
            <p:cNvPr id="19" name="Rectangle 18">
              <a:extLst>
                <a:ext uri="{FF2B5EF4-FFF2-40B4-BE49-F238E27FC236}">
                  <a16:creationId xmlns:a16="http://schemas.microsoft.com/office/drawing/2014/main" id="{CD5F747B-AA59-6CD9-07A3-7CC9DE49B2B7}"/>
                </a:ext>
              </a:extLst>
            </p:cNvPr>
            <p:cNvSpPr/>
            <p:nvPr/>
          </p:nvSpPr>
          <p:spPr>
            <a:xfrm>
              <a:off x="1553089" y="3198986"/>
              <a:ext cx="1601680" cy="492376"/>
            </a:xfrm>
            <a:prstGeom prst="rect">
              <a:avLst/>
            </a:prstGeom>
            <a:solidFill>
              <a:srgbClr val="652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Numeric Type</a:t>
              </a:r>
            </a:p>
          </p:txBody>
        </p:sp>
        <p:sp>
          <p:nvSpPr>
            <p:cNvPr id="20" name="Rectangle 19">
              <a:extLst>
                <a:ext uri="{FF2B5EF4-FFF2-40B4-BE49-F238E27FC236}">
                  <a16:creationId xmlns:a16="http://schemas.microsoft.com/office/drawing/2014/main" id="{2CE67B31-6813-0046-9DD0-0F49B7150B95}"/>
                </a:ext>
              </a:extLst>
            </p:cNvPr>
            <p:cNvSpPr/>
            <p:nvPr/>
          </p:nvSpPr>
          <p:spPr>
            <a:xfrm>
              <a:off x="5064899" y="3182812"/>
              <a:ext cx="2058694" cy="492376"/>
            </a:xfrm>
            <a:prstGeom prst="rect">
              <a:avLst/>
            </a:prstGeom>
            <a:solidFill>
              <a:srgbClr val="652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Sequence Types</a:t>
              </a:r>
            </a:p>
          </p:txBody>
        </p:sp>
        <p:sp>
          <p:nvSpPr>
            <p:cNvPr id="21" name="Rectangle 20">
              <a:extLst>
                <a:ext uri="{FF2B5EF4-FFF2-40B4-BE49-F238E27FC236}">
                  <a16:creationId xmlns:a16="http://schemas.microsoft.com/office/drawing/2014/main" id="{89E32DE7-819F-CE9D-B2C5-6F03866841DE}"/>
                </a:ext>
              </a:extLst>
            </p:cNvPr>
            <p:cNvSpPr/>
            <p:nvPr/>
          </p:nvSpPr>
          <p:spPr>
            <a:xfrm>
              <a:off x="3297292" y="3198287"/>
              <a:ext cx="1703523" cy="492376"/>
            </a:xfrm>
            <a:prstGeom prst="rect">
              <a:avLst/>
            </a:prstGeom>
            <a:solidFill>
              <a:srgbClr val="652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Boolean Type</a:t>
              </a:r>
            </a:p>
          </p:txBody>
        </p:sp>
        <p:sp>
          <p:nvSpPr>
            <p:cNvPr id="22" name="Rectangle 21">
              <a:extLst>
                <a:ext uri="{FF2B5EF4-FFF2-40B4-BE49-F238E27FC236}">
                  <a16:creationId xmlns:a16="http://schemas.microsoft.com/office/drawing/2014/main" id="{FF7B9E7D-7DAA-2EB5-7107-D939963C87B6}"/>
                </a:ext>
              </a:extLst>
            </p:cNvPr>
            <p:cNvSpPr/>
            <p:nvPr/>
          </p:nvSpPr>
          <p:spPr>
            <a:xfrm>
              <a:off x="7187677" y="3182812"/>
              <a:ext cx="1688043" cy="492376"/>
            </a:xfrm>
            <a:prstGeom prst="rect">
              <a:avLst/>
            </a:prstGeom>
            <a:solidFill>
              <a:srgbClr val="652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None Type</a:t>
              </a:r>
            </a:p>
          </p:txBody>
        </p:sp>
        <p:cxnSp>
          <p:nvCxnSpPr>
            <p:cNvPr id="23" name="Connector: Elbow 22">
              <a:extLst>
                <a:ext uri="{FF2B5EF4-FFF2-40B4-BE49-F238E27FC236}">
                  <a16:creationId xmlns:a16="http://schemas.microsoft.com/office/drawing/2014/main" id="{3111B22B-8260-C6EF-3495-CBECF117C40B}"/>
                </a:ext>
              </a:extLst>
            </p:cNvPr>
            <p:cNvCxnSpPr>
              <a:cxnSpLocks/>
              <a:stCxn id="15" idx="3"/>
              <a:endCxn id="17" idx="0"/>
            </p:cNvCxnSpPr>
            <p:nvPr/>
          </p:nvCxnSpPr>
          <p:spPr>
            <a:xfrm>
              <a:off x="7090227" y="2621556"/>
              <a:ext cx="4136167" cy="561256"/>
            </a:xfrm>
            <a:prstGeom prst="bentConnector2">
              <a:avLst/>
            </a:prstGeom>
            <a:ln w="19050">
              <a:solidFill>
                <a:srgbClr val="652D8E"/>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88888AA-751B-59B8-3B5B-3C4AD821C2CE}"/>
                </a:ext>
              </a:extLst>
            </p:cNvPr>
            <p:cNvCxnSpPr>
              <a:cxnSpLocks/>
              <a:stCxn id="16" idx="0"/>
              <a:endCxn id="15" idx="1"/>
            </p:cNvCxnSpPr>
            <p:nvPr/>
          </p:nvCxnSpPr>
          <p:spPr>
            <a:xfrm rot="5400000" flipH="1" flipV="1">
              <a:off x="2678943" y="759985"/>
              <a:ext cx="561256" cy="4284398"/>
            </a:xfrm>
            <a:prstGeom prst="bentConnector2">
              <a:avLst/>
            </a:prstGeom>
            <a:ln w="19050">
              <a:solidFill>
                <a:srgbClr val="652D8E"/>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D7F14E-DBD9-A455-3496-84A10B2ECB62}"/>
                </a:ext>
              </a:extLst>
            </p:cNvPr>
            <p:cNvCxnSpPr>
              <a:cxnSpLocks/>
              <a:stCxn id="15" idx="2"/>
              <a:endCxn id="20" idx="0"/>
            </p:cNvCxnSpPr>
            <p:nvPr/>
          </p:nvCxnSpPr>
          <p:spPr>
            <a:xfrm flipH="1">
              <a:off x="6094246" y="2867744"/>
              <a:ext cx="1753" cy="315068"/>
            </a:xfrm>
            <a:prstGeom prst="line">
              <a:avLst/>
            </a:prstGeom>
            <a:ln w="19050">
              <a:solidFill>
                <a:srgbClr val="652D8E"/>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58BA5BB-0AF6-4B07-A3FC-4E5735D1194B}"/>
                </a:ext>
              </a:extLst>
            </p:cNvPr>
            <p:cNvCxnSpPr>
              <a:cxnSpLocks/>
            </p:cNvCxnSpPr>
            <p:nvPr/>
          </p:nvCxnSpPr>
          <p:spPr>
            <a:xfrm flipH="1">
              <a:off x="2370284" y="2621554"/>
              <a:ext cx="1" cy="561258"/>
            </a:xfrm>
            <a:prstGeom prst="line">
              <a:avLst/>
            </a:prstGeom>
            <a:ln w="19050">
              <a:solidFill>
                <a:srgbClr val="652D8E"/>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0E86CE1-CFF4-3B5B-6AB8-F3D1A0C3AC02}"/>
                </a:ext>
              </a:extLst>
            </p:cNvPr>
            <p:cNvCxnSpPr>
              <a:cxnSpLocks/>
            </p:cNvCxnSpPr>
            <p:nvPr/>
          </p:nvCxnSpPr>
          <p:spPr>
            <a:xfrm flipH="1">
              <a:off x="9717046" y="2621554"/>
              <a:ext cx="1" cy="561258"/>
            </a:xfrm>
            <a:prstGeom prst="line">
              <a:avLst/>
            </a:prstGeom>
            <a:ln w="19050">
              <a:solidFill>
                <a:srgbClr val="652D8E"/>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9CD0B9-B38B-954B-0B54-B4A38823A734}"/>
                </a:ext>
              </a:extLst>
            </p:cNvPr>
            <p:cNvCxnSpPr>
              <a:cxnSpLocks/>
              <a:endCxn id="22" idx="0"/>
            </p:cNvCxnSpPr>
            <p:nvPr/>
          </p:nvCxnSpPr>
          <p:spPr>
            <a:xfrm>
              <a:off x="8031699" y="2615945"/>
              <a:ext cx="0" cy="566867"/>
            </a:xfrm>
            <a:prstGeom prst="line">
              <a:avLst/>
            </a:prstGeom>
            <a:ln w="19050">
              <a:solidFill>
                <a:srgbClr val="652D8E"/>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B72E1A-8573-B601-AA0E-BB124DC2892C}"/>
                </a:ext>
              </a:extLst>
            </p:cNvPr>
            <p:cNvCxnSpPr>
              <a:cxnSpLocks/>
              <a:endCxn id="21" idx="0"/>
            </p:cNvCxnSpPr>
            <p:nvPr/>
          </p:nvCxnSpPr>
          <p:spPr>
            <a:xfrm>
              <a:off x="4149053" y="2615945"/>
              <a:ext cx="1" cy="582342"/>
            </a:xfrm>
            <a:prstGeom prst="line">
              <a:avLst/>
            </a:prstGeom>
            <a:ln w="19050">
              <a:solidFill>
                <a:srgbClr val="652D8E"/>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7245D7F-2F1E-B41F-DAA0-51A28EE1D871}"/>
                </a:ext>
              </a:extLst>
            </p:cNvPr>
            <p:cNvSpPr/>
            <p:nvPr/>
          </p:nvSpPr>
          <p:spPr>
            <a:xfrm>
              <a:off x="249701" y="3697355"/>
              <a:ext cx="1135341" cy="49001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BFF"/>
                  </a:solidFill>
                </a:rPr>
                <a:t>str</a:t>
              </a:r>
            </a:p>
          </p:txBody>
        </p:sp>
        <p:sp>
          <p:nvSpPr>
            <p:cNvPr id="31" name="Rectangle 30">
              <a:extLst>
                <a:ext uri="{FF2B5EF4-FFF2-40B4-BE49-F238E27FC236}">
                  <a16:creationId xmlns:a16="http://schemas.microsoft.com/office/drawing/2014/main" id="{7CAD2884-25F5-80D8-2C84-78B763375BAD}"/>
                </a:ext>
              </a:extLst>
            </p:cNvPr>
            <p:cNvSpPr/>
            <p:nvPr/>
          </p:nvSpPr>
          <p:spPr>
            <a:xfrm>
              <a:off x="1556797" y="3722049"/>
              <a:ext cx="1597972" cy="98543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BFF"/>
                  </a:solidFill>
                </a:rPr>
                <a:t>int</a:t>
              </a:r>
            </a:p>
            <a:p>
              <a:pPr algn="ctr"/>
              <a:r>
                <a:rPr lang="en-US" dirty="0">
                  <a:solidFill>
                    <a:srgbClr val="002BFF"/>
                  </a:solidFill>
                </a:rPr>
                <a:t>float</a:t>
              </a:r>
            </a:p>
            <a:p>
              <a:pPr algn="ctr"/>
              <a:r>
                <a:rPr lang="en-US" dirty="0">
                  <a:solidFill>
                    <a:srgbClr val="002BFF"/>
                  </a:solidFill>
                </a:rPr>
                <a:t>complex</a:t>
              </a:r>
            </a:p>
          </p:txBody>
        </p:sp>
        <p:sp>
          <p:nvSpPr>
            <p:cNvPr id="32" name="Rectangle 31">
              <a:extLst>
                <a:ext uri="{FF2B5EF4-FFF2-40B4-BE49-F238E27FC236}">
                  <a16:creationId xmlns:a16="http://schemas.microsoft.com/office/drawing/2014/main" id="{B6E0383F-5436-B664-CCA7-7BFA7F3BCAE1}"/>
                </a:ext>
              </a:extLst>
            </p:cNvPr>
            <p:cNvSpPr/>
            <p:nvPr/>
          </p:nvSpPr>
          <p:spPr>
            <a:xfrm>
              <a:off x="5070233" y="3700526"/>
              <a:ext cx="2040781" cy="98543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BFF"/>
                  </a:solidFill>
                </a:rPr>
                <a:t>list</a:t>
              </a:r>
            </a:p>
            <a:p>
              <a:pPr algn="ctr"/>
              <a:r>
                <a:rPr lang="en-US" dirty="0">
                  <a:solidFill>
                    <a:srgbClr val="002BFF"/>
                  </a:solidFill>
                </a:rPr>
                <a:t>tuple</a:t>
              </a:r>
            </a:p>
            <a:p>
              <a:pPr algn="ctr"/>
              <a:r>
                <a:rPr lang="en-US" dirty="0">
                  <a:solidFill>
                    <a:srgbClr val="002BFF"/>
                  </a:solidFill>
                </a:rPr>
                <a:t>Dictionaries</a:t>
              </a:r>
            </a:p>
          </p:txBody>
        </p:sp>
        <p:sp>
          <p:nvSpPr>
            <p:cNvPr id="33" name="Rectangle 32">
              <a:extLst>
                <a:ext uri="{FF2B5EF4-FFF2-40B4-BE49-F238E27FC236}">
                  <a16:creationId xmlns:a16="http://schemas.microsoft.com/office/drawing/2014/main" id="{179BDF63-884C-11A6-5CEC-343B4E961DE2}"/>
                </a:ext>
              </a:extLst>
            </p:cNvPr>
            <p:cNvSpPr/>
            <p:nvPr/>
          </p:nvSpPr>
          <p:spPr>
            <a:xfrm>
              <a:off x="8987330" y="3704216"/>
              <a:ext cx="1431809" cy="98543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BFF"/>
                  </a:solidFill>
                </a:rPr>
                <a:t>set</a:t>
              </a:r>
            </a:p>
            <a:p>
              <a:pPr algn="ctr"/>
              <a:r>
                <a:rPr lang="en-US" dirty="0">
                  <a:solidFill>
                    <a:srgbClr val="002BFF"/>
                  </a:solidFill>
                </a:rPr>
                <a:t>frozenset</a:t>
              </a:r>
            </a:p>
          </p:txBody>
        </p:sp>
      </p:grpSp>
    </p:spTree>
    <p:extLst>
      <p:ext uri="{BB962C8B-B14F-4D97-AF65-F5344CB8AC3E}">
        <p14:creationId xmlns:p14="http://schemas.microsoft.com/office/powerpoint/2010/main" val="229943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1055913" y="121995"/>
            <a:ext cx="9916887" cy="609282"/>
          </a:xfrm>
        </p:spPr>
        <p:txBody>
          <a:bodyPr/>
          <a:lstStyle/>
          <a:p>
            <a:r>
              <a:rPr lang="en-IN" dirty="0"/>
              <a:t>Outline</a:t>
            </a:r>
          </a:p>
        </p:txBody>
      </p:sp>
      <p:sp>
        <p:nvSpPr>
          <p:cNvPr id="5" name="TextBox 4">
            <a:extLst>
              <a:ext uri="{FF2B5EF4-FFF2-40B4-BE49-F238E27FC236}">
                <a16:creationId xmlns:a16="http://schemas.microsoft.com/office/drawing/2014/main" id="{DF78460C-1079-169C-D0C1-214E34FB8F5F}"/>
              </a:ext>
            </a:extLst>
          </p:cNvPr>
          <p:cNvSpPr txBox="1"/>
          <p:nvPr/>
        </p:nvSpPr>
        <p:spPr>
          <a:xfrm>
            <a:off x="756559" y="1225033"/>
            <a:ext cx="6106884" cy="4678204"/>
          </a:xfrm>
          <a:prstGeom prst="rect">
            <a:avLst/>
          </a:prstGeom>
          <a:noFill/>
        </p:spPr>
        <p:txBody>
          <a:bodyPr wrap="square">
            <a:spAutoFit/>
          </a:bodyPr>
          <a:lstStyle/>
          <a:p>
            <a:pPr marL="285750" indent="-285750">
              <a:buFont typeface="Calibri" panose="020F0502020204030204" pitchFamily="34" charset="0"/>
              <a:buChar char="→"/>
            </a:pPr>
            <a:r>
              <a:rPr lang="en-US" sz="2400" dirty="0">
                <a:effectLst/>
                <a:ea typeface="Times New Roman" panose="02020603050405020304" pitchFamily="18" charset="0"/>
              </a:rPr>
              <a:t> Getting Started</a:t>
            </a:r>
          </a:p>
          <a:p>
            <a:pPr marL="800100" lvl="1" indent="-342900">
              <a:spcAft>
                <a:spcPts val="600"/>
              </a:spcAft>
              <a:buFont typeface="Wingdings" panose="05000000000000000000" pitchFamily="2" charset="2"/>
              <a:buChar char="§"/>
            </a:pPr>
            <a:r>
              <a:rPr lang="en-US" sz="2000" dirty="0">
                <a:solidFill>
                  <a:srgbClr val="0070C0"/>
                </a:solidFill>
                <a:effectLst/>
                <a:ea typeface="Times New Roman" panose="02020603050405020304" pitchFamily="18" charset="0"/>
                <a:cs typeface="Times New Roman" panose="02020603050405020304" pitchFamily="18" charset="0"/>
              </a:rPr>
              <a:t>Introducing Python</a:t>
            </a:r>
          </a:p>
          <a:p>
            <a:pPr marL="800100" lvl="1" indent="-342900">
              <a:spcAft>
                <a:spcPts val="600"/>
              </a:spcAft>
              <a:buFont typeface="Wingdings" panose="05000000000000000000" pitchFamily="2" charset="2"/>
              <a:buChar char="§"/>
            </a:pPr>
            <a:r>
              <a:rPr lang="en-US" sz="2000" dirty="0">
                <a:solidFill>
                  <a:srgbClr val="0070C0"/>
                </a:solidFill>
                <a:effectLst/>
                <a:ea typeface="Times New Roman" panose="02020603050405020304" pitchFamily="18" charset="0"/>
                <a:cs typeface="Times New Roman" panose="02020603050405020304" pitchFamily="18" charset="0"/>
              </a:rPr>
              <a:t>Setting Up Python in windows</a:t>
            </a:r>
          </a:p>
          <a:p>
            <a:pPr marL="800100" lvl="1" indent="-342900">
              <a:spcAft>
                <a:spcPts val="600"/>
              </a:spcAft>
              <a:buFont typeface="Wingdings" panose="05000000000000000000" pitchFamily="2" charset="2"/>
              <a:buChar char="§"/>
            </a:pPr>
            <a:r>
              <a:rPr lang="en-US" sz="2000" dirty="0">
                <a:solidFill>
                  <a:srgbClr val="0070C0"/>
                </a:solidFill>
                <a:effectLst/>
                <a:ea typeface="Times New Roman" panose="02020603050405020304" pitchFamily="18" charset="0"/>
                <a:cs typeface="Times New Roman" panose="02020603050405020304" pitchFamily="18" charset="0"/>
              </a:rPr>
              <a:t>Setting Up Python in other Operating Systems</a:t>
            </a:r>
          </a:p>
          <a:p>
            <a:pPr marL="800100" lvl="1" indent="-342900">
              <a:spcAft>
                <a:spcPts val="600"/>
              </a:spcAft>
              <a:buFont typeface="Wingdings" panose="05000000000000000000" pitchFamily="2" charset="2"/>
              <a:buChar char="§"/>
            </a:pPr>
            <a:r>
              <a:rPr lang="en-US" sz="2000" dirty="0">
                <a:solidFill>
                  <a:srgbClr val="0070C0"/>
                </a:solidFill>
                <a:effectLst/>
                <a:ea typeface="Times New Roman" panose="02020603050405020304" pitchFamily="18" charset="0"/>
                <a:cs typeface="Times New Roman" panose="02020603050405020304" pitchFamily="18" charset="0"/>
              </a:rPr>
              <a:t>Introducing IDLE</a:t>
            </a:r>
          </a:p>
          <a:p>
            <a:pPr marL="342900" indent="-342900">
              <a:spcAft>
                <a:spcPts val="600"/>
              </a:spcAft>
              <a:buFont typeface="Calibri" panose="020F0502020204030204" pitchFamily="34" charset="0"/>
              <a:buChar char="→"/>
            </a:pPr>
            <a:r>
              <a:rPr lang="en-US" sz="2400" dirty="0"/>
              <a:t>Types, Variable, and Simple I/O</a:t>
            </a:r>
            <a:endParaRPr lang="en-IN" sz="2400" dirty="0"/>
          </a:p>
          <a:p>
            <a:pPr marL="800100" lvl="1" indent="-342900">
              <a:spcAft>
                <a:spcPts val="600"/>
              </a:spcAft>
              <a:buFont typeface="Wingdings" panose="05000000000000000000" pitchFamily="2" charset="2"/>
              <a:buChar char="§"/>
            </a:pPr>
            <a:r>
              <a:rPr lang="en-US" sz="2000" dirty="0">
                <a:solidFill>
                  <a:srgbClr val="0070C0"/>
                </a:solidFill>
                <a:cs typeface="Times New Roman" panose="02020603050405020304" pitchFamily="18" charset="0"/>
              </a:rPr>
              <a:t>Using Quotes with Strings</a:t>
            </a:r>
          </a:p>
          <a:p>
            <a:pPr marL="800100" lvl="1" indent="-342900">
              <a:spcAft>
                <a:spcPts val="600"/>
              </a:spcAft>
              <a:buFont typeface="Wingdings" panose="05000000000000000000" pitchFamily="2" charset="2"/>
              <a:buChar char="§"/>
            </a:pPr>
            <a:r>
              <a:rPr lang="en-US" sz="2000" dirty="0">
                <a:solidFill>
                  <a:srgbClr val="0070C0"/>
                </a:solidFill>
                <a:cs typeface="Times New Roman" panose="02020603050405020304" pitchFamily="18" charset="0"/>
              </a:rPr>
              <a:t>Concatenating and Repeating Strings</a:t>
            </a:r>
          </a:p>
          <a:p>
            <a:pPr marL="800100" lvl="1" indent="-342900">
              <a:spcAft>
                <a:spcPts val="600"/>
              </a:spcAft>
              <a:buFont typeface="Wingdings" panose="05000000000000000000" pitchFamily="2" charset="2"/>
              <a:buChar char="§"/>
            </a:pPr>
            <a:r>
              <a:rPr lang="en-US" sz="2000" dirty="0">
                <a:solidFill>
                  <a:srgbClr val="0070C0"/>
                </a:solidFill>
                <a:cs typeface="Times New Roman" panose="02020603050405020304" pitchFamily="18" charset="0"/>
              </a:rPr>
              <a:t>Working with Numbers</a:t>
            </a:r>
          </a:p>
          <a:p>
            <a:pPr marL="800100" lvl="1" indent="-342900">
              <a:spcAft>
                <a:spcPts val="600"/>
              </a:spcAft>
              <a:buFont typeface="Wingdings" panose="05000000000000000000" pitchFamily="2" charset="2"/>
              <a:buChar char="§"/>
            </a:pPr>
            <a:r>
              <a:rPr lang="en-US" sz="2000" dirty="0">
                <a:solidFill>
                  <a:srgbClr val="0070C0"/>
                </a:solidFill>
                <a:cs typeface="Times New Roman" panose="02020603050405020304" pitchFamily="18" charset="0"/>
              </a:rPr>
              <a:t>Understanding the Variable</a:t>
            </a:r>
          </a:p>
          <a:p>
            <a:pPr marL="800100" lvl="1" indent="-342900">
              <a:spcAft>
                <a:spcPts val="600"/>
              </a:spcAft>
              <a:buFont typeface="Wingdings" panose="05000000000000000000" pitchFamily="2" charset="2"/>
              <a:buChar char="§"/>
            </a:pPr>
            <a:r>
              <a:rPr lang="en-US" sz="2000" dirty="0">
                <a:solidFill>
                  <a:srgbClr val="0070C0"/>
                </a:solidFill>
                <a:cs typeface="Times New Roman" panose="02020603050405020304" pitchFamily="18" charset="0"/>
              </a:rPr>
              <a:t>Getting User Input</a:t>
            </a:r>
          </a:p>
          <a:p>
            <a:pPr marL="800100" lvl="1" indent="-342900">
              <a:spcAft>
                <a:spcPts val="600"/>
              </a:spcAft>
              <a:buFont typeface="Wingdings" panose="05000000000000000000" pitchFamily="2" charset="2"/>
              <a:buChar char="§"/>
            </a:pPr>
            <a:r>
              <a:rPr lang="en-US" sz="2000" dirty="0">
                <a:solidFill>
                  <a:srgbClr val="0070C0"/>
                </a:solidFill>
                <a:cs typeface="Times New Roman" panose="02020603050405020304" pitchFamily="18" charset="0"/>
              </a:rPr>
              <a:t>Converting Values</a:t>
            </a:r>
            <a:endParaRPr lang="en-IN" sz="2000" dirty="0">
              <a:solidFill>
                <a:srgbClr val="0070C0"/>
              </a:solidFill>
              <a:cs typeface="Times New Roman" panose="02020603050405020304" pitchFamily="18" charset="0"/>
            </a:endParaRPr>
          </a:p>
        </p:txBody>
      </p:sp>
    </p:spTree>
    <p:extLst>
      <p:ext uri="{BB962C8B-B14F-4D97-AF65-F5344CB8AC3E}">
        <p14:creationId xmlns:p14="http://schemas.microsoft.com/office/powerpoint/2010/main" val="1776988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Quotes With the Strings</a:t>
            </a:r>
          </a:p>
        </p:txBody>
      </p:sp>
      <p:sp>
        <p:nvSpPr>
          <p:cNvPr id="3" name="Content Placeholder 2">
            <a:extLst>
              <a:ext uri="{FF2B5EF4-FFF2-40B4-BE49-F238E27FC236}">
                <a16:creationId xmlns:a16="http://schemas.microsoft.com/office/drawing/2014/main" id="{5EB20F3E-C9D6-4DC2-9BF7-31C10F38343C}"/>
              </a:ext>
            </a:extLst>
          </p:cNvPr>
          <p:cNvSpPr>
            <a:spLocks noGrp="1"/>
          </p:cNvSpPr>
          <p:nvPr>
            <p:ph idx="1"/>
          </p:nvPr>
        </p:nvSpPr>
        <p:spPr>
          <a:xfrm>
            <a:off x="838197" y="1237845"/>
            <a:ext cx="10515600" cy="551961"/>
          </a:xfrm>
        </p:spPr>
        <p:txBody>
          <a:bodyPr/>
          <a:lstStyle/>
          <a:p>
            <a:pPr>
              <a:buFont typeface="Wingdings" panose="05000000000000000000" pitchFamily="2" charset="2"/>
              <a:buChar char="§"/>
            </a:pPr>
            <a:r>
              <a:rPr lang="en-US" dirty="0"/>
              <a:t>You can use either a pair of single (' ') or double quotes (" ") to create string values</a:t>
            </a:r>
          </a:p>
        </p:txBody>
      </p:sp>
      <p:sp>
        <p:nvSpPr>
          <p:cNvPr id="5" name="TextBox 4">
            <a:extLst>
              <a:ext uri="{FF2B5EF4-FFF2-40B4-BE49-F238E27FC236}">
                <a16:creationId xmlns:a16="http://schemas.microsoft.com/office/drawing/2014/main" id="{B6A57881-7E10-234B-E394-9F36601B1D79}"/>
              </a:ext>
            </a:extLst>
          </p:cNvPr>
          <p:cNvSpPr txBox="1"/>
          <p:nvPr/>
        </p:nvSpPr>
        <p:spPr>
          <a:xfrm>
            <a:off x="2228840" y="4631755"/>
            <a:ext cx="6909711" cy="1200329"/>
          </a:xfrm>
          <a:prstGeom prst="rect">
            <a:avLst/>
          </a:prstGeom>
          <a:noFill/>
        </p:spPr>
        <p:txBody>
          <a:bodyPr wrap="square">
            <a:spAutoFit/>
          </a:bodyPr>
          <a:lstStyle>
            <a:defPPr>
              <a:defRPr lang="en-US"/>
            </a:defPPr>
            <a:lvl1pPr>
              <a:defRPr sz="2400">
                <a:effectLst/>
                <a:latin typeface="Courier New" panose="02070309020205020404" pitchFamily="49" charset="0"/>
              </a:defRPr>
            </a:lvl1pPr>
          </a:lstStyle>
          <a:p>
            <a:r>
              <a:rPr lang="en-US" dirty="0"/>
              <a:t>print ("Just",</a:t>
            </a:r>
            <a:br>
              <a:rPr lang="en-US" dirty="0"/>
            </a:br>
            <a:r>
              <a:rPr lang="en-US" dirty="0"/>
              <a:t>	 "a bit",</a:t>
            </a:r>
            <a:br>
              <a:rPr lang="en-US" dirty="0"/>
            </a:br>
            <a:r>
              <a:rPr lang="en-US" dirty="0"/>
              <a:t>	 "bigger")</a:t>
            </a:r>
            <a:endParaRPr lang="en-IN" dirty="0"/>
          </a:p>
        </p:txBody>
      </p:sp>
      <p:sp>
        <p:nvSpPr>
          <p:cNvPr id="7" name="TextBox 6">
            <a:extLst>
              <a:ext uri="{FF2B5EF4-FFF2-40B4-BE49-F238E27FC236}">
                <a16:creationId xmlns:a16="http://schemas.microsoft.com/office/drawing/2014/main" id="{213F56B0-3A3C-2EB5-B4F6-0595706F4003}"/>
              </a:ext>
            </a:extLst>
          </p:cNvPr>
          <p:cNvSpPr txBox="1"/>
          <p:nvPr/>
        </p:nvSpPr>
        <p:spPr>
          <a:xfrm>
            <a:off x="2190747" y="3581402"/>
            <a:ext cx="7679874" cy="461665"/>
          </a:xfrm>
          <a:prstGeom prst="rect">
            <a:avLst/>
          </a:prstGeom>
          <a:noFill/>
        </p:spPr>
        <p:txBody>
          <a:bodyPr wrap="square">
            <a:spAutoFit/>
          </a:bodyPr>
          <a:lstStyle>
            <a:defPPr>
              <a:defRPr lang="en-US"/>
            </a:defPPr>
            <a:lvl1pPr>
              <a:defRPr sz="2400">
                <a:effectLst/>
                <a:latin typeface="Courier New" panose="02070309020205020404" pitchFamily="49" charset="0"/>
              </a:defRPr>
            </a:lvl1pPr>
          </a:lstStyle>
          <a:p>
            <a:r>
              <a:rPr lang="en-US" dirty="0"/>
              <a:t>print("Same", "message", "as before")</a:t>
            </a:r>
          </a:p>
        </p:txBody>
      </p:sp>
      <p:sp>
        <p:nvSpPr>
          <p:cNvPr id="9" name="TextBox 8">
            <a:extLst>
              <a:ext uri="{FF2B5EF4-FFF2-40B4-BE49-F238E27FC236}">
                <a16:creationId xmlns:a16="http://schemas.microsoft.com/office/drawing/2014/main" id="{08BE4B1B-D3B0-D6E4-406B-DE9A9E62C21A}"/>
              </a:ext>
            </a:extLst>
          </p:cNvPr>
          <p:cNvSpPr txBox="1"/>
          <p:nvPr/>
        </p:nvSpPr>
        <p:spPr>
          <a:xfrm>
            <a:off x="838197" y="2462248"/>
            <a:ext cx="10515599" cy="800219"/>
          </a:xfrm>
          <a:prstGeom prst="rect">
            <a:avLst/>
          </a:prstGeom>
          <a:noFill/>
        </p:spPr>
        <p:txBody>
          <a:bodyPr wrap="square">
            <a:spAutoFit/>
          </a:bodyPr>
          <a:lstStyle/>
          <a:p>
            <a:pPr marL="174625" indent="-174625">
              <a:buFont typeface="Wingdings" panose="05000000000000000000" pitchFamily="2" charset="2"/>
              <a:buChar char="§"/>
            </a:pPr>
            <a:r>
              <a:rPr lang="en-US" sz="2300" dirty="0"/>
              <a:t> To print multiple values with a single call to the print() function—just list multiple</a:t>
            </a:r>
            <a:br>
              <a:rPr lang="en-US" sz="2300" dirty="0"/>
            </a:br>
            <a:r>
              <a:rPr lang="en-US" sz="2300" dirty="0"/>
              <a:t>argument values, separated by commas.</a:t>
            </a:r>
          </a:p>
        </p:txBody>
      </p:sp>
      <p:sp>
        <p:nvSpPr>
          <p:cNvPr id="10" name="TextBox 9">
            <a:extLst>
              <a:ext uri="{FF2B5EF4-FFF2-40B4-BE49-F238E27FC236}">
                <a16:creationId xmlns:a16="http://schemas.microsoft.com/office/drawing/2014/main" id="{14B89393-79EE-CA7B-B6EF-D253E2980646}"/>
              </a:ext>
            </a:extLst>
          </p:cNvPr>
          <p:cNvSpPr txBox="1"/>
          <p:nvPr/>
        </p:nvSpPr>
        <p:spPr>
          <a:xfrm>
            <a:off x="3042554" y="1870868"/>
            <a:ext cx="6106884" cy="461665"/>
          </a:xfrm>
          <a:prstGeom prst="rect">
            <a:avLst/>
          </a:prstGeom>
          <a:noFill/>
        </p:spPr>
        <p:txBody>
          <a:bodyPr wrap="square">
            <a:spAutoFit/>
          </a:bodyPr>
          <a:lstStyle/>
          <a:p>
            <a:pPr algn="ctr"/>
            <a:r>
              <a:rPr lang="en-US" sz="2400" dirty="0">
                <a:effectLst/>
                <a:latin typeface="Courier New" panose="02070309020205020404" pitchFamily="49" charset="0"/>
              </a:rPr>
              <a:t>print(“</a:t>
            </a:r>
            <a:r>
              <a:rPr lang="en-US" sz="2400" dirty="0">
                <a:latin typeface="Courier New" panose="02070309020205020404" pitchFamily="49" charset="0"/>
              </a:rPr>
              <a:t>Hello RVCE</a:t>
            </a:r>
            <a:r>
              <a:rPr lang="en-US" sz="2400" dirty="0">
                <a:effectLst/>
                <a:latin typeface="Courier New" panose="02070309020205020404" pitchFamily="49" charset="0"/>
              </a:rPr>
              <a:t>")</a:t>
            </a:r>
          </a:p>
        </p:txBody>
      </p:sp>
    </p:spTree>
    <p:extLst>
      <p:ext uri="{BB962C8B-B14F-4D97-AF65-F5344CB8AC3E}">
        <p14:creationId xmlns:p14="http://schemas.microsoft.com/office/powerpoint/2010/main" val="3715789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Quotes With the Strings (Contd.)</a:t>
            </a:r>
          </a:p>
        </p:txBody>
      </p:sp>
      <p:sp>
        <p:nvSpPr>
          <p:cNvPr id="11" name="TextBox 10">
            <a:extLst>
              <a:ext uri="{FF2B5EF4-FFF2-40B4-BE49-F238E27FC236}">
                <a16:creationId xmlns:a16="http://schemas.microsoft.com/office/drawing/2014/main" id="{19DB087F-E216-F98A-6281-421EF0330414}"/>
              </a:ext>
            </a:extLst>
          </p:cNvPr>
          <p:cNvSpPr txBox="1"/>
          <p:nvPr/>
        </p:nvSpPr>
        <p:spPr>
          <a:xfrm>
            <a:off x="533400" y="965475"/>
            <a:ext cx="6389914" cy="4447371"/>
          </a:xfrm>
          <a:prstGeom prst="rect">
            <a:avLst/>
          </a:prstGeom>
          <a:noFill/>
        </p:spPr>
        <p:txBody>
          <a:bodyPr wrap="square" rtlCol="0">
            <a:spAutoFit/>
          </a:bodyPr>
          <a:lstStyle/>
          <a:p>
            <a:pPr marL="457200" indent="-457200">
              <a:spcAft>
                <a:spcPts val="1200"/>
              </a:spcAft>
              <a:buFont typeface="Calibri" panose="020F0502020204030204" pitchFamily="34" charset="0"/>
              <a:buChar char="→"/>
            </a:pPr>
            <a:r>
              <a:rPr lang="en-US" sz="2800" b="1" dirty="0">
                <a:solidFill>
                  <a:srgbClr val="C00000"/>
                </a:solidFill>
              </a:rPr>
              <a:t>Text Type</a:t>
            </a:r>
          </a:p>
          <a:p>
            <a:pPr marL="719138" indent="-273050">
              <a:spcAft>
                <a:spcPts val="600"/>
              </a:spcAft>
              <a:buFont typeface="Wingdings" panose="05000000000000000000" pitchFamily="2" charset="2"/>
              <a:buChar char="§"/>
            </a:pPr>
            <a:r>
              <a:rPr lang="en-US" sz="2300" dirty="0"/>
              <a:t>Text type is a sequence characters</a:t>
            </a:r>
          </a:p>
          <a:p>
            <a:pPr marL="719138" indent="-273050">
              <a:spcAft>
                <a:spcPts val="600"/>
              </a:spcAft>
              <a:buFont typeface="Wingdings" panose="05000000000000000000" pitchFamily="2" charset="2"/>
              <a:buChar char="§"/>
            </a:pPr>
            <a:r>
              <a:rPr lang="en-US" sz="2300" dirty="0"/>
              <a:t>Strings start and end with quotation mark " or apostrophe ' characters</a:t>
            </a:r>
          </a:p>
          <a:p>
            <a:pPr marL="719138" indent="-273050">
              <a:spcAft>
                <a:spcPts val="600"/>
              </a:spcAft>
              <a:buFont typeface="Wingdings" panose="05000000000000000000" pitchFamily="2" charset="2"/>
              <a:buChar char="§"/>
            </a:pPr>
            <a:r>
              <a:rPr lang="en-US" sz="2300" dirty="0"/>
              <a:t>Examples:</a:t>
            </a:r>
            <a:br>
              <a:rPr lang="en-US" sz="2300" dirty="0"/>
            </a:br>
            <a:r>
              <a:rPr lang="en-US" sz="2300" dirty="0"/>
              <a:t>"hello"</a:t>
            </a:r>
            <a:br>
              <a:rPr lang="en-US" sz="2300" dirty="0"/>
            </a:br>
            <a:r>
              <a:rPr lang="en-US" sz="2300" dirty="0"/>
              <a:t>"This is a string"</a:t>
            </a:r>
            <a:br>
              <a:rPr lang="en-US" sz="2300" dirty="0"/>
            </a:br>
            <a:r>
              <a:rPr lang="en-US" sz="2300" dirty="0"/>
              <a:t>"This, too, is a string.  It can be very long!“</a:t>
            </a:r>
          </a:p>
          <a:p>
            <a:pPr marL="719138" indent="-273050" algn="just">
              <a:buFont typeface="Wingdings" panose="05000000000000000000" pitchFamily="2" charset="2"/>
              <a:buChar char="§"/>
            </a:pPr>
            <a:r>
              <a:rPr lang="en-US" sz="2300" dirty="0"/>
              <a:t>Escape Sequence: An escape sequence is a sequence of characters that does not represent itself when used </a:t>
            </a:r>
          </a:p>
        </p:txBody>
      </p:sp>
      <p:sp>
        <p:nvSpPr>
          <p:cNvPr id="12" name="TextBox 11">
            <a:extLst>
              <a:ext uri="{FF2B5EF4-FFF2-40B4-BE49-F238E27FC236}">
                <a16:creationId xmlns:a16="http://schemas.microsoft.com/office/drawing/2014/main" id="{3E849AA6-78E5-29F1-6DE6-3BD02E2887AC}"/>
              </a:ext>
            </a:extLst>
          </p:cNvPr>
          <p:cNvSpPr txBox="1"/>
          <p:nvPr/>
        </p:nvSpPr>
        <p:spPr>
          <a:xfrm>
            <a:off x="7075554" y="965475"/>
            <a:ext cx="4779658" cy="5386090"/>
          </a:xfrm>
          <a:prstGeom prst="rect">
            <a:avLst/>
          </a:prstGeom>
          <a:solidFill>
            <a:schemeClr val="accent4">
              <a:lumMod val="40000"/>
              <a:lumOff val="60000"/>
            </a:schemeClr>
          </a:solidFill>
        </p:spPr>
        <p:txBody>
          <a:bodyPr wrap="square">
            <a:spAutoFit/>
          </a:bodyPr>
          <a:lstStyle/>
          <a:p>
            <a:pPr marL="179388" algn="ctr">
              <a:spcBef>
                <a:spcPts val="600"/>
              </a:spcBef>
            </a:pPr>
            <a:r>
              <a:rPr lang="en-US" sz="2800" b="1" dirty="0">
                <a:solidFill>
                  <a:schemeClr val="accent6">
                    <a:lumMod val="50000"/>
                  </a:schemeClr>
                </a:solidFill>
              </a:rPr>
              <a:t>Some String Operations</a:t>
            </a:r>
          </a:p>
          <a:p>
            <a:endParaRPr lang="en-US" sz="2800" dirty="0">
              <a:solidFill>
                <a:srgbClr val="FF0000"/>
              </a:solidFill>
            </a:endParaRPr>
          </a:p>
          <a:p>
            <a:pPr marL="119063" indent="60325"/>
            <a:r>
              <a:rPr lang="en-US" sz="2400" dirty="0">
                <a:solidFill>
                  <a:srgbClr val="FF0000"/>
                </a:solidFill>
              </a:rPr>
              <a:t># Declaring &amp; Printing the String</a:t>
            </a:r>
          </a:p>
          <a:p>
            <a:pPr marL="119063" indent="60325"/>
            <a:r>
              <a:rPr lang="en-US" sz="2400" dirty="0">
                <a:solidFill>
                  <a:srgbClr val="002060"/>
                </a:solidFill>
              </a:rPr>
              <a:t>x = "RV College of Engineering"</a:t>
            </a:r>
          </a:p>
          <a:p>
            <a:pPr marL="119063" indent="60325"/>
            <a:r>
              <a:rPr lang="en-US" sz="2400" dirty="0">
                <a:solidFill>
                  <a:srgbClr val="002060"/>
                </a:solidFill>
              </a:rPr>
              <a:t>print (x)</a:t>
            </a:r>
          </a:p>
          <a:p>
            <a:pPr marL="119063" indent="60325"/>
            <a:endParaRPr lang="en-US" sz="2400" dirty="0"/>
          </a:p>
          <a:p>
            <a:pPr marL="119063" indent="60325"/>
            <a:r>
              <a:rPr lang="en-US" sz="2400" dirty="0">
                <a:solidFill>
                  <a:srgbClr val="FF0000"/>
                </a:solidFill>
              </a:rPr>
              <a:t># Getting the length of the String</a:t>
            </a:r>
            <a:endParaRPr lang="en-US" sz="2400" dirty="0"/>
          </a:p>
          <a:p>
            <a:pPr marL="119063" indent="60325"/>
            <a:r>
              <a:rPr lang="en-US" sz="2400" dirty="0">
                <a:solidFill>
                  <a:srgbClr val="002060"/>
                </a:solidFill>
              </a:rPr>
              <a:t>print(</a:t>
            </a:r>
            <a:r>
              <a:rPr lang="en-US" sz="2400" dirty="0" err="1">
                <a:solidFill>
                  <a:srgbClr val="002060"/>
                </a:solidFill>
              </a:rPr>
              <a:t>len</a:t>
            </a:r>
            <a:r>
              <a:rPr lang="en-US" sz="2400" dirty="0">
                <a:solidFill>
                  <a:srgbClr val="002060"/>
                </a:solidFill>
              </a:rPr>
              <a:t>(x))</a:t>
            </a:r>
          </a:p>
          <a:p>
            <a:pPr marL="119063" indent="60325"/>
            <a:endParaRPr lang="en-US" sz="2400" dirty="0"/>
          </a:p>
          <a:p>
            <a:pPr marL="119063" indent="60325"/>
            <a:r>
              <a:rPr lang="en-US" sz="2400" dirty="0">
                <a:solidFill>
                  <a:srgbClr val="FF0000"/>
                </a:solidFill>
              </a:rPr>
              <a:t># Concatenation Operation</a:t>
            </a:r>
          </a:p>
          <a:p>
            <a:pPr marL="119063" indent="60325"/>
            <a:r>
              <a:rPr lang="en-US" sz="2400" dirty="0">
                <a:solidFill>
                  <a:srgbClr val="002060"/>
                </a:solidFill>
              </a:rPr>
              <a:t>print(x+"-"+“AIML")</a:t>
            </a:r>
          </a:p>
          <a:p>
            <a:pPr marL="119063" indent="60325"/>
            <a:endParaRPr lang="en-US" sz="2400" dirty="0">
              <a:solidFill>
                <a:srgbClr val="002060"/>
              </a:solidFill>
            </a:endParaRPr>
          </a:p>
          <a:p>
            <a:pPr marL="119063" indent="60325"/>
            <a:r>
              <a:rPr lang="en-US" sz="2400" dirty="0">
                <a:solidFill>
                  <a:srgbClr val="FF0000"/>
                </a:solidFill>
              </a:rPr>
              <a:t># Concatenation Operation</a:t>
            </a:r>
            <a:endParaRPr lang="en-IN" sz="2400" dirty="0">
              <a:solidFill>
                <a:srgbClr val="002060"/>
              </a:solidFill>
            </a:endParaRPr>
          </a:p>
          <a:p>
            <a:pPr marL="119063" indent="60325"/>
            <a:r>
              <a:rPr lang="en-IN" sz="2400" dirty="0">
                <a:solidFill>
                  <a:srgbClr val="002060"/>
                </a:solidFill>
              </a:rPr>
              <a:t>print("Pie" * 10)</a:t>
            </a:r>
            <a:endParaRPr lang="en-US" sz="2400" dirty="0">
              <a:solidFill>
                <a:srgbClr val="002060"/>
              </a:solidFill>
            </a:endParaRPr>
          </a:p>
        </p:txBody>
      </p:sp>
    </p:spTree>
    <p:extLst>
      <p:ext uri="{BB962C8B-B14F-4D97-AF65-F5344CB8AC3E}">
        <p14:creationId xmlns:p14="http://schemas.microsoft.com/office/powerpoint/2010/main" val="3287799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Quotes With the Strings (Contd.)</a:t>
            </a:r>
          </a:p>
        </p:txBody>
      </p:sp>
      <p:sp>
        <p:nvSpPr>
          <p:cNvPr id="3" name="Rectangle 2">
            <a:extLst>
              <a:ext uri="{FF2B5EF4-FFF2-40B4-BE49-F238E27FC236}">
                <a16:creationId xmlns:a16="http://schemas.microsoft.com/office/drawing/2014/main" id="{E1001E98-8171-F27C-B158-5654FBC6B477}"/>
              </a:ext>
            </a:extLst>
          </p:cNvPr>
          <p:cNvSpPr/>
          <p:nvPr/>
        </p:nvSpPr>
        <p:spPr>
          <a:xfrm>
            <a:off x="0" y="996351"/>
            <a:ext cx="4778829"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Specifying a Final String to Print</a:t>
            </a:r>
            <a:endParaRPr lang="en-IN" sz="2400" b="1" dirty="0"/>
          </a:p>
        </p:txBody>
      </p:sp>
      <p:sp>
        <p:nvSpPr>
          <p:cNvPr id="5" name="TextBox 4">
            <a:extLst>
              <a:ext uri="{FF2B5EF4-FFF2-40B4-BE49-F238E27FC236}">
                <a16:creationId xmlns:a16="http://schemas.microsoft.com/office/drawing/2014/main" id="{763B52C8-728E-8478-9897-48837E861EED}"/>
              </a:ext>
            </a:extLst>
          </p:cNvPr>
          <p:cNvSpPr txBox="1"/>
          <p:nvPr/>
        </p:nvSpPr>
        <p:spPr>
          <a:xfrm>
            <a:off x="674915" y="1971943"/>
            <a:ext cx="10570028" cy="2369880"/>
          </a:xfrm>
          <a:prstGeom prst="rect">
            <a:avLst/>
          </a:prstGeom>
          <a:noFill/>
        </p:spPr>
        <p:txBody>
          <a:bodyPr wrap="square" rtlCol="0">
            <a:spAutoFit/>
          </a:bodyPr>
          <a:lstStyle/>
          <a:p>
            <a:pPr marL="446088" indent="-358775" algn="just">
              <a:spcAft>
                <a:spcPts val="600"/>
              </a:spcAft>
              <a:buFont typeface="Wingdings" panose="05000000000000000000" pitchFamily="2" charset="2"/>
              <a:buChar char="§"/>
            </a:pPr>
            <a:r>
              <a:rPr lang="en-US" sz="2300" dirty="0"/>
              <a:t>By default, the </a:t>
            </a:r>
            <a:r>
              <a:rPr lang="en-US" sz="2300" dirty="0">
                <a:solidFill>
                  <a:srgbClr val="990099"/>
                </a:solidFill>
              </a:rPr>
              <a:t>print() function prints a newline character as a final value</a:t>
            </a:r>
            <a:r>
              <a:rPr lang="en-US" sz="2300" dirty="0"/>
              <a:t>. This means that a </a:t>
            </a:r>
            <a:r>
              <a:rPr lang="en-US" sz="2300" dirty="0">
                <a:solidFill>
                  <a:srgbClr val="990099"/>
                </a:solidFill>
              </a:rPr>
              <a:t>subsequent call to print() would display text on the following line</a:t>
            </a:r>
          </a:p>
          <a:p>
            <a:pPr marL="446088" indent="-358775" algn="just">
              <a:spcAft>
                <a:spcPts val="600"/>
              </a:spcAft>
              <a:buFont typeface="Wingdings" panose="05000000000000000000" pitchFamily="2" charset="2"/>
              <a:buChar char="§"/>
            </a:pPr>
            <a:r>
              <a:rPr lang="en-US" sz="2300" dirty="0"/>
              <a:t>Generally, </a:t>
            </a:r>
            <a:r>
              <a:rPr lang="en-US" sz="2300" dirty="0">
                <a:solidFill>
                  <a:srgbClr val="990099"/>
                </a:solidFill>
              </a:rPr>
              <a:t>python allows you to specify your own final string to be printed</a:t>
            </a:r>
          </a:p>
          <a:p>
            <a:pPr marL="446088" indent="-358775" algn="just">
              <a:buFont typeface="Wingdings" panose="05000000000000000000" pitchFamily="2" charset="2"/>
              <a:buChar char="§"/>
            </a:pPr>
            <a:r>
              <a:rPr lang="en-US" sz="2300" dirty="0"/>
              <a:t>For Example: Specify that a space be the final character printed (instead of the newline) when you call the print() function. This would mean a subsequent print() statement would begin printing values right after that space.</a:t>
            </a:r>
          </a:p>
        </p:txBody>
      </p:sp>
      <p:sp>
        <p:nvSpPr>
          <p:cNvPr id="7" name="TextBox 6">
            <a:extLst>
              <a:ext uri="{FF2B5EF4-FFF2-40B4-BE49-F238E27FC236}">
                <a16:creationId xmlns:a16="http://schemas.microsoft.com/office/drawing/2014/main" id="{DB6C8F2E-90A2-D557-76DE-412EC4F33EC7}"/>
              </a:ext>
            </a:extLst>
          </p:cNvPr>
          <p:cNvSpPr txBox="1"/>
          <p:nvPr/>
        </p:nvSpPr>
        <p:spPr>
          <a:xfrm>
            <a:off x="1121229" y="4886057"/>
            <a:ext cx="6106884" cy="830997"/>
          </a:xfrm>
          <a:prstGeom prst="rect">
            <a:avLst/>
          </a:prstGeom>
          <a:noFill/>
          <a:ln>
            <a:noFill/>
          </a:ln>
        </p:spPr>
        <p:txBody>
          <a:bodyPr wrap="square">
            <a:spAutoFit/>
          </a:bodyPr>
          <a:lstStyle/>
          <a:p>
            <a:r>
              <a:rPr lang="en-IN" sz="2400" dirty="0">
                <a:solidFill>
                  <a:srgbClr val="3333FF"/>
                </a:solidFill>
                <a:latin typeface="Courier New" panose="02070309020205020404" pitchFamily="49" charset="0"/>
              </a:rPr>
              <a:t>print("Here", end=" ")</a:t>
            </a:r>
          </a:p>
          <a:p>
            <a:r>
              <a:rPr lang="en-IN" sz="2400" dirty="0">
                <a:solidFill>
                  <a:srgbClr val="3333FF"/>
                </a:solidFill>
                <a:latin typeface="Courier New" panose="02070309020205020404" pitchFamily="49" charset="0"/>
              </a:rPr>
              <a:t>print("it is...")</a:t>
            </a:r>
          </a:p>
        </p:txBody>
      </p:sp>
    </p:spTree>
    <p:extLst>
      <p:ext uri="{BB962C8B-B14F-4D97-AF65-F5344CB8AC3E}">
        <p14:creationId xmlns:p14="http://schemas.microsoft.com/office/powerpoint/2010/main" val="1062300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Quotes With the Strings (Contd.)</a:t>
            </a:r>
          </a:p>
        </p:txBody>
      </p:sp>
      <p:sp>
        <p:nvSpPr>
          <p:cNvPr id="3" name="Rectangle 2">
            <a:extLst>
              <a:ext uri="{FF2B5EF4-FFF2-40B4-BE49-F238E27FC236}">
                <a16:creationId xmlns:a16="http://schemas.microsoft.com/office/drawing/2014/main" id="{E1001E98-8171-F27C-B158-5654FBC6B477}"/>
              </a:ext>
            </a:extLst>
          </p:cNvPr>
          <p:cNvSpPr/>
          <p:nvPr/>
        </p:nvSpPr>
        <p:spPr>
          <a:xfrm>
            <a:off x="-1" y="903514"/>
            <a:ext cx="4778829"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t>Creating Triple-Quoted Strings</a:t>
            </a:r>
            <a:endParaRPr lang="en-IN" sz="2400" b="1" dirty="0"/>
          </a:p>
        </p:txBody>
      </p:sp>
      <p:sp>
        <p:nvSpPr>
          <p:cNvPr id="5" name="TextBox 4">
            <a:extLst>
              <a:ext uri="{FF2B5EF4-FFF2-40B4-BE49-F238E27FC236}">
                <a16:creationId xmlns:a16="http://schemas.microsoft.com/office/drawing/2014/main" id="{763B52C8-728E-8478-9897-48837E861EED}"/>
              </a:ext>
            </a:extLst>
          </p:cNvPr>
          <p:cNvSpPr txBox="1"/>
          <p:nvPr/>
        </p:nvSpPr>
        <p:spPr>
          <a:xfrm>
            <a:off x="620487" y="1565827"/>
            <a:ext cx="10570028" cy="800219"/>
          </a:xfrm>
          <a:prstGeom prst="rect">
            <a:avLst/>
          </a:prstGeom>
          <a:noFill/>
        </p:spPr>
        <p:txBody>
          <a:bodyPr wrap="square" rtlCol="0">
            <a:spAutoFit/>
          </a:bodyPr>
          <a:lstStyle/>
          <a:p>
            <a:pPr marL="446088" indent="-358775" algn="just">
              <a:spcAft>
                <a:spcPts val="600"/>
              </a:spcAft>
              <a:buFont typeface="Wingdings" panose="05000000000000000000" pitchFamily="2" charset="2"/>
              <a:buChar char="§"/>
            </a:pPr>
            <a:r>
              <a:rPr lang="en-US" sz="2300" dirty="0"/>
              <a:t>Certainly, the coolest part of the program is that it prints out “Game Over” in a big block of text</a:t>
            </a:r>
          </a:p>
        </p:txBody>
      </p:sp>
      <p:pic>
        <p:nvPicPr>
          <p:cNvPr id="11" name="Picture 10">
            <a:extLst>
              <a:ext uri="{FF2B5EF4-FFF2-40B4-BE49-F238E27FC236}">
                <a16:creationId xmlns:a16="http://schemas.microsoft.com/office/drawing/2014/main" id="{6580C231-7D23-75AC-230D-2CA2DF4CD6EB}"/>
              </a:ext>
            </a:extLst>
          </p:cNvPr>
          <p:cNvPicPr>
            <a:picLocks noChangeAspect="1"/>
          </p:cNvPicPr>
          <p:nvPr/>
        </p:nvPicPr>
        <p:blipFill>
          <a:blip r:embed="rId3"/>
          <a:stretch>
            <a:fillRect/>
          </a:stretch>
        </p:blipFill>
        <p:spPr>
          <a:xfrm>
            <a:off x="1125282" y="2366046"/>
            <a:ext cx="2702442" cy="2844944"/>
          </a:xfrm>
          <a:prstGeom prst="rect">
            <a:avLst/>
          </a:prstGeom>
        </p:spPr>
      </p:pic>
      <p:sp>
        <p:nvSpPr>
          <p:cNvPr id="13" name="TextBox 12">
            <a:extLst>
              <a:ext uri="{FF2B5EF4-FFF2-40B4-BE49-F238E27FC236}">
                <a16:creationId xmlns:a16="http://schemas.microsoft.com/office/drawing/2014/main" id="{46D547C9-3855-8238-A2AF-FCED8F70D2FD}"/>
              </a:ext>
            </a:extLst>
          </p:cNvPr>
          <p:cNvSpPr txBox="1"/>
          <p:nvPr/>
        </p:nvSpPr>
        <p:spPr>
          <a:xfrm>
            <a:off x="6528391" y="2344914"/>
            <a:ext cx="4662124" cy="3785652"/>
          </a:xfrm>
          <a:prstGeom prst="rect">
            <a:avLst/>
          </a:prstGeom>
          <a:noFill/>
          <a:ln>
            <a:noFill/>
          </a:ln>
        </p:spPr>
        <p:txBody>
          <a:bodyPr wrap="square">
            <a:spAutoFit/>
          </a:bodyPr>
          <a:lstStyle>
            <a:defPPr>
              <a:defRPr lang="en-US"/>
            </a:defPPr>
            <a:lvl1pPr>
              <a:defRPr sz="2400">
                <a:latin typeface="Courier New" panose="02070309020205020404" pitchFamily="49" charset="0"/>
              </a:defRPr>
            </a:lvl1pPr>
          </a:lstStyle>
          <a:p>
            <a:r>
              <a:rPr lang="en-US" dirty="0" err="1">
                <a:solidFill>
                  <a:srgbClr val="3333FF"/>
                </a:solidFill>
              </a:rPr>
              <a:t>my_str</a:t>
            </a:r>
            <a:r>
              <a:rPr lang="en-US" dirty="0">
                <a:solidFill>
                  <a:srgbClr val="3333FF"/>
                </a:solidFill>
              </a:rPr>
              <a:t> =  """</a:t>
            </a:r>
          </a:p>
          <a:p>
            <a:r>
              <a:rPr lang="en-US" dirty="0">
                <a:solidFill>
                  <a:srgbClr val="3333FF"/>
                </a:solidFill>
              </a:rPr>
              <a:t>		I</a:t>
            </a:r>
          </a:p>
          <a:p>
            <a:r>
              <a:rPr lang="en-US" dirty="0">
                <a:solidFill>
                  <a:srgbClr val="3333FF"/>
                </a:solidFill>
              </a:rPr>
              <a:t>		am</a:t>
            </a:r>
          </a:p>
          <a:p>
            <a:r>
              <a:rPr lang="en-US" dirty="0">
                <a:solidFill>
                  <a:srgbClr val="3333FF"/>
                </a:solidFill>
              </a:rPr>
              <a:t>		a</a:t>
            </a:r>
          </a:p>
          <a:p>
            <a:r>
              <a:rPr lang="en-US" dirty="0">
                <a:solidFill>
                  <a:srgbClr val="3333FF"/>
                </a:solidFill>
              </a:rPr>
              <a:t>		Geek !</a:t>
            </a:r>
          </a:p>
          <a:p>
            <a:r>
              <a:rPr lang="en-US" dirty="0">
                <a:solidFill>
                  <a:srgbClr val="3333FF"/>
                </a:solidFill>
              </a:rPr>
              <a:t>		"""</a:t>
            </a:r>
          </a:p>
          <a:p>
            <a:r>
              <a:rPr lang="en-US" dirty="0">
                <a:solidFill>
                  <a:srgbClr val="3333FF"/>
                </a:solidFill>
              </a:rPr>
              <a:t> </a:t>
            </a:r>
          </a:p>
          <a:p>
            <a:r>
              <a:rPr lang="en-US" dirty="0">
                <a:solidFill>
                  <a:srgbClr val="3333FF"/>
                </a:solidFill>
              </a:rPr>
              <a:t># check data type of </a:t>
            </a:r>
          </a:p>
          <a:p>
            <a:r>
              <a:rPr lang="en-US" dirty="0">
                <a:solidFill>
                  <a:srgbClr val="3333FF"/>
                </a:solidFill>
              </a:rPr>
              <a:t>print(type(</a:t>
            </a:r>
            <a:r>
              <a:rPr lang="en-US" dirty="0" err="1">
                <a:solidFill>
                  <a:srgbClr val="3333FF"/>
                </a:solidFill>
              </a:rPr>
              <a:t>my_str</a:t>
            </a:r>
            <a:r>
              <a:rPr lang="en-US" dirty="0">
                <a:solidFill>
                  <a:srgbClr val="3333FF"/>
                </a:solidFill>
              </a:rPr>
              <a:t>))</a:t>
            </a:r>
          </a:p>
          <a:p>
            <a:r>
              <a:rPr lang="en-US" dirty="0">
                <a:solidFill>
                  <a:srgbClr val="3333FF"/>
                </a:solidFill>
              </a:rPr>
              <a:t>print(</a:t>
            </a:r>
            <a:r>
              <a:rPr lang="en-US" dirty="0" err="1">
                <a:solidFill>
                  <a:srgbClr val="3333FF"/>
                </a:solidFill>
              </a:rPr>
              <a:t>my_str</a:t>
            </a:r>
            <a:r>
              <a:rPr lang="en-US" dirty="0">
                <a:solidFill>
                  <a:srgbClr val="3333FF"/>
                </a:solidFill>
              </a:rPr>
              <a:t>)</a:t>
            </a:r>
            <a:endParaRPr lang="en-IN" dirty="0">
              <a:solidFill>
                <a:srgbClr val="3333FF"/>
              </a:solidFill>
            </a:endParaRPr>
          </a:p>
        </p:txBody>
      </p:sp>
      <p:sp>
        <p:nvSpPr>
          <p:cNvPr id="14" name="TextBox 13">
            <a:extLst>
              <a:ext uri="{FF2B5EF4-FFF2-40B4-BE49-F238E27FC236}">
                <a16:creationId xmlns:a16="http://schemas.microsoft.com/office/drawing/2014/main" id="{8576A351-8AE3-583A-A2CA-A4942F2F9A04}"/>
              </a:ext>
            </a:extLst>
          </p:cNvPr>
          <p:cNvSpPr txBox="1"/>
          <p:nvPr/>
        </p:nvSpPr>
        <p:spPr>
          <a:xfrm>
            <a:off x="620487" y="5242889"/>
            <a:ext cx="7626834" cy="1308050"/>
          </a:xfrm>
          <a:prstGeom prst="rect">
            <a:avLst/>
          </a:prstGeom>
          <a:noFill/>
        </p:spPr>
        <p:txBody>
          <a:bodyPr wrap="square" rtlCol="0">
            <a:spAutoFit/>
          </a:bodyPr>
          <a:lstStyle/>
          <a:p>
            <a:pPr marL="446088" indent="-358775" algn="just">
              <a:spcAft>
                <a:spcPts val="600"/>
              </a:spcAft>
              <a:buFont typeface="Wingdings" panose="05000000000000000000" pitchFamily="2" charset="2"/>
              <a:buChar char="§"/>
            </a:pPr>
            <a:r>
              <a:rPr lang="en-US" sz="2200" dirty="0"/>
              <a:t>Triple quotes are used for</a:t>
            </a:r>
          </a:p>
          <a:p>
            <a:pPr marL="788988" lvl="1" indent="-342900" algn="just">
              <a:spcAft>
                <a:spcPts val="600"/>
              </a:spcAft>
              <a:buFont typeface="Arial" panose="020B0604020202020204" pitchFamily="34" charset="0"/>
              <a:buChar char="•"/>
            </a:pPr>
            <a:r>
              <a:rPr lang="en-US" sz="2200" dirty="0">
                <a:solidFill>
                  <a:srgbClr val="990099"/>
                </a:solidFill>
              </a:rPr>
              <a:t>Multi-line String Creation</a:t>
            </a:r>
          </a:p>
          <a:p>
            <a:pPr marL="788988" lvl="1" indent="-342900" algn="just">
              <a:spcAft>
                <a:spcPts val="600"/>
              </a:spcAft>
              <a:buFont typeface="Arial" panose="020B0604020202020204" pitchFamily="34" charset="0"/>
              <a:buChar char="•"/>
            </a:pPr>
            <a:r>
              <a:rPr lang="en-US" sz="2200" dirty="0">
                <a:solidFill>
                  <a:srgbClr val="990099"/>
                </a:solidFill>
              </a:rPr>
              <a:t>Multi-line Commenting  </a:t>
            </a:r>
          </a:p>
        </p:txBody>
      </p:sp>
    </p:spTree>
    <p:extLst>
      <p:ext uri="{BB962C8B-B14F-4D97-AF65-F5344CB8AC3E}">
        <p14:creationId xmlns:p14="http://schemas.microsoft.com/office/powerpoint/2010/main" val="3148811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Quotes With the Strings (Contd.)</a:t>
            </a:r>
          </a:p>
        </p:txBody>
      </p:sp>
      <p:pic>
        <p:nvPicPr>
          <p:cNvPr id="4" name="Picture 3">
            <a:extLst>
              <a:ext uri="{FF2B5EF4-FFF2-40B4-BE49-F238E27FC236}">
                <a16:creationId xmlns:a16="http://schemas.microsoft.com/office/drawing/2014/main" id="{5C19C1CD-9F80-F5F8-F71A-A3DB4F767188}"/>
              </a:ext>
            </a:extLst>
          </p:cNvPr>
          <p:cNvPicPr>
            <a:picLocks noChangeAspect="1"/>
          </p:cNvPicPr>
          <p:nvPr/>
        </p:nvPicPr>
        <p:blipFill>
          <a:blip r:embed="rId2"/>
          <a:stretch>
            <a:fillRect/>
          </a:stretch>
        </p:blipFill>
        <p:spPr>
          <a:xfrm>
            <a:off x="838200" y="3139830"/>
            <a:ext cx="10613571" cy="3070178"/>
          </a:xfrm>
          <a:prstGeom prst="rect">
            <a:avLst/>
          </a:prstGeom>
        </p:spPr>
      </p:pic>
      <p:sp>
        <p:nvSpPr>
          <p:cNvPr id="5" name="TextBox 4">
            <a:extLst>
              <a:ext uri="{FF2B5EF4-FFF2-40B4-BE49-F238E27FC236}">
                <a16:creationId xmlns:a16="http://schemas.microsoft.com/office/drawing/2014/main" id="{218CA938-B2CB-E1F4-BC65-A35E3D436176}"/>
              </a:ext>
            </a:extLst>
          </p:cNvPr>
          <p:cNvSpPr txBox="1"/>
          <p:nvPr/>
        </p:nvSpPr>
        <p:spPr>
          <a:xfrm>
            <a:off x="0" y="956002"/>
            <a:ext cx="6106884" cy="598910"/>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Using Escape Sequences with Strings</a:t>
            </a:r>
          </a:p>
        </p:txBody>
      </p:sp>
      <p:sp>
        <p:nvSpPr>
          <p:cNvPr id="7" name="TextBox 6">
            <a:extLst>
              <a:ext uri="{FF2B5EF4-FFF2-40B4-BE49-F238E27FC236}">
                <a16:creationId xmlns:a16="http://schemas.microsoft.com/office/drawing/2014/main" id="{4509E8A4-7572-0EF2-A327-7E6A8AF3DF03}"/>
              </a:ext>
            </a:extLst>
          </p:cNvPr>
          <p:cNvSpPr txBox="1"/>
          <p:nvPr/>
        </p:nvSpPr>
        <p:spPr>
          <a:xfrm>
            <a:off x="740229" y="1887705"/>
            <a:ext cx="10711541" cy="907941"/>
          </a:xfrm>
          <a:prstGeom prst="rect">
            <a:avLst/>
          </a:prstGeom>
          <a:noFill/>
        </p:spPr>
        <p:txBody>
          <a:bodyPr wrap="square">
            <a:spAutoFit/>
          </a:bodyPr>
          <a:lstStyle/>
          <a:p>
            <a:pPr marL="342900" indent="-342900">
              <a:spcAft>
                <a:spcPts val="600"/>
              </a:spcAft>
              <a:buFont typeface="Wingdings" panose="05000000000000000000" pitchFamily="2" charset="2"/>
              <a:buChar char="§"/>
            </a:pPr>
            <a:r>
              <a:rPr lang="en-IN" sz="2400" dirty="0"/>
              <a:t>Escape sequences allow you to </a:t>
            </a:r>
            <a:r>
              <a:rPr lang="en-IN" sz="2400" dirty="0">
                <a:solidFill>
                  <a:srgbClr val="990099"/>
                </a:solidFill>
              </a:rPr>
              <a:t>put special characters into your strings</a:t>
            </a:r>
          </a:p>
          <a:p>
            <a:pPr marL="342900" indent="-342900">
              <a:buFont typeface="Wingdings" panose="05000000000000000000" pitchFamily="2" charset="2"/>
              <a:buChar char="§"/>
            </a:pPr>
            <a:r>
              <a:rPr lang="en-IN" sz="2400" dirty="0"/>
              <a:t>They give you </a:t>
            </a:r>
            <a:r>
              <a:rPr lang="en-IN" sz="2400" dirty="0">
                <a:solidFill>
                  <a:srgbClr val="990099"/>
                </a:solidFill>
              </a:rPr>
              <a:t>greater control and flexibility over the text you display</a:t>
            </a:r>
          </a:p>
        </p:txBody>
      </p:sp>
    </p:spTree>
    <p:extLst>
      <p:ext uri="{BB962C8B-B14F-4D97-AF65-F5344CB8AC3E}">
        <p14:creationId xmlns:p14="http://schemas.microsoft.com/office/powerpoint/2010/main" val="3573748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Quotes With the Strings (Contd.)</a:t>
            </a:r>
          </a:p>
        </p:txBody>
      </p:sp>
      <p:sp>
        <p:nvSpPr>
          <p:cNvPr id="5" name="TextBox 4">
            <a:extLst>
              <a:ext uri="{FF2B5EF4-FFF2-40B4-BE49-F238E27FC236}">
                <a16:creationId xmlns:a16="http://schemas.microsoft.com/office/drawing/2014/main" id="{218CA938-B2CB-E1F4-BC65-A35E3D436176}"/>
              </a:ext>
            </a:extLst>
          </p:cNvPr>
          <p:cNvSpPr txBox="1"/>
          <p:nvPr/>
        </p:nvSpPr>
        <p:spPr>
          <a:xfrm>
            <a:off x="0" y="956002"/>
            <a:ext cx="6106884"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Introducing the Fancy Credits Program</a:t>
            </a:r>
            <a:endParaRPr lang="en-IN" dirty="0"/>
          </a:p>
        </p:txBody>
      </p:sp>
      <p:pic>
        <p:nvPicPr>
          <p:cNvPr id="10" name="Picture 9">
            <a:extLst>
              <a:ext uri="{FF2B5EF4-FFF2-40B4-BE49-F238E27FC236}">
                <a16:creationId xmlns:a16="http://schemas.microsoft.com/office/drawing/2014/main" id="{0837900E-4F2C-162D-543E-91B3EFEF032F}"/>
              </a:ext>
            </a:extLst>
          </p:cNvPr>
          <p:cNvPicPr>
            <a:picLocks noChangeAspect="1"/>
          </p:cNvPicPr>
          <p:nvPr/>
        </p:nvPicPr>
        <p:blipFill>
          <a:blip r:embed="rId2"/>
          <a:stretch>
            <a:fillRect/>
          </a:stretch>
        </p:blipFill>
        <p:spPr>
          <a:xfrm>
            <a:off x="4639108" y="2221435"/>
            <a:ext cx="7137969" cy="3661172"/>
          </a:xfrm>
          <a:prstGeom prst="rect">
            <a:avLst/>
          </a:prstGeom>
        </p:spPr>
      </p:pic>
      <p:sp>
        <p:nvSpPr>
          <p:cNvPr id="12" name="TextBox 11">
            <a:extLst>
              <a:ext uri="{FF2B5EF4-FFF2-40B4-BE49-F238E27FC236}">
                <a16:creationId xmlns:a16="http://schemas.microsoft.com/office/drawing/2014/main" id="{11B5F2CC-03C7-1127-39F0-E3FDCABB0D55}"/>
              </a:ext>
            </a:extLst>
          </p:cNvPr>
          <p:cNvSpPr txBox="1"/>
          <p:nvPr/>
        </p:nvSpPr>
        <p:spPr>
          <a:xfrm>
            <a:off x="414923" y="2173899"/>
            <a:ext cx="3984172" cy="3708708"/>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dirty="0"/>
              <a:t>Just telling a player that the game is over, a program often displays credits, a list of all the people who worked so hard to make it a reality. </a:t>
            </a:r>
          </a:p>
          <a:p>
            <a:pPr marL="342900" indent="-342900" algn="just">
              <a:spcAft>
                <a:spcPts val="600"/>
              </a:spcAft>
              <a:buFont typeface="Wingdings" panose="05000000000000000000" pitchFamily="2" charset="2"/>
              <a:buChar char="§"/>
            </a:pPr>
            <a:r>
              <a:rPr lang="en-US" sz="2300" dirty="0"/>
              <a:t>Fancy Credits uses </a:t>
            </a:r>
            <a:r>
              <a:rPr lang="en-US" sz="2300" dirty="0">
                <a:solidFill>
                  <a:srgbClr val="990099"/>
                </a:solidFill>
              </a:rPr>
              <a:t>escape sequences to achieve some effects it just couldn’t without them</a:t>
            </a:r>
          </a:p>
        </p:txBody>
      </p:sp>
    </p:spTree>
    <p:extLst>
      <p:ext uri="{BB962C8B-B14F-4D97-AF65-F5344CB8AC3E}">
        <p14:creationId xmlns:p14="http://schemas.microsoft.com/office/powerpoint/2010/main" val="2765586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Quotes With the Strings (Contd.)</a:t>
            </a:r>
          </a:p>
        </p:txBody>
      </p:sp>
      <p:sp>
        <p:nvSpPr>
          <p:cNvPr id="5" name="TextBox 4">
            <a:extLst>
              <a:ext uri="{FF2B5EF4-FFF2-40B4-BE49-F238E27FC236}">
                <a16:creationId xmlns:a16="http://schemas.microsoft.com/office/drawing/2014/main" id="{218CA938-B2CB-E1F4-BC65-A35E3D436176}"/>
              </a:ext>
            </a:extLst>
          </p:cNvPr>
          <p:cNvSpPr txBox="1"/>
          <p:nvPr/>
        </p:nvSpPr>
        <p:spPr>
          <a:xfrm>
            <a:off x="-1" y="956002"/>
            <a:ext cx="6520543"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Introducing the Fancy Credits Program: Example</a:t>
            </a:r>
            <a:endParaRPr lang="en-IN" dirty="0"/>
          </a:p>
        </p:txBody>
      </p:sp>
      <p:sp>
        <p:nvSpPr>
          <p:cNvPr id="4" name="TextBox 3">
            <a:extLst>
              <a:ext uri="{FF2B5EF4-FFF2-40B4-BE49-F238E27FC236}">
                <a16:creationId xmlns:a16="http://schemas.microsoft.com/office/drawing/2014/main" id="{CA083DE6-DB4D-C568-864E-22629F41F00B}"/>
              </a:ext>
            </a:extLst>
          </p:cNvPr>
          <p:cNvSpPr txBox="1"/>
          <p:nvPr/>
        </p:nvSpPr>
        <p:spPr>
          <a:xfrm>
            <a:off x="664031" y="1652369"/>
            <a:ext cx="10624457" cy="4801314"/>
          </a:xfrm>
          <a:prstGeom prst="rect">
            <a:avLst/>
          </a:prstGeom>
          <a:noFill/>
          <a:ln>
            <a:noFill/>
          </a:ln>
        </p:spPr>
        <p:txBody>
          <a:bodyPr wrap="square">
            <a:spAutoFit/>
          </a:bodyPr>
          <a:lstStyle>
            <a:defPPr>
              <a:defRPr lang="en-US"/>
            </a:defPPr>
            <a:lvl1pPr>
              <a:defRPr sz="2400">
                <a:latin typeface="Courier New" panose="02070309020205020404" pitchFamily="49" charset="0"/>
              </a:defRPr>
            </a:lvl1pPr>
          </a:lstStyle>
          <a:p>
            <a:r>
              <a:rPr lang="en-IN" sz="1800" dirty="0">
                <a:solidFill>
                  <a:srgbClr val="3333FF"/>
                </a:solidFill>
              </a:rPr>
              <a:t># Fancy Credits</a:t>
            </a:r>
          </a:p>
          <a:p>
            <a:r>
              <a:rPr lang="en-IN" sz="1800" dirty="0">
                <a:solidFill>
                  <a:srgbClr val="3333FF"/>
                </a:solidFill>
              </a:rPr>
              <a:t># Demonstrates escape sequences</a:t>
            </a:r>
          </a:p>
          <a:p>
            <a:endParaRPr lang="en-IN" sz="1800" dirty="0">
              <a:solidFill>
                <a:srgbClr val="3333FF"/>
              </a:solidFill>
            </a:endParaRPr>
          </a:p>
          <a:p>
            <a:r>
              <a:rPr lang="en-IN" sz="1800" dirty="0">
                <a:solidFill>
                  <a:srgbClr val="3333FF"/>
                </a:solidFill>
              </a:rPr>
              <a:t>print("\t\t\t Fancy Credits")</a:t>
            </a:r>
          </a:p>
          <a:p>
            <a:endParaRPr lang="en-IN" sz="1800" dirty="0">
              <a:solidFill>
                <a:srgbClr val="3333FF"/>
              </a:solidFill>
            </a:endParaRPr>
          </a:p>
          <a:p>
            <a:r>
              <a:rPr lang="en-IN" sz="1800" dirty="0">
                <a:solidFill>
                  <a:srgbClr val="3333FF"/>
                </a:solidFill>
              </a:rPr>
              <a:t>print("\t\t\t \\ \\ \\ \\ \\ \\ \\")</a:t>
            </a:r>
          </a:p>
          <a:p>
            <a:r>
              <a:rPr lang="en-IN" sz="1800" dirty="0">
                <a:solidFill>
                  <a:srgbClr val="3333FF"/>
                </a:solidFill>
              </a:rPr>
              <a:t>print("\t\t\t\t by")</a:t>
            </a:r>
          </a:p>
          <a:p>
            <a:r>
              <a:rPr lang="en-IN" sz="1800" dirty="0">
                <a:solidFill>
                  <a:srgbClr val="3333FF"/>
                </a:solidFill>
              </a:rPr>
              <a:t>print("\t\t\t Michael Dawson")</a:t>
            </a:r>
          </a:p>
          <a:p>
            <a:r>
              <a:rPr lang="en-IN" sz="1800" dirty="0">
                <a:solidFill>
                  <a:srgbClr val="3333FF"/>
                </a:solidFill>
              </a:rPr>
              <a:t>print("\t\t\t \\ \\ \\ \\ \\ \\ \\")</a:t>
            </a:r>
          </a:p>
          <a:p>
            <a:endParaRPr lang="en-IN" sz="1800" dirty="0">
              <a:solidFill>
                <a:srgbClr val="3333FF"/>
              </a:solidFill>
            </a:endParaRPr>
          </a:p>
          <a:p>
            <a:r>
              <a:rPr lang="en-IN" sz="1800" dirty="0">
                <a:solidFill>
                  <a:srgbClr val="3333FF"/>
                </a:solidFill>
              </a:rPr>
              <a:t>print("\n Special thanks goes out to:")</a:t>
            </a:r>
          </a:p>
          <a:p>
            <a:r>
              <a:rPr lang="en-IN" sz="1800" dirty="0">
                <a:solidFill>
                  <a:srgbClr val="3333FF"/>
                </a:solidFill>
              </a:rPr>
              <a:t>print("My hair stylist, Henry \'The Great,\' who never says \"can\'t.\"")</a:t>
            </a:r>
          </a:p>
          <a:p>
            <a:endParaRPr lang="en-IN" sz="1800" dirty="0">
              <a:solidFill>
                <a:srgbClr val="3333FF"/>
              </a:solidFill>
            </a:endParaRPr>
          </a:p>
          <a:p>
            <a:r>
              <a:rPr lang="en-IN" sz="1800" dirty="0">
                <a:solidFill>
                  <a:srgbClr val="3333FF"/>
                </a:solidFill>
              </a:rPr>
              <a:t># sound the system bell</a:t>
            </a:r>
          </a:p>
          <a:p>
            <a:r>
              <a:rPr lang="en-IN" sz="1800" dirty="0">
                <a:solidFill>
                  <a:srgbClr val="3333FF"/>
                </a:solidFill>
              </a:rPr>
              <a:t>print("\a")</a:t>
            </a:r>
          </a:p>
          <a:p>
            <a:endParaRPr lang="en-IN" sz="1800" dirty="0">
              <a:solidFill>
                <a:srgbClr val="3333FF"/>
              </a:solidFill>
            </a:endParaRPr>
          </a:p>
          <a:p>
            <a:r>
              <a:rPr lang="en-IN" sz="1800" dirty="0">
                <a:solidFill>
                  <a:srgbClr val="3333FF"/>
                </a:solidFill>
              </a:rPr>
              <a:t>input("\n\n Press the enter key to exit.")</a:t>
            </a:r>
          </a:p>
        </p:txBody>
      </p:sp>
    </p:spTree>
    <p:extLst>
      <p:ext uri="{BB962C8B-B14F-4D97-AF65-F5344CB8AC3E}">
        <p14:creationId xmlns:p14="http://schemas.microsoft.com/office/powerpoint/2010/main" val="3823155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Quotes With the Strings (Contd.)</a:t>
            </a:r>
          </a:p>
        </p:txBody>
      </p:sp>
      <p:sp>
        <p:nvSpPr>
          <p:cNvPr id="5" name="TextBox 4">
            <a:extLst>
              <a:ext uri="{FF2B5EF4-FFF2-40B4-BE49-F238E27FC236}">
                <a16:creationId xmlns:a16="http://schemas.microsoft.com/office/drawing/2014/main" id="{218CA938-B2CB-E1F4-BC65-A35E3D436176}"/>
              </a:ext>
            </a:extLst>
          </p:cNvPr>
          <p:cNvSpPr txBox="1"/>
          <p:nvPr/>
        </p:nvSpPr>
        <p:spPr>
          <a:xfrm>
            <a:off x="0" y="956002"/>
            <a:ext cx="4490720"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Moving Forward a Tab Stop</a:t>
            </a:r>
            <a:endParaRPr lang="en-IN" dirty="0"/>
          </a:p>
        </p:txBody>
      </p:sp>
      <p:sp>
        <p:nvSpPr>
          <p:cNvPr id="7" name="TextBox 6">
            <a:extLst>
              <a:ext uri="{FF2B5EF4-FFF2-40B4-BE49-F238E27FC236}">
                <a16:creationId xmlns:a16="http://schemas.microsoft.com/office/drawing/2014/main" id="{4509E8A4-7572-0EF2-A327-7E6A8AF3DF03}"/>
              </a:ext>
            </a:extLst>
          </p:cNvPr>
          <p:cNvSpPr txBox="1"/>
          <p:nvPr/>
        </p:nvSpPr>
        <p:spPr>
          <a:xfrm>
            <a:off x="489855" y="1743262"/>
            <a:ext cx="11234057" cy="1231106"/>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dirty="0"/>
              <a:t>Sometimes you’ll want to set some text off from the left margin where it normally prints. In a word processor, you could use the Tab key</a:t>
            </a:r>
          </a:p>
          <a:p>
            <a:pPr marL="342900" indent="-342900" algn="just">
              <a:spcAft>
                <a:spcPts val="600"/>
              </a:spcAft>
              <a:buFont typeface="Wingdings" panose="05000000000000000000" pitchFamily="2" charset="2"/>
              <a:buChar char="§"/>
            </a:pPr>
            <a:r>
              <a:rPr lang="en-US" sz="2300" dirty="0"/>
              <a:t>With strings, you can use the escape sequence for a tab, \t</a:t>
            </a:r>
            <a:endParaRPr lang="en-IN" sz="2300" dirty="0"/>
          </a:p>
        </p:txBody>
      </p:sp>
      <p:sp>
        <p:nvSpPr>
          <p:cNvPr id="4" name="TextBox 3">
            <a:extLst>
              <a:ext uri="{FF2B5EF4-FFF2-40B4-BE49-F238E27FC236}">
                <a16:creationId xmlns:a16="http://schemas.microsoft.com/office/drawing/2014/main" id="{308175B5-98E3-028B-AABA-9145E5FD73E8}"/>
              </a:ext>
            </a:extLst>
          </p:cNvPr>
          <p:cNvSpPr txBox="1"/>
          <p:nvPr/>
        </p:nvSpPr>
        <p:spPr>
          <a:xfrm>
            <a:off x="2838697" y="3426542"/>
            <a:ext cx="6106884" cy="461665"/>
          </a:xfrm>
          <a:prstGeom prst="rect">
            <a:avLst/>
          </a:prstGeom>
          <a:noFill/>
          <a:ln>
            <a:noFill/>
          </a:ln>
        </p:spPr>
        <p:txBody>
          <a:bodyPr wrap="square">
            <a:spAutoFit/>
          </a:bodyPr>
          <a:lstStyle>
            <a:defPPr>
              <a:defRPr lang="en-US"/>
            </a:defPPr>
            <a:lvl1pPr>
              <a:defRPr>
                <a:latin typeface="Courier New" panose="02070309020205020404" pitchFamily="49" charset="0"/>
              </a:defRPr>
            </a:lvl1pPr>
          </a:lstStyle>
          <a:p>
            <a:pPr algn="ctr"/>
            <a:r>
              <a:rPr lang="fr-FR" sz="2400" dirty="0">
                <a:solidFill>
                  <a:srgbClr val="3333FF"/>
                </a:solidFill>
              </a:rPr>
              <a:t>print("\t\t\t Fancy Crédits")</a:t>
            </a:r>
            <a:endParaRPr lang="en-IN" sz="2400" dirty="0">
              <a:solidFill>
                <a:srgbClr val="3333FF"/>
              </a:solidFill>
            </a:endParaRPr>
          </a:p>
        </p:txBody>
      </p:sp>
      <p:sp>
        <p:nvSpPr>
          <p:cNvPr id="8" name="TextBox 7">
            <a:extLst>
              <a:ext uri="{FF2B5EF4-FFF2-40B4-BE49-F238E27FC236}">
                <a16:creationId xmlns:a16="http://schemas.microsoft.com/office/drawing/2014/main" id="{53124CD1-3951-5AB7-8D04-255245BE538C}"/>
              </a:ext>
            </a:extLst>
          </p:cNvPr>
          <p:cNvSpPr txBox="1"/>
          <p:nvPr/>
        </p:nvSpPr>
        <p:spPr>
          <a:xfrm>
            <a:off x="478971" y="4276584"/>
            <a:ext cx="11234057" cy="2015936"/>
          </a:xfrm>
          <a:prstGeom prst="rect">
            <a:avLst/>
          </a:prstGeom>
          <a:noFill/>
        </p:spPr>
        <p:txBody>
          <a:bodyPr wrap="square">
            <a:spAutoFit/>
          </a:bodyPr>
          <a:lstStyle>
            <a:defPPr>
              <a:defRPr lang="en-US"/>
            </a:defPPr>
            <a:lvl1pPr marL="342900" indent="-342900" algn="just">
              <a:spcAft>
                <a:spcPts val="600"/>
              </a:spcAft>
              <a:buFont typeface="Wingdings" panose="05000000000000000000" pitchFamily="2" charset="2"/>
              <a:buChar char="§"/>
              <a:defRPr sz="2300"/>
            </a:lvl1pPr>
          </a:lstStyle>
          <a:p>
            <a:r>
              <a:rPr lang="en-IN" dirty="0"/>
              <a:t>Here, \t is used three times in a row. So, when the program prints the string, it prints three tabs and then Fancy Credits. </a:t>
            </a:r>
          </a:p>
          <a:p>
            <a:r>
              <a:rPr lang="en-IN" dirty="0"/>
              <a:t>This makes Fancy Credits look nearly cantered in the console window</a:t>
            </a:r>
          </a:p>
          <a:p>
            <a:r>
              <a:rPr lang="en-IN" dirty="0"/>
              <a:t>The </a:t>
            </a:r>
            <a:r>
              <a:rPr lang="en-IN" dirty="0">
                <a:solidFill>
                  <a:srgbClr val="990099"/>
                </a:solidFill>
              </a:rPr>
              <a:t>Tab sequences are good for setting off text</a:t>
            </a:r>
            <a:r>
              <a:rPr lang="en-IN" dirty="0"/>
              <a:t>, as in this program, but </a:t>
            </a:r>
            <a:r>
              <a:rPr lang="en-IN" dirty="0">
                <a:solidFill>
                  <a:srgbClr val="990099"/>
                </a:solidFill>
              </a:rPr>
              <a:t>they’re also perfect for arranging text into columns</a:t>
            </a:r>
          </a:p>
        </p:txBody>
      </p:sp>
    </p:spTree>
    <p:extLst>
      <p:ext uri="{BB962C8B-B14F-4D97-AF65-F5344CB8AC3E}">
        <p14:creationId xmlns:p14="http://schemas.microsoft.com/office/powerpoint/2010/main" val="2433718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Quotes With the Strings (Contd.)</a:t>
            </a:r>
          </a:p>
        </p:txBody>
      </p:sp>
      <p:sp>
        <p:nvSpPr>
          <p:cNvPr id="5" name="TextBox 4">
            <a:extLst>
              <a:ext uri="{FF2B5EF4-FFF2-40B4-BE49-F238E27FC236}">
                <a16:creationId xmlns:a16="http://schemas.microsoft.com/office/drawing/2014/main" id="{218CA938-B2CB-E1F4-BC65-A35E3D436176}"/>
              </a:ext>
            </a:extLst>
          </p:cNvPr>
          <p:cNvSpPr txBox="1"/>
          <p:nvPr/>
        </p:nvSpPr>
        <p:spPr>
          <a:xfrm>
            <a:off x="0" y="956002"/>
            <a:ext cx="6106884"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Printing a Backslash</a:t>
            </a:r>
            <a:endParaRPr lang="en-IN" dirty="0"/>
          </a:p>
        </p:txBody>
      </p:sp>
      <p:sp>
        <p:nvSpPr>
          <p:cNvPr id="7" name="TextBox 6">
            <a:extLst>
              <a:ext uri="{FF2B5EF4-FFF2-40B4-BE49-F238E27FC236}">
                <a16:creationId xmlns:a16="http://schemas.microsoft.com/office/drawing/2014/main" id="{4509E8A4-7572-0EF2-A327-7E6A8AF3DF03}"/>
              </a:ext>
            </a:extLst>
          </p:cNvPr>
          <p:cNvSpPr txBox="1"/>
          <p:nvPr/>
        </p:nvSpPr>
        <p:spPr>
          <a:xfrm>
            <a:off x="478971" y="2109013"/>
            <a:ext cx="11234057" cy="1938992"/>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dirty="0"/>
              <a:t>If you’ve thought ahead, you may be wondering how you can print a backslash if the </a:t>
            </a:r>
            <a:r>
              <a:rPr lang="en-US" sz="2300" dirty="0">
                <a:solidFill>
                  <a:srgbClr val="990099"/>
                </a:solidFill>
              </a:rPr>
              <a:t>computer always interprets a backslash as the beginning of an escape sequence</a:t>
            </a:r>
          </a:p>
          <a:p>
            <a:pPr marL="342900" indent="-342900" algn="just">
              <a:spcAft>
                <a:spcPts val="600"/>
              </a:spcAft>
              <a:buFont typeface="Wingdings" panose="05000000000000000000" pitchFamily="2" charset="2"/>
              <a:buChar char="§"/>
            </a:pPr>
            <a:r>
              <a:rPr lang="en-US" sz="2300" dirty="0"/>
              <a:t>Well, the solution is pretty simple: </a:t>
            </a:r>
            <a:r>
              <a:rPr lang="en-US" sz="2300" dirty="0">
                <a:solidFill>
                  <a:srgbClr val="990099"/>
                </a:solidFill>
              </a:rPr>
              <a:t>just use two backslashes in a row</a:t>
            </a:r>
            <a:r>
              <a:rPr lang="en-US" sz="2300" dirty="0"/>
              <a:t>. Each of the following lines prints three tabs followed by seven backslashes (as a result of the seven \\ sequences), separated by spaces:</a:t>
            </a:r>
            <a:endParaRPr lang="en-IN" sz="2300" dirty="0"/>
          </a:p>
        </p:txBody>
      </p:sp>
      <p:sp>
        <p:nvSpPr>
          <p:cNvPr id="6" name="TextBox 5">
            <a:extLst>
              <a:ext uri="{FF2B5EF4-FFF2-40B4-BE49-F238E27FC236}">
                <a16:creationId xmlns:a16="http://schemas.microsoft.com/office/drawing/2014/main" id="{1716284F-ABB1-A66F-19D0-58311E41BE72}"/>
              </a:ext>
            </a:extLst>
          </p:cNvPr>
          <p:cNvSpPr txBox="1"/>
          <p:nvPr/>
        </p:nvSpPr>
        <p:spPr>
          <a:xfrm>
            <a:off x="2065564" y="4591735"/>
            <a:ext cx="8060872" cy="830997"/>
          </a:xfrm>
          <a:prstGeom prst="rect">
            <a:avLst/>
          </a:prstGeom>
          <a:noFill/>
          <a:ln>
            <a:noFill/>
          </a:ln>
        </p:spPr>
        <p:txBody>
          <a:bodyPr wrap="square">
            <a:spAutoFit/>
          </a:bodyPr>
          <a:lstStyle>
            <a:defPPr>
              <a:defRPr lang="en-US"/>
            </a:defPPr>
            <a:lvl1pPr algn="ctr">
              <a:defRPr sz="2400">
                <a:latin typeface="Courier New" panose="02070309020205020404" pitchFamily="49" charset="0"/>
              </a:defRPr>
            </a:lvl1pPr>
          </a:lstStyle>
          <a:p>
            <a:r>
              <a:rPr lang="en-IN" dirty="0">
                <a:solidFill>
                  <a:srgbClr val="3333FF"/>
                </a:solidFill>
              </a:rPr>
              <a:t>print("\t\t\t \\ \\ \\ \\ \\ \\ \\")</a:t>
            </a:r>
          </a:p>
          <a:p>
            <a:r>
              <a:rPr lang="en-IN" dirty="0">
                <a:solidFill>
                  <a:srgbClr val="3333FF"/>
                </a:solidFill>
              </a:rPr>
              <a:t>print("\t\t\t \\ \\ \\ \\ \\ \\ \\")</a:t>
            </a:r>
          </a:p>
        </p:txBody>
      </p:sp>
    </p:spTree>
    <p:extLst>
      <p:ext uri="{BB962C8B-B14F-4D97-AF65-F5344CB8AC3E}">
        <p14:creationId xmlns:p14="http://schemas.microsoft.com/office/powerpoint/2010/main" val="3014614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Quotes With the Strings (Contd.)</a:t>
            </a:r>
          </a:p>
        </p:txBody>
      </p:sp>
      <p:sp>
        <p:nvSpPr>
          <p:cNvPr id="5" name="TextBox 4">
            <a:extLst>
              <a:ext uri="{FF2B5EF4-FFF2-40B4-BE49-F238E27FC236}">
                <a16:creationId xmlns:a16="http://schemas.microsoft.com/office/drawing/2014/main" id="{218CA938-B2CB-E1F4-BC65-A35E3D436176}"/>
              </a:ext>
            </a:extLst>
          </p:cNvPr>
          <p:cNvSpPr txBox="1"/>
          <p:nvPr/>
        </p:nvSpPr>
        <p:spPr>
          <a:xfrm>
            <a:off x="0" y="956002"/>
            <a:ext cx="3830320"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Inserting a Newline</a:t>
            </a:r>
            <a:endParaRPr lang="en-IN" dirty="0"/>
          </a:p>
        </p:txBody>
      </p:sp>
      <p:sp>
        <p:nvSpPr>
          <p:cNvPr id="7" name="TextBox 6">
            <a:extLst>
              <a:ext uri="{FF2B5EF4-FFF2-40B4-BE49-F238E27FC236}">
                <a16:creationId xmlns:a16="http://schemas.microsoft.com/office/drawing/2014/main" id="{4509E8A4-7572-0EF2-A327-7E6A8AF3DF03}"/>
              </a:ext>
            </a:extLst>
          </p:cNvPr>
          <p:cNvSpPr txBox="1"/>
          <p:nvPr/>
        </p:nvSpPr>
        <p:spPr>
          <a:xfrm>
            <a:off x="391885" y="1954299"/>
            <a:ext cx="11234057" cy="2015936"/>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dirty="0"/>
              <a:t>One of the most useful sequences at </a:t>
            </a:r>
            <a:r>
              <a:rPr lang="en-US" sz="2300" dirty="0">
                <a:solidFill>
                  <a:srgbClr val="990099"/>
                </a:solidFill>
              </a:rPr>
              <a:t>your disposal is the newline sequence</a:t>
            </a:r>
            <a:r>
              <a:rPr lang="en-US" sz="2300" dirty="0"/>
              <a:t>. It’s represented by \n</a:t>
            </a:r>
          </a:p>
          <a:p>
            <a:pPr marL="342900" indent="-342900" algn="just">
              <a:spcAft>
                <a:spcPts val="600"/>
              </a:spcAft>
              <a:buFont typeface="Wingdings" panose="05000000000000000000" pitchFamily="2" charset="2"/>
              <a:buChar char="§"/>
            </a:pPr>
            <a:r>
              <a:rPr lang="en-US" sz="2300" dirty="0"/>
              <a:t>By using this sequence, </a:t>
            </a:r>
            <a:r>
              <a:rPr lang="en-US" sz="2300" dirty="0">
                <a:solidFill>
                  <a:srgbClr val="990099"/>
                </a:solidFill>
              </a:rPr>
              <a:t>python insert a newline character into your strings for a blank line where you need it</a:t>
            </a:r>
            <a:r>
              <a:rPr lang="en-US" sz="2300" dirty="0"/>
              <a:t>. You can use a newline right at the beginning of a string to separate</a:t>
            </a:r>
          </a:p>
          <a:p>
            <a:pPr marL="342900" indent="-342900" algn="just">
              <a:spcAft>
                <a:spcPts val="600"/>
              </a:spcAft>
              <a:buFont typeface="Wingdings" panose="05000000000000000000" pitchFamily="2" charset="2"/>
              <a:buChar char="§"/>
            </a:pPr>
            <a:r>
              <a:rPr lang="en-US" sz="2300" dirty="0"/>
              <a:t>It from the text last printed. That’s what I did in the line:</a:t>
            </a:r>
          </a:p>
        </p:txBody>
      </p:sp>
      <p:sp>
        <p:nvSpPr>
          <p:cNvPr id="4" name="TextBox 3">
            <a:extLst>
              <a:ext uri="{FF2B5EF4-FFF2-40B4-BE49-F238E27FC236}">
                <a16:creationId xmlns:a16="http://schemas.microsoft.com/office/drawing/2014/main" id="{4CA4FDD1-C164-5943-F693-2FFEA9696E87}"/>
              </a:ext>
            </a:extLst>
          </p:cNvPr>
          <p:cNvSpPr txBox="1"/>
          <p:nvPr/>
        </p:nvSpPr>
        <p:spPr>
          <a:xfrm>
            <a:off x="1970314" y="4371894"/>
            <a:ext cx="7668984" cy="461665"/>
          </a:xfrm>
          <a:prstGeom prst="rect">
            <a:avLst/>
          </a:prstGeom>
          <a:noFill/>
        </p:spPr>
        <p:txBody>
          <a:bodyPr wrap="square">
            <a:spAutoFit/>
          </a:bodyPr>
          <a:lstStyle/>
          <a:p>
            <a:pPr algn="ctr">
              <a:spcAft>
                <a:spcPts val="600"/>
              </a:spcAft>
            </a:pPr>
            <a:r>
              <a:rPr lang="en-US" sz="2400" dirty="0">
                <a:solidFill>
                  <a:srgbClr val="3333FF"/>
                </a:solidFill>
                <a:latin typeface="Courier New" panose="02070309020205020404" pitchFamily="49" charset="0"/>
              </a:rPr>
              <a:t>print("\n Special thanks goes out to:")</a:t>
            </a:r>
          </a:p>
        </p:txBody>
      </p:sp>
      <p:sp>
        <p:nvSpPr>
          <p:cNvPr id="9" name="TextBox 8">
            <a:extLst>
              <a:ext uri="{FF2B5EF4-FFF2-40B4-BE49-F238E27FC236}">
                <a16:creationId xmlns:a16="http://schemas.microsoft.com/office/drawing/2014/main" id="{55B3B9B6-245C-532A-81E0-D6B0B18BB871}"/>
              </a:ext>
            </a:extLst>
          </p:cNvPr>
          <p:cNvSpPr txBox="1"/>
          <p:nvPr/>
        </p:nvSpPr>
        <p:spPr>
          <a:xfrm>
            <a:off x="391885" y="5235219"/>
            <a:ext cx="11274879" cy="800219"/>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dirty="0"/>
              <a:t>The computer sees the </a:t>
            </a:r>
            <a:r>
              <a:rPr lang="en-US" sz="2300" dirty="0">
                <a:solidFill>
                  <a:srgbClr val="990099"/>
                </a:solidFill>
              </a:rPr>
              <a:t>\n sequence, prints a blank line, then prints Special thanks goes out to</a:t>
            </a:r>
            <a:endParaRPr lang="en-IN" sz="2300" dirty="0"/>
          </a:p>
        </p:txBody>
      </p:sp>
    </p:spTree>
    <p:extLst>
      <p:ext uri="{BB962C8B-B14F-4D97-AF65-F5344CB8AC3E}">
        <p14:creationId xmlns:p14="http://schemas.microsoft.com/office/powerpoint/2010/main" val="399033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r>
              <a:rPr lang="en-IN" dirty="0"/>
              <a:t>Introduction to Python</a:t>
            </a:r>
          </a:p>
        </p:txBody>
      </p:sp>
      <p:sp>
        <p:nvSpPr>
          <p:cNvPr id="3" name="Content Placeholder 2">
            <a:extLst>
              <a:ext uri="{FF2B5EF4-FFF2-40B4-BE49-F238E27FC236}">
                <a16:creationId xmlns:a16="http://schemas.microsoft.com/office/drawing/2014/main" id="{DD43520B-2EBE-1F0C-3509-EE59BFEEEA66}"/>
              </a:ext>
            </a:extLst>
          </p:cNvPr>
          <p:cNvSpPr>
            <a:spLocks noGrp="1"/>
          </p:cNvSpPr>
          <p:nvPr>
            <p:ph idx="1"/>
          </p:nvPr>
        </p:nvSpPr>
        <p:spPr>
          <a:xfrm>
            <a:off x="838200" y="2143370"/>
            <a:ext cx="10515600" cy="2571260"/>
          </a:xfrm>
        </p:spPr>
        <p:txBody>
          <a:bodyPr>
            <a:normAutofit/>
          </a:bodyPr>
          <a:lstStyle/>
          <a:p>
            <a:pPr algn="just">
              <a:buFont typeface="Wingdings" panose="05000000000000000000" pitchFamily="2" charset="2"/>
              <a:buChar char="§"/>
            </a:pPr>
            <a:r>
              <a:rPr lang="en-US" sz="2400" dirty="0"/>
              <a:t>Python is a </a:t>
            </a:r>
            <a:r>
              <a:rPr lang="en-US" sz="2400" dirty="0">
                <a:solidFill>
                  <a:srgbClr val="7030A0"/>
                </a:solidFill>
              </a:rPr>
              <a:t>powerful yet easy-to-use programming language </a:t>
            </a:r>
          </a:p>
          <a:p>
            <a:pPr lvl="1" algn="just">
              <a:buFont typeface="Wingdings" panose="05000000000000000000" pitchFamily="2" charset="2"/>
              <a:buChar char="§"/>
            </a:pPr>
            <a:r>
              <a:rPr lang="en-US" sz="2400" dirty="0">
                <a:solidFill>
                  <a:srgbClr val="990033"/>
                </a:solidFill>
              </a:rPr>
              <a:t>Developed by Guido van Rossum</a:t>
            </a:r>
          </a:p>
          <a:p>
            <a:pPr lvl="1" algn="just">
              <a:buFont typeface="Wingdings" panose="05000000000000000000" pitchFamily="2" charset="2"/>
              <a:buChar char="§"/>
            </a:pPr>
            <a:r>
              <a:rPr lang="en-US" sz="2400" dirty="0">
                <a:solidFill>
                  <a:srgbClr val="990033"/>
                </a:solidFill>
              </a:rPr>
              <a:t>First released in 1991. </a:t>
            </a:r>
          </a:p>
          <a:p>
            <a:pPr algn="just">
              <a:buFont typeface="Wingdings" panose="05000000000000000000" pitchFamily="2" charset="2"/>
              <a:buChar char="§"/>
            </a:pPr>
            <a:r>
              <a:rPr lang="en-US" sz="2400" dirty="0"/>
              <a:t>With Python, you can </a:t>
            </a:r>
            <a:r>
              <a:rPr lang="en-US" sz="2400" dirty="0">
                <a:solidFill>
                  <a:srgbClr val="7030A0"/>
                </a:solidFill>
              </a:rPr>
              <a:t>quickly write a small project</a:t>
            </a:r>
          </a:p>
          <a:p>
            <a:pPr algn="just">
              <a:buFont typeface="Wingdings" panose="05000000000000000000" pitchFamily="2" charset="2"/>
              <a:buChar char="§"/>
            </a:pPr>
            <a:r>
              <a:rPr lang="en-US" sz="2400" dirty="0"/>
              <a:t>But Python also </a:t>
            </a:r>
            <a:r>
              <a:rPr lang="en-US" sz="2400" dirty="0">
                <a:solidFill>
                  <a:srgbClr val="7030A0"/>
                </a:solidFill>
              </a:rPr>
              <a:t>scales up nicely and can be used for mission-critical, commercial applications</a:t>
            </a:r>
            <a:endParaRPr lang="en-IN" sz="2400" dirty="0">
              <a:solidFill>
                <a:srgbClr val="7030A0"/>
              </a:solidFill>
            </a:endParaRPr>
          </a:p>
        </p:txBody>
      </p:sp>
    </p:spTree>
    <p:extLst>
      <p:ext uri="{BB962C8B-B14F-4D97-AF65-F5344CB8AC3E}">
        <p14:creationId xmlns:p14="http://schemas.microsoft.com/office/powerpoint/2010/main" val="3415523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Quotes With the Strings (Contd.)</a:t>
            </a:r>
          </a:p>
        </p:txBody>
      </p:sp>
      <p:sp>
        <p:nvSpPr>
          <p:cNvPr id="5" name="TextBox 4">
            <a:extLst>
              <a:ext uri="{FF2B5EF4-FFF2-40B4-BE49-F238E27FC236}">
                <a16:creationId xmlns:a16="http://schemas.microsoft.com/office/drawing/2014/main" id="{218CA938-B2CB-E1F4-BC65-A35E3D436176}"/>
              </a:ext>
            </a:extLst>
          </p:cNvPr>
          <p:cNvSpPr txBox="1"/>
          <p:nvPr/>
        </p:nvSpPr>
        <p:spPr>
          <a:xfrm>
            <a:off x="0" y="956002"/>
            <a:ext cx="3810000"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Inserting a Quote</a:t>
            </a:r>
            <a:endParaRPr lang="en-IN" dirty="0"/>
          </a:p>
        </p:txBody>
      </p:sp>
      <p:sp>
        <p:nvSpPr>
          <p:cNvPr id="7" name="TextBox 6">
            <a:extLst>
              <a:ext uri="{FF2B5EF4-FFF2-40B4-BE49-F238E27FC236}">
                <a16:creationId xmlns:a16="http://schemas.microsoft.com/office/drawing/2014/main" id="{4509E8A4-7572-0EF2-A327-7E6A8AF3DF03}"/>
              </a:ext>
            </a:extLst>
          </p:cNvPr>
          <p:cNvSpPr txBox="1"/>
          <p:nvPr/>
        </p:nvSpPr>
        <p:spPr>
          <a:xfrm>
            <a:off x="489855" y="1764528"/>
            <a:ext cx="11234057" cy="1938992"/>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dirty="0"/>
              <a:t>Inserting a quote into a string, even the type of quote you use to bookend it, is simple. </a:t>
            </a:r>
            <a:r>
              <a:rPr lang="en-US" sz="2300" dirty="0">
                <a:solidFill>
                  <a:srgbClr val="990099"/>
                </a:solidFill>
              </a:rPr>
              <a:t>Just use the sequence \' for a single quote and \" for a double quote</a:t>
            </a:r>
            <a:r>
              <a:rPr lang="en-US" sz="2300" dirty="0"/>
              <a:t>. They mean “put a quote here,” and won’t be mistaken by the computer as a marker for the end of your string.</a:t>
            </a:r>
          </a:p>
          <a:p>
            <a:pPr marL="342900" indent="-342900" algn="just">
              <a:spcAft>
                <a:spcPts val="600"/>
              </a:spcAft>
              <a:buFont typeface="Wingdings" panose="05000000000000000000" pitchFamily="2" charset="2"/>
              <a:buChar char="§"/>
            </a:pPr>
            <a:r>
              <a:rPr lang="en-US" sz="2300" dirty="0"/>
              <a:t>This is what I used to get both kinds of quotes in one line of text:</a:t>
            </a:r>
          </a:p>
        </p:txBody>
      </p:sp>
      <p:sp>
        <p:nvSpPr>
          <p:cNvPr id="6" name="TextBox 5">
            <a:extLst>
              <a:ext uri="{FF2B5EF4-FFF2-40B4-BE49-F238E27FC236}">
                <a16:creationId xmlns:a16="http://schemas.microsoft.com/office/drawing/2014/main" id="{CCEF6A67-940E-9FE0-C8B6-329B988A05FC}"/>
              </a:ext>
            </a:extLst>
          </p:cNvPr>
          <p:cNvSpPr txBox="1"/>
          <p:nvPr/>
        </p:nvSpPr>
        <p:spPr>
          <a:xfrm>
            <a:off x="734784" y="4187205"/>
            <a:ext cx="10722429" cy="830997"/>
          </a:xfrm>
          <a:prstGeom prst="rect">
            <a:avLst/>
          </a:prstGeom>
          <a:noFill/>
        </p:spPr>
        <p:txBody>
          <a:bodyPr wrap="square">
            <a:spAutoFit/>
          </a:bodyPr>
          <a:lstStyle>
            <a:defPPr>
              <a:defRPr lang="en-US"/>
            </a:defPPr>
            <a:lvl1pPr algn="ctr">
              <a:spcAft>
                <a:spcPts val="600"/>
              </a:spcAft>
              <a:defRPr sz="2400">
                <a:latin typeface="Courier New" panose="02070309020205020404" pitchFamily="49" charset="0"/>
              </a:defRPr>
            </a:lvl1pPr>
          </a:lstStyle>
          <a:p>
            <a:r>
              <a:rPr lang="en-IN" dirty="0">
                <a:solidFill>
                  <a:srgbClr val="3333FF"/>
                </a:solidFill>
              </a:rPr>
              <a:t>print("My hair stylist, Henry \'The Great,\' who never says \"can\'t.\"")</a:t>
            </a:r>
          </a:p>
        </p:txBody>
      </p:sp>
      <p:sp>
        <p:nvSpPr>
          <p:cNvPr id="10" name="TextBox 9">
            <a:extLst>
              <a:ext uri="{FF2B5EF4-FFF2-40B4-BE49-F238E27FC236}">
                <a16:creationId xmlns:a16="http://schemas.microsoft.com/office/drawing/2014/main" id="{5317CEEA-BDBF-297E-DE59-8BFC8E3BA5ED}"/>
              </a:ext>
            </a:extLst>
          </p:cNvPr>
          <p:cNvSpPr txBox="1"/>
          <p:nvPr/>
        </p:nvSpPr>
        <p:spPr>
          <a:xfrm>
            <a:off x="478971" y="5501888"/>
            <a:ext cx="11234057" cy="800219"/>
          </a:xfrm>
          <a:prstGeom prst="rect">
            <a:avLst/>
          </a:prstGeom>
          <a:noFill/>
        </p:spPr>
        <p:txBody>
          <a:bodyPr wrap="square">
            <a:spAutoFit/>
          </a:bodyPr>
          <a:lstStyle>
            <a:defPPr>
              <a:defRPr lang="en-US"/>
            </a:defPPr>
            <a:lvl1pPr marL="342900" indent="-342900" algn="just">
              <a:spcAft>
                <a:spcPts val="600"/>
              </a:spcAft>
              <a:buFont typeface="Wingdings" panose="05000000000000000000" pitchFamily="2" charset="2"/>
              <a:buChar char="§"/>
              <a:defRPr sz="2300"/>
            </a:lvl1pPr>
          </a:lstStyle>
          <a:p>
            <a:r>
              <a:rPr lang="en-IN" dirty="0"/>
              <a:t>The pair of double quotes at both ends are the bookends, defining the string. To make the string easier to understand, look at it in parts:</a:t>
            </a:r>
          </a:p>
        </p:txBody>
      </p:sp>
    </p:spTree>
    <p:extLst>
      <p:ext uri="{BB962C8B-B14F-4D97-AF65-F5344CB8AC3E}">
        <p14:creationId xmlns:p14="http://schemas.microsoft.com/office/powerpoint/2010/main" val="3695860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Quotes With the Strings (Contd.)</a:t>
            </a:r>
          </a:p>
        </p:txBody>
      </p:sp>
      <p:sp>
        <p:nvSpPr>
          <p:cNvPr id="5" name="TextBox 4">
            <a:extLst>
              <a:ext uri="{FF2B5EF4-FFF2-40B4-BE49-F238E27FC236}">
                <a16:creationId xmlns:a16="http://schemas.microsoft.com/office/drawing/2014/main" id="{218CA938-B2CB-E1F4-BC65-A35E3D436176}"/>
              </a:ext>
            </a:extLst>
          </p:cNvPr>
          <p:cNvSpPr txBox="1"/>
          <p:nvPr/>
        </p:nvSpPr>
        <p:spPr>
          <a:xfrm>
            <a:off x="0" y="956002"/>
            <a:ext cx="3464560"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Inserting a Quote</a:t>
            </a:r>
            <a:endParaRPr lang="en-IN" dirty="0"/>
          </a:p>
        </p:txBody>
      </p:sp>
      <p:sp>
        <p:nvSpPr>
          <p:cNvPr id="6" name="TextBox 5">
            <a:extLst>
              <a:ext uri="{FF2B5EF4-FFF2-40B4-BE49-F238E27FC236}">
                <a16:creationId xmlns:a16="http://schemas.microsoft.com/office/drawing/2014/main" id="{CCEF6A67-940E-9FE0-C8B6-329B988A05FC}"/>
              </a:ext>
            </a:extLst>
          </p:cNvPr>
          <p:cNvSpPr txBox="1"/>
          <p:nvPr/>
        </p:nvSpPr>
        <p:spPr>
          <a:xfrm>
            <a:off x="734785" y="1978832"/>
            <a:ext cx="10722429" cy="2246769"/>
          </a:xfrm>
          <a:prstGeom prst="rect">
            <a:avLst/>
          </a:prstGeom>
          <a:noFill/>
        </p:spPr>
        <p:txBody>
          <a:bodyPr wrap="square">
            <a:spAutoFit/>
          </a:bodyPr>
          <a:lstStyle>
            <a:defPPr>
              <a:defRPr lang="en-US"/>
            </a:defPPr>
            <a:lvl1pPr marL="342900" indent="-342900" algn="just">
              <a:spcAft>
                <a:spcPts val="600"/>
              </a:spcAft>
              <a:buFont typeface="Wingdings" panose="05000000000000000000" pitchFamily="2" charset="2"/>
              <a:buChar char="§"/>
              <a:defRPr sz="2300"/>
            </a:lvl1pPr>
          </a:lstStyle>
          <a:p>
            <a:r>
              <a:rPr lang="en-US" dirty="0">
                <a:solidFill>
                  <a:srgbClr val="990099"/>
                </a:solidFill>
              </a:rPr>
              <a:t>\'The Great\' prints as 'The Great'</a:t>
            </a:r>
          </a:p>
          <a:p>
            <a:r>
              <a:rPr lang="en-US" dirty="0">
                <a:solidFill>
                  <a:srgbClr val="990099"/>
                </a:solidFill>
              </a:rPr>
              <a:t>Each \' sequence is printed as a single quote</a:t>
            </a:r>
          </a:p>
          <a:p>
            <a:r>
              <a:rPr lang="en-US" dirty="0">
                <a:solidFill>
                  <a:srgbClr val="990099"/>
                </a:solidFill>
              </a:rPr>
              <a:t>\"can\'t\" prints as "can't"</a:t>
            </a:r>
          </a:p>
          <a:p>
            <a:r>
              <a:rPr lang="en-US" dirty="0">
                <a:solidFill>
                  <a:srgbClr val="990099"/>
                </a:solidFill>
              </a:rPr>
              <a:t>Both \" sequences print as double quotes</a:t>
            </a:r>
          </a:p>
          <a:p>
            <a:r>
              <a:rPr lang="en-US" dirty="0">
                <a:solidFill>
                  <a:srgbClr val="990099"/>
                </a:solidFill>
              </a:rPr>
              <a:t>The lone \' sequence prints as a single quote</a:t>
            </a:r>
            <a:endParaRPr lang="en-IN" dirty="0">
              <a:solidFill>
                <a:srgbClr val="990099"/>
              </a:solidFill>
            </a:endParaRPr>
          </a:p>
        </p:txBody>
      </p:sp>
    </p:spTree>
    <p:extLst>
      <p:ext uri="{BB962C8B-B14F-4D97-AF65-F5344CB8AC3E}">
        <p14:creationId xmlns:p14="http://schemas.microsoft.com/office/powerpoint/2010/main" val="2553529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Quotes With the Strings (Contd.)</a:t>
            </a:r>
          </a:p>
        </p:txBody>
      </p:sp>
      <p:sp>
        <p:nvSpPr>
          <p:cNvPr id="5" name="TextBox 4">
            <a:extLst>
              <a:ext uri="{FF2B5EF4-FFF2-40B4-BE49-F238E27FC236}">
                <a16:creationId xmlns:a16="http://schemas.microsoft.com/office/drawing/2014/main" id="{218CA938-B2CB-E1F4-BC65-A35E3D436176}"/>
              </a:ext>
            </a:extLst>
          </p:cNvPr>
          <p:cNvSpPr txBox="1"/>
          <p:nvPr/>
        </p:nvSpPr>
        <p:spPr>
          <a:xfrm>
            <a:off x="0" y="956002"/>
            <a:ext cx="4637314"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Sounding the System Bell</a:t>
            </a:r>
            <a:endParaRPr lang="en-IN" dirty="0"/>
          </a:p>
        </p:txBody>
      </p:sp>
      <p:sp>
        <p:nvSpPr>
          <p:cNvPr id="4" name="TextBox 3">
            <a:extLst>
              <a:ext uri="{FF2B5EF4-FFF2-40B4-BE49-F238E27FC236}">
                <a16:creationId xmlns:a16="http://schemas.microsoft.com/office/drawing/2014/main" id="{007B3B0A-FEA7-E5D6-3CD8-9F51A9FCC3F2}"/>
              </a:ext>
            </a:extLst>
          </p:cNvPr>
          <p:cNvSpPr txBox="1"/>
          <p:nvPr/>
        </p:nvSpPr>
        <p:spPr>
          <a:xfrm>
            <a:off x="2748644" y="4145904"/>
            <a:ext cx="6106884" cy="461665"/>
          </a:xfrm>
          <a:prstGeom prst="rect">
            <a:avLst/>
          </a:prstGeom>
          <a:noFill/>
        </p:spPr>
        <p:txBody>
          <a:bodyPr wrap="square">
            <a:spAutoFit/>
          </a:bodyPr>
          <a:lstStyle>
            <a:defPPr>
              <a:defRPr lang="en-US"/>
            </a:defPPr>
            <a:lvl1pPr algn="ctr">
              <a:spcAft>
                <a:spcPts val="600"/>
              </a:spcAft>
              <a:defRPr sz="2400">
                <a:latin typeface="Courier New" panose="02070309020205020404" pitchFamily="49" charset="0"/>
              </a:defRPr>
            </a:lvl1pPr>
          </a:lstStyle>
          <a:p>
            <a:r>
              <a:rPr lang="en-IN" dirty="0">
                <a:solidFill>
                  <a:srgbClr val="3333FF"/>
                </a:solidFill>
              </a:rPr>
              <a:t>print("\a")</a:t>
            </a:r>
          </a:p>
        </p:txBody>
      </p:sp>
      <p:sp>
        <p:nvSpPr>
          <p:cNvPr id="7" name="TextBox 6">
            <a:extLst>
              <a:ext uri="{FF2B5EF4-FFF2-40B4-BE49-F238E27FC236}">
                <a16:creationId xmlns:a16="http://schemas.microsoft.com/office/drawing/2014/main" id="{64B3CD12-2441-6D86-1D8B-8734B16BF7F0}"/>
              </a:ext>
            </a:extLst>
          </p:cNvPr>
          <p:cNvSpPr txBox="1"/>
          <p:nvPr/>
        </p:nvSpPr>
        <p:spPr>
          <a:xfrm>
            <a:off x="631371" y="1692750"/>
            <a:ext cx="10722429" cy="2446824"/>
          </a:xfrm>
          <a:prstGeom prst="rect">
            <a:avLst/>
          </a:prstGeom>
          <a:noFill/>
        </p:spPr>
        <p:txBody>
          <a:bodyPr wrap="square">
            <a:spAutoFit/>
          </a:bodyPr>
          <a:lstStyle>
            <a:defPPr>
              <a:defRPr lang="en-US"/>
            </a:defPPr>
            <a:lvl1pPr marL="342900" indent="-342900" algn="just">
              <a:spcAft>
                <a:spcPts val="600"/>
              </a:spcAft>
              <a:buFont typeface="Wingdings" panose="05000000000000000000" pitchFamily="2" charset="2"/>
              <a:buChar char="§"/>
              <a:defRPr sz="2300"/>
            </a:lvl1pPr>
          </a:lstStyle>
          <a:p>
            <a:r>
              <a:rPr lang="en-IN" dirty="0"/>
              <a:t>The below statement </a:t>
            </a:r>
            <a:r>
              <a:rPr lang="en-US" dirty="0"/>
              <a:t>sounds the system bell of your computer. It does this through the escape sequence, </a:t>
            </a:r>
            <a:r>
              <a:rPr lang="en-US" dirty="0">
                <a:solidFill>
                  <a:srgbClr val="990099"/>
                </a:solidFill>
              </a:rPr>
              <a:t>\a which represents the system bell character</a:t>
            </a:r>
          </a:p>
          <a:p>
            <a:r>
              <a:rPr lang="en-US" dirty="0"/>
              <a:t>Every time you print it, the bell rings</a:t>
            </a:r>
          </a:p>
          <a:p>
            <a:r>
              <a:rPr lang="en-US" dirty="0"/>
              <a:t>You can print a string with just this sequence, as I have, or you can put it inside a longer string. You can even use the sequence several times to ring the bell more than once</a:t>
            </a:r>
            <a:endParaRPr lang="en-IN" dirty="0"/>
          </a:p>
        </p:txBody>
      </p:sp>
      <p:sp>
        <p:nvSpPr>
          <p:cNvPr id="9" name="TextBox 8">
            <a:extLst>
              <a:ext uri="{FF2B5EF4-FFF2-40B4-BE49-F238E27FC236}">
                <a16:creationId xmlns:a16="http://schemas.microsoft.com/office/drawing/2014/main" id="{7ECDFC2F-0C76-4C76-1EE4-22D13320F87C}"/>
              </a:ext>
            </a:extLst>
          </p:cNvPr>
          <p:cNvSpPr txBox="1"/>
          <p:nvPr/>
        </p:nvSpPr>
        <p:spPr>
          <a:xfrm>
            <a:off x="631370" y="5075566"/>
            <a:ext cx="10722429" cy="1154162"/>
          </a:xfrm>
          <a:prstGeom prst="rect">
            <a:avLst/>
          </a:prstGeom>
          <a:noFill/>
        </p:spPr>
        <p:txBody>
          <a:bodyPr wrap="square">
            <a:spAutoFit/>
          </a:bodyPr>
          <a:lstStyle>
            <a:defPPr>
              <a:defRPr lang="en-US"/>
            </a:defPPr>
            <a:lvl1pPr marL="342900" indent="-342900" algn="just">
              <a:spcAft>
                <a:spcPts val="600"/>
              </a:spcAft>
              <a:buFont typeface="Wingdings" panose="05000000000000000000" pitchFamily="2" charset="2"/>
              <a:buChar char="§"/>
              <a:defRPr sz="2300"/>
            </a:lvl1pPr>
          </a:lstStyle>
          <a:p>
            <a:r>
              <a:rPr lang="en-IN" dirty="0">
                <a:solidFill>
                  <a:srgbClr val="990099"/>
                </a:solidFill>
              </a:rPr>
              <a:t>If I run it through IDLE, I get a little square box printed on my screen—not what I wanted</a:t>
            </a:r>
            <a:r>
              <a:rPr lang="en-IN" dirty="0"/>
              <a:t>. But </a:t>
            </a:r>
            <a:r>
              <a:rPr lang="en-IN" dirty="0">
                <a:solidFill>
                  <a:srgbClr val="990099"/>
                </a:solidFill>
              </a:rPr>
              <a:t>if I run that same program directly from Windows, by double-clicking the program file icon</a:t>
            </a:r>
            <a:r>
              <a:rPr lang="en-IN" dirty="0"/>
              <a:t>, </a:t>
            </a:r>
            <a:r>
              <a:rPr lang="en-IN" dirty="0">
                <a:solidFill>
                  <a:srgbClr val="990099"/>
                </a:solidFill>
              </a:rPr>
              <a:t>my computer’s system bell rings just as I intended</a:t>
            </a:r>
            <a:endParaRPr lang="en-IN" dirty="0"/>
          </a:p>
        </p:txBody>
      </p:sp>
    </p:spTree>
    <p:extLst>
      <p:ext uri="{BB962C8B-B14F-4D97-AF65-F5344CB8AC3E}">
        <p14:creationId xmlns:p14="http://schemas.microsoft.com/office/powerpoint/2010/main" val="762285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Concatenating and Repeating Strings</a:t>
            </a:r>
          </a:p>
        </p:txBody>
      </p:sp>
      <p:pic>
        <p:nvPicPr>
          <p:cNvPr id="5" name="Picture 4">
            <a:extLst>
              <a:ext uri="{FF2B5EF4-FFF2-40B4-BE49-F238E27FC236}">
                <a16:creationId xmlns:a16="http://schemas.microsoft.com/office/drawing/2014/main" id="{9E60230B-576E-84BF-F358-71B8C26DA49C}"/>
              </a:ext>
            </a:extLst>
          </p:cNvPr>
          <p:cNvPicPr>
            <a:picLocks noChangeAspect="1"/>
          </p:cNvPicPr>
          <p:nvPr/>
        </p:nvPicPr>
        <p:blipFill>
          <a:blip r:embed="rId2"/>
          <a:stretch>
            <a:fillRect/>
          </a:stretch>
        </p:blipFill>
        <p:spPr>
          <a:xfrm>
            <a:off x="3153712" y="1857497"/>
            <a:ext cx="8439572" cy="4345341"/>
          </a:xfrm>
          <a:prstGeom prst="rect">
            <a:avLst/>
          </a:prstGeom>
        </p:spPr>
      </p:pic>
      <p:sp>
        <p:nvSpPr>
          <p:cNvPr id="6" name="TextBox 5">
            <a:extLst>
              <a:ext uri="{FF2B5EF4-FFF2-40B4-BE49-F238E27FC236}">
                <a16:creationId xmlns:a16="http://schemas.microsoft.com/office/drawing/2014/main" id="{DB47C232-CB95-B78C-7C1B-C4618B970ADC}"/>
              </a:ext>
            </a:extLst>
          </p:cNvPr>
          <p:cNvSpPr txBox="1"/>
          <p:nvPr/>
        </p:nvSpPr>
        <p:spPr>
          <a:xfrm>
            <a:off x="0" y="858030"/>
            <a:ext cx="5007429"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Introducing the Silly Strings Program</a:t>
            </a:r>
            <a:endParaRPr lang="en-IN" dirty="0"/>
          </a:p>
        </p:txBody>
      </p:sp>
      <p:sp>
        <p:nvSpPr>
          <p:cNvPr id="8" name="TextBox 7">
            <a:extLst>
              <a:ext uri="{FF2B5EF4-FFF2-40B4-BE49-F238E27FC236}">
                <a16:creationId xmlns:a16="http://schemas.microsoft.com/office/drawing/2014/main" id="{24CF7F5D-2BB9-BBB4-86A0-88BDD08FFD8C}"/>
              </a:ext>
            </a:extLst>
          </p:cNvPr>
          <p:cNvSpPr txBox="1"/>
          <p:nvPr/>
        </p:nvSpPr>
        <p:spPr>
          <a:xfrm>
            <a:off x="298369" y="2922171"/>
            <a:ext cx="2498271" cy="2215991"/>
          </a:xfrm>
          <a:prstGeom prst="rect">
            <a:avLst/>
          </a:prstGeom>
          <a:noFill/>
        </p:spPr>
        <p:txBody>
          <a:bodyPr wrap="square">
            <a:spAutoFit/>
          </a:bodyPr>
          <a:lstStyle/>
          <a:p>
            <a:pPr algn="ctr"/>
            <a:r>
              <a:rPr lang="en-US" sz="2300" dirty="0"/>
              <a:t>The Silly Strings program prints several strings to the screen. The results are shown in Figure</a:t>
            </a:r>
            <a:endParaRPr lang="en-IN" sz="2300" dirty="0"/>
          </a:p>
        </p:txBody>
      </p:sp>
    </p:spTree>
    <p:extLst>
      <p:ext uri="{BB962C8B-B14F-4D97-AF65-F5344CB8AC3E}">
        <p14:creationId xmlns:p14="http://schemas.microsoft.com/office/powerpoint/2010/main" val="3902021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Concatenating and Repeating Strings</a:t>
            </a:r>
          </a:p>
        </p:txBody>
      </p:sp>
      <p:sp>
        <p:nvSpPr>
          <p:cNvPr id="6" name="TextBox 5">
            <a:extLst>
              <a:ext uri="{FF2B5EF4-FFF2-40B4-BE49-F238E27FC236}">
                <a16:creationId xmlns:a16="http://schemas.microsoft.com/office/drawing/2014/main" id="{DB47C232-CB95-B78C-7C1B-C4618B970ADC}"/>
              </a:ext>
            </a:extLst>
          </p:cNvPr>
          <p:cNvSpPr txBox="1"/>
          <p:nvPr/>
        </p:nvSpPr>
        <p:spPr>
          <a:xfrm>
            <a:off x="0" y="858030"/>
            <a:ext cx="5007429"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Introducing the Silly Strings Program</a:t>
            </a:r>
            <a:endParaRPr lang="en-IN" dirty="0"/>
          </a:p>
        </p:txBody>
      </p:sp>
      <p:sp>
        <p:nvSpPr>
          <p:cNvPr id="4" name="TextBox 3">
            <a:extLst>
              <a:ext uri="{FF2B5EF4-FFF2-40B4-BE49-F238E27FC236}">
                <a16:creationId xmlns:a16="http://schemas.microsoft.com/office/drawing/2014/main" id="{5C50AF4D-03CE-0CC8-D16A-82F6561D8092}"/>
              </a:ext>
            </a:extLst>
          </p:cNvPr>
          <p:cNvSpPr txBox="1"/>
          <p:nvPr/>
        </p:nvSpPr>
        <p:spPr>
          <a:xfrm>
            <a:off x="544286" y="1459724"/>
            <a:ext cx="11081657" cy="5201424"/>
          </a:xfrm>
          <a:prstGeom prst="rect">
            <a:avLst/>
          </a:prstGeom>
          <a:noFill/>
        </p:spPr>
        <p:txBody>
          <a:bodyPr wrap="square">
            <a:spAutoFit/>
          </a:bodyPr>
          <a:lstStyle>
            <a:defPPr>
              <a:defRPr lang="en-US"/>
            </a:defPPr>
            <a:lvl1pPr algn="ctr">
              <a:spcAft>
                <a:spcPts val="600"/>
              </a:spcAft>
              <a:defRPr sz="2400">
                <a:latin typeface="Courier New" panose="02070309020205020404" pitchFamily="49" charset="0"/>
              </a:defRPr>
            </a:lvl1pPr>
          </a:lstStyle>
          <a:p>
            <a:pPr algn="l"/>
            <a:r>
              <a:rPr lang="en-US" dirty="0">
                <a:solidFill>
                  <a:srgbClr val="3333FF"/>
                </a:solidFill>
              </a:rPr>
              <a:t># Silly Strings</a:t>
            </a:r>
          </a:p>
          <a:p>
            <a:pPr algn="l"/>
            <a:r>
              <a:rPr lang="en-US" dirty="0">
                <a:solidFill>
                  <a:srgbClr val="3333FF"/>
                </a:solidFill>
              </a:rPr>
              <a:t># Demonstrates string concatenation and repetition</a:t>
            </a:r>
          </a:p>
          <a:p>
            <a:pPr algn="just"/>
            <a:r>
              <a:rPr lang="en-US" dirty="0">
                <a:solidFill>
                  <a:srgbClr val="3333FF"/>
                </a:solidFill>
              </a:rPr>
              <a:t>print("You can concatenate two " + "strings with the '+' operator.")</a:t>
            </a:r>
          </a:p>
          <a:p>
            <a:pPr algn="just"/>
            <a:r>
              <a:rPr lang="en-US" dirty="0">
                <a:solidFill>
                  <a:srgbClr val="3333FF"/>
                </a:solidFill>
              </a:rPr>
              <a:t>print("\</a:t>
            </a:r>
            <a:r>
              <a:rPr lang="en-US" dirty="0" err="1">
                <a:solidFill>
                  <a:srgbClr val="3333FF"/>
                </a:solidFill>
              </a:rPr>
              <a:t>nThis</a:t>
            </a:r>
            <a:r>
              <a:rPr lang="en-US" dirty="0">
                <a:solidFill>
                  <a:srgbClr val="3333FF"/>
                </a:solidFill>
              </a:rPr>
              <a:t> string " + "may not " + "seem </a:t>
            </a:r>
            <a:r>
              <a:rPr lang="en-US" dirty="0" err="1">
                <a:solidFill>
                  <a:srgbClr val="3333FF"/>
                </a:solidFill>
              </a:rPr>
              <a:t>terr</a:t>
            </a:r>
            <a:r>
              <a:rPr lang="en-US" dirty="0">
                <a:solidFill>
                  <a:srgbClr val="3333FF"/>
                </a:solidFill>
              </a:rPr>
              <a:t>" + "</a:t>
            </a:r>
            <a:r>
              <a:rPr lang="en-US" dirty="0" err="1">
                <a:solidFill>
                  <a:srgbClr val="3333FF"/>
                </a:solidFill>
              </a:rPr>
              <a:t>ibly</a:t>
            </a:r>
            <a:r>
              <a:rPr lang="en-US" dirty="0">
                <a:solidFill>
                  <a:srgbClr val="3333FF"/>
                </a:solidFill>
              </a:rPr>
              <a:t> impressive. " \ + "But what " + "you don't know" + " is that\n" + "it's one real" \ + "l" + "y" + " long string, created from the concatenation " \ + "of " + "twenty-two\n" + "different strings, broken across " \ + "six lines." + " Now are you" + " impressed? " + "Okay,\n" \ + "this " + "one " + "long" + " string is now over!")</a:t>
            </a:r>
          </a:p>
          <a:p>
            <a:pPr algn="just"/>
            <a:r>
              <a:rPr lang="en-US" dirty="0">
                <a:solidFill>
                  <a:srgbClr val="3333FF"/>
                </a:solidFill>
              </a:rPr>
              <a:t>print("\n If you really like a string, you can repeat it.  For example,")</a:t>
            </a:r>
          </a:p>
        </p:txBody>
      </p:sp>
    </p:spTree>
    <p:extLst>
      <p:ext uri="{BB962C8B-B14F-4D97-AF65-F5344CB8AC3E}">
        <p14:creationId xmlns:p14="http://schemas.microsoft.com/office/powerpoint/2010/main" val="934339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Concatenating and Repeating Strings</a:t>
            </a:r>
          </a:p>
        </p:txBody>
      </p:sp>
      <p:sp>
        <p:nvSpPr>
          <p:cNvPr id="6" name="TextBox 5">
            <a:extLst>
              <a:ext uri="{FF2B5EF4-FFF2-40B4-BE49-F238E27FC236}">
                <a16:creationId xmlns:a16="http://schemas.microsoft.com/office/drawing/2014/main" id="{DB47C232-CB95-B78C-7C1B-C4618B970ADC}"/>
              </a:ext>
            </a:extLst>
          </p:cNvPr>
          <p:cNvSpPr txBox="1"/>
          <p:nvPr/>
        </p:nvSpPr>
        <p:spPr>
          <a:xfrm>
            <a:off x="0" y="858030"/>
            <a:ext cx="5007429"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Introducing the Silly Strings Program</a:t>
            </a:r>
            <a:endParaRPr lang="en-IN" dirty="0"/>
          </a:p>
        </p:txBody>
      </p:sp>
      <p:sp>
        <p:nvSpPr>
          <p:cNvPr id="4" name="TextBox 3">
            <a:extLst>
              <a:ext uri="{FF2B5EF4-FFF2-40B4-BE49-F238E27FC236}">
                <a16:creationId xmlns:a16="http://schemas.microsoft.com/office/drawing/2014/main" id="{5C50AF4D-03CE-0CC8-D16A-82F6561D8092}"/>
              </a:ext>
            </a:extLst>
          </p:cNvPr>
          <p:cNvSpPr txBox="1"/>
          <p:nvPr/>
        </p:nvSpPr>
        <p:spPr>
          <a:xfrm>
            <a:off x="555171" y="1568584"/>
            <a:ext cx="11081657" cy="2169825"/>
          </a:xfrm>
          <a:prstGeom prst="rect">
            <a:avLst/>
          </a:prstGeom>
          <a:noFill/>
        </p:spPr>
        <p:txBody>
          <a:bodyPr wrap="square">
            <a:spAutoFit/>
          </a:bodyPr>
          <a:lstStyle>
            <a:defPPr>
              <a:defRPr lang="en-US"/>
            </a:defPPr>
            <a:lvl1pPr algn="ctr">
              <a:spcAft>
                <a:spcPts val="600"/>
              </a:spcAft>
              <a:defRPr sz="2400">
                <a:latin typeface="Courier New" panose="02070309020205020404" pitchFamily="49" charset="0"/>
              </a:defRPr>
            </a:lvl1pPr>
          </a:lstStyle>
          <a:p>
            <a:pPr algn="just"/>
            <a:r>
              <a:rPr lang="en-US" dirty="0">
                <a:solidFill>
                  <a:srgbClr val="3333FF"/>
                </a:solidFill>
              </a:rPr>
              <a:t>print("who doesn't like pie?  That's right, nobody.  But if you really")</a:t>
            </a:r>
          </a:p>
          <a:p>
            <a:pPr algn="just"/>
            <a:r>
              <a:rPr lang="en-US" dirty="0">
                <a:solidFill>
                  <a:srgbClr val="3333FF"/>
                </a:solidFill>
              </a:rPr>
              <a:t>print("like it, you should say it like you mean it:")</a:t>
            </a:r>
          </a:p>
          <a:p>
            <a:pPr algn="just"/>
            <a:r>
              <a:rPr lang="en-US" dirty="0">
                <a:solidFill>
                  <a:srgbClr val="3333FF"/>
                </a:solidFill>
              </a:rPr>
              <a:t>print("Pie" * 10)</a:t>
            </a:r>
          </a:p>
          <a:p>
            <a:pPr algn="just"/>
            <a:r>
              <a:rPr lang="en-US" dirty="0">
                <a:solidFill>
                  <a:srgbClr val="3333FF"/>
                </a:solidFill>
              </a:rPr>
              <a:t>input("\n\n Press the enter key to exit.")</a:t>
            </a:r>
            <a:endParaRPr lang="en-IN" dirty="0">
              <a:solidFill>
                <a:srgbClr val="3333FF"/>
              </a:solidFill>
            </a:endParaRPr>
          </a:p>
        </p:txBody>
      </p:sp>
    </p:spTree>
    <p:extLst>
      <p:ext uri="{BB962C8B-B14F-4D97-AF65-F5344CB8AC3E}">
        <p14:creationId xmlns:p14="http://schemas.microsoft.com/office/powerpoint/2010/main" val="2975527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Concatenating and Repeating Strings</a:t>
            </a:r>
          </a:p>
        </p:txBody>
      </p:sp>
      <p:sp>
        <p:nvSpPr>
          <p:cNvPr id="6" name="TextBox 5">
            <a:extLst>
              <a:ext uri="{FF2B5EF4-FFF2-40B4-BE49-F238E27FC236}">
                <a16:creationId xmlns:a16="http://schemas.microsoft.com/office/drawing/2014/main" id="{DB47C232-CB95-B78C-7C1B-C4618B970ADC}"/>
              </a:ext>
            </a:extLst>
          </p:cNvPr>
          <p:cNvSpPr txBox="1"/>
          <p:nvPr/>
        </p:nvSpPr>
        <p:spPr>
          <a:xfrm>
            <a:off x="0" y="858030"/>
            <a:ext cx="5007429"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Concatenating Strings</a:t>
            </a:r>
            <a:endParaRPr lang="en-IN" dirty="0"/>
          </a:p>
        </p:txBody>
      </p:sp>
      <p:sp>
        <p:nvSpPr>
          <p:cNvPr id="4" name="TextBox 3">
            <a:extLst>
              <a:ext uri="{FF2B5EF4-FFF2-40B4-BE49-F238E27FC236}">
                <a16:creationId xmlns:a16="http://schemas.microsoft.com/office/drawing/2014/main" id="{5C50AF4D-03CE-0CC8-D16A-82F6561D8092}"/>
              </a:ext>
            </a:extLst>
          </p:cNvPr>
          <p:cNvSpPr txBox="1"/>
          <p:nvPr/>
        </p:nvSpPr>
        <p:spPr>
          <a:xfrm>
            <a:off x="446818" y="1973619"/>
            <a:ext cx="11081657" cy="800219"/>
          </a:xfrm>
          <a:prstGeom prst="rect">
            <a:avLst/>
          </a:prstGeom>
          <a:noFill/>
        </p:spPr>
        <p:txBody>
          <a:bodyPr wrap="square">
            <a:spAutoFit/>
          </a:bodyPr>
          <a:lstStyle>
            <a:defPPr>
              <a:defRPr lang="en-US"/>
            </a:defPPr>
            <a:lvl1pPr algn="ctr">
              <a:spcAft>
                <a:spcPts val="600"/>
              </a:spcAft>
              <a:defRPr sz="2400">
                <a:latin typeface="Courier New" panose="02070309020205020404" pitchFamily="49" charset="0"/>
              </a:defRPr>
            </a:lvl1pPr>
          </a:lstStyle>
          <a:p>
            <a:pPr marL="342900" indent="-342900" algn="just">
              <a:buFont typeface="Wingdings" panose="05000000000000000000" pitchFamily="2" charset="2"/>
              <a:buChar char="§"/>
            </a:pPr>
            <a:r>
              <a:rPr lang="en-US" sz="2300" dirty="0">
                <a:latin typeface="+mn-lt"/>
              </a:rPr>
              <a:t>Concatenating strings means </a:t>
            </a:r>
            <a:r>
              <a:rPr lang="en-US" sz="2300" dirty="0">
                <a:solidFill>
                  <a:srgbClr val="990099"/>
                </a:solidFill>
                <a:latin typeface="+mn-lt"/>
              </a:rPr>
              <a:t>joining them together to create a whole new string</a:t>
            </a:r>
            <a:r>
              <a:rPr lang="en-US" sz="2300" dirty="0">
                <a:latin typeface="+mn-lt"/>
              </a:rPr>
              <a:t>. A simple example is in the first print statement:</a:t>
            </a:r>
          </a:p>
        </p:txBody>
      </p:sp>
      <p:sp>
        <p:nvSpPr>
          <p:cNvPr id="5" name="TextBox 4">
            <a:extLst>
              <a:ext uri="{FF2B5EF4-FFF2-40B4-BE49-F238E27FC236}">
                <a16:creationId xmlns:a16="http://schemas.microsoft.com/office/drawing/2014/main" id="{6C4990F0-1AEA-BE34-3A99-53CFAFE72D6B}"/>
              </a:ext>
            </a:extLst>
          </p:cNvPr>
          <p:cNvSpPr txBox="1"/>
          <p:nvPr/>
        </p:nvSpPr>
        <p:spPr>
          <a:xfrm>
            <a:off x="542260" y="3153835"/>
            <a:ext cx="10986215" cy="769441"/>
          </a:xfrm>
          <a:prstGeom prst="rect">
            <a:avLst/>
          </a:prstGeom>
          <a:noFill/>
        </p:spPr>
        <p:txBody>
          <a:bodyPr wrap="square">
            <a:spAutoFit/>
          </a:bodyPr>
          <a:lstStyle>
            <a:defPPr>
              <a:defRPr lang="en-US"/>
            </a:defPPr>
            <a:lvl1pPr algn="just">
              <a:spcAft>
                <a:spcPts val="600"/>
              </a:spcAft>
              <a:defRPr sz="2400">
                <a:latin typeface="Courier New" panose="02070309020205020404" pitchFamily="49" charset="0"/>
              </a:defRPr>
            </a:lvl1pPr>
          </a:lstStyle>
          <a:p>
            <a:pPr algn="ctr"/>
            <a:r>
              <a:rPr lang="en-IN" sz="2200" dirty="0">
                <a:solidFill>
                  <a:srgbClr val="3333FF"/>
                </a:solidFill>
              </a:rPr>
              <a:t>print("You can concatenate two " + "strings with the '+' operator.")</a:t>
            </a:r>
          </a:p>
        </p:txBody>
      </p:sp>
      <p:sp>
        <p:nvSpPr>
          <p:cNvPr id="8" name="TextBox 7">
            <a:extLst>
              <a:ext uri="{FF2B5EF4-FFF2-40B4-BE49-F238E27FC236}">
                <a16:creationId xmlns:a16="http://schemas.microsoft.com/office/drawing/2014/main" id="{440AFF23-0A6B-FA3A-ED40-BF372F75490D}"/>
              </a:ext>
            </a:extLst>
          </p:cNvPr>
          <p:cNvSpPr txBox="1"/>
          <p:nvPr/>
        </p:nvSpPr>
        <p:spPr>
          <a:xfrm>
            <a:off x="446819" y="4215810"/>
            <a:ext cx="11081656" cy="1585049"/>
          </a:xfrm>
          <a:prstGeom prst="rect">
            <a:avLst/>
          </a:prstGeom>
          <a:noFill/>
        </p:spPr>
        <p:txBody>
          <a:bodyPr wrap="square">
            <a:spAutoFit/>
          </a:bodyPr>
          <a:lstStyle>
            <a:defPPr>
              <a:defRPr lang="en-US"/>
            </a:defPPr>
            <a:lvl1pPr marL="342900" indent="-342900" algn="just">
              <a:spcAft>
                <a:spcPts val="600"/>
              </a:spcAft>
              <a:buFont typeface="Wingdings" panose="05000000000000000000" pitchFamily="2" charset="2"/>
              <a:buChar char="§"/>
              <a:defRPr sz="2300"/>
            </a:lvl1pPr>
          </a:lstStyle>
          <a:p>
            <a:r>
              <a:rPr lang="en-US" dirty="0"/>
              <a:t>The </a:t>
            </a:r>
            <a:r>
              <a:rPr lang="en-US" dirty="0">
                <a:solidFill>
                  <a:srgbClr val="990099"/>
                </a:solidFill>
              </a:rPr>
              <a:t>+ operator joins the two strings, "You can concatenate two " and "strings with the ‘+’ operator.", together to form a new, larger string</a:t>
            </a:r>
          </a:p>
          <a:p>
            <a:r>
              <a:rPr lang="en-US" dirty="0"/>
              <a:t>It’s like adding the strings together using the same symbol you’ve always used for adding numbers</a:t>
            </a:r>
            <a:endParaRPr lang="en-IN" dirty="0"/>
          </a:p>
        </p:txBody>
      </p:sp>
    </p:spTree>
    <p:extLst>
      <p:ext uri="{BB962C8B-B14F-4D97-AF65-F5344CB8AC3E}">
        <p14:creationId xmlns:p14="http://schemas.microsoft.com/office/powerpoint/2010/main" val="4188043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Concatenating and Repeating Strings</a:t>
            </a:r>
          </a:p>
        </p:txBody>
      </p:sp>
      <p:sp>
        <p:nvSpPr>
          <p:cNvPr id="6" name="TextBox 5">
            <a:extLst>
              <a:ext uri="{FF2B5EF4-FFF2-40B4-BE49-F238E27FC236}">
                <a16:creationId xmlns:a16="http://schemas.microsoft.com/office/drawing/2014/main" id="{DB47C232-CB95-B78C-7C1B-C4618B970ADC}"/>
              </a:ext>
            </a:extLst>
          </p:cNvPr>
          <p:cNvSpPr txBox="1"/>
          <p:nvPr/>
        </p:nvSpPr>
        <p:spPr>
          <a:xfrm>
            <a:off x="0" y="858030"/>
            <a:ext cx="5584371"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Using the Line Continuation Character</a:t>
            </a:r>
            <a:endParaRPr lang="en-IN" dirty="0"/>
          </a:p>
        </p:txBody>
      </p:sp>
      <p:sp>
        <p:nvSpPr>
          <p:cNvPr id="4" name="TextBox 3">
            <a:extLst>
              <a:ext uri="{FF2B5EF4-FFF2-40B4-BE49-F238E27FC236}">
                <a16:creationId xmlns:a16="http://schemas.microsoft.com/office/drawing/2014/main" id="{5C50AF4D-03CE-0CC8-D16A-82F6561D8092}"/>
              </a:ext>
            </a:extLst>
          </p:cNvPr>
          <p:cNvSpPr txBox="1"/>
          <p:nvPr/>
        </p:nvSpPr>
        <p:spPr>
          <a:xfrm>
            <a:off x="468083" y="1568584"/>
            <a:ext cx="11081657" cy="2292935"/>
          </a:xfrm>
          <a:prstGeom prst="rect">
            <a:avLst/>
          </a:prstGeom>
          <a:noFill/>
        </p:spPr>
        <p:txBody>
          <a:bodyPr wrap="square">
            <a:spAutoFit/>
          </a:bodyPr>
          <a:lstStyle>
            <a:defPPr>
              <a:defRPr lang="en-US"/>
            </a:defPPr>
            <a:lvl1pPr algn="ctr">
              <a:spcAft>
                <a:spcPts val="600"/>
              </a:spcAft>
              <a:defRPr sz="2400">
                <a:latin typeface="Courier New" panose="02070309020205020404" pitchFamily="49" charset="0"/>
              </a:defRPr>
            </a:lvl1pPr>
          </a:lstStyle>
          <a:p>
            <a:pPr marL="342900" indent="-342900" algn="just">
              <a:buFont typeface="Wingdings" panose="05000000000000000000" pitchFamily="2" charset="2"/>
              <a:buChar char="§"/>
            </a:pPr>
            <a:r>
              <a:rPr lang="en-US" sz="2300" dirty="0">
                <a:latin typeface="+mn-lt"/>
              </a:rPr>
              <a:t>Generally, you write one statement per line. But you don’t have to. </a:t>
            </a:r>
            <a:r>
              <a:rPr lang="en-US" sz="2300" dirty="0">
                <a:solidFill>
                  <a:srgbClr val="990099"/>
                </a:solidFill>
                <a:latin typeface="+mn-lt"/>
              </a:rPr>
              <a:t>Python allows to stretch a single statement across multiple lines</a:t>
            </a:r>
          </a:p>
          <a:p>
            <a:pPr marL="342900" indent="-342900" algn="just">
              <a:buFont typeface="Wingdings" panose="05000000000000000000" pitchFamily="2" charset="2"/>
              <a:buChar char="§"/>
            </a:pPr>
            <a:r>
              <a:rPr lang="en-US" sz="2300" dirty="0">
                <a:latin typeface="+mn-lt"/>
              </a:rPr>
              <a:t>All you have to do is use the </a:t>
            </a:r>
            <a:r>
              <a:rPr lang="en-US" sz="2300" dirty="0">
                <a:solidFill>
                  <a:srgbClr val="990099"/>
                </a:solidFill>
                <a:latin typeface="+mn-lt"/>
              </a:rPr>
              <a:t>line-continuation character, \ </a:t>
            </a:r>
            <a:r>
              <a:rPr lang="en-US" sz="2300" dirty="0">
                <a:latin typeface="+mn-lt"/>
              </a:rPr>
              <a:t>(which is just a backslash), as I did in the preceding code. Put it anywhere you’d normally use a space (but not inside a string) to continue your statement on the next line. The computer will act as if it sees one long line of code.</a:t>
            </a:r>
          </a:p>
        </p:txBody>
      </p:sp>
      <p:sp>
        <p:nvSpPr>
          <p:cNvPr id="5" name="TextBox 4">
            <a:extLst>
              <a:ext uri="{FF2B5EF4-FFF2-40B4-BE49-F238E27FC236}">
                <a16:creationId xmlns:a16="http://schemas.microsoft.com/office/drawing/2014/main" id="{6C4990F0-1AEA-BE34-3A99-53CFAFE72D6B}"/>
              </a:ext>
            </a:extLst>
          </p:cNvPr>
          <p:cNvSpPr txBox="1"/>
          <p:nvPr/>
        </p:nvSpPr>
        <p:spPr>
          <a:xfrm>
            <a:off x="359230" y="3962791"/>
            <a:ext cx="11723914" cy="2323713"/>
          </a:xfrm>
          <a:prstGeom prst="rect">
            <a:avLst/>
          </a:prstGeom>
          <a:noFill/>
        </p:spPr>
        <p:txBody>
          <a:bodyPr wrap="square">
            <a:spAutoFit/>
          </a:bodyPr>
          <a:lstStyle>
            <a:defPPr>
              <a:defRPr lang="en-US"/>
            </a:defPPr>
            <a:lvl1pPr algn="just">
              <a:spcAft>
                <a:spcPts val="600"/>
              </a:spcAft>
              <a:defRPr sz="2400">
                <a:latin typeface="Courier New" panose="02070309020205020404" pitchFamily="49" charset="0"/>
              </a:defRPr>
            </a:lvl1pPr>
          </a:lstStyle>
          <a:p>
            <a:r>
              <a:rPr lang="en-US" sz="2000" dirty="0">
                <a:solidFill>
                  <a:srgbClr val="3333FF"/>
                </a:solidFill>
              </a:rPr>
              <a:t>print("\n This string " + "may not " + "seem </a:t>
            </a:r>
            <a:r>
              <a:rPr lang="en-US" sz="2000" dirty="0" err="1">
                <a:solidFill>
                  <a:srgbClr val="3333FF"/>
                </a:solidFill>
              </a:rPr>
              <a:t>terr</a:t>
            </a:r>
            <a:r>
              <a:rPr lang="en-US" sz="2000" dirty="0">
                <a:solidFill>
                  <a:srgbClr val="3333FF"/>
                </a:solidFill>
              </a:rPr>
              <a:t>" + "</a:t>
            </a:r>
            <a:r>
              <a:rPr lang="en-US" sz="2000" dirty="0" err="1">
                <a:solidFill>
                  <a:srgbClr val="3333FF"/>
                </a:solidFill>
              </a:rPr>
              <a:t>ibly</a:t>
            </a:r>
            <a:r>
              <a:rPr lang="en-US" sz="2000" dirty="0">
                <a:solidFill>
                  <a:srgbClr val="3333FF"/>
                </a:solidFill>
              </a:rPr>
              <a:t> impressive. " \</a:t>
            </a:r>
          </a:p>
          <a:p>
            <a:r>
              <a:rPr lang="en-US" sz="2000" dirty="0">
                <a:solidFill>
                  <a:srgbClr val="3333FF"/>
                </a:solidFill>
              </a:rPr>
              <a:t>      + "But what " + "you don't know" + " is that\n" + "it's one real" \</a:t>
            </a:r>
          </a:p>
          <a:p>
            <a:r>
              <a:rPr lang="en-US" sz="2000" dirty="0">
                <a:solidFill>
                  <a:srgbClr val="3333FF"/>
                </a:solidFill>
              </a:rPr>
              <a:t>      + "l" + "y" + " long string, created from the concatenation " \</a:t>
            </a:r>
          </a:p>
          <a:p>
            <a:r>
              <a:rPr lang="en-US" sz="2000" dirty="0">
                <a:solidFill>
                  <a:srgbClr val="3333FF"/>
                </a:solidFill>
              </a:rPr>
              <a:t>      + "of " + "twenty-two\n" + "different strings, broken across " \</a:t>
            </a:r>
          </a:p>
          <a:p>
            <a:r>
              <a:rPr lang="en-US" sz="2000" dirty="0">
                <a:solidFill>
                  <a:srgbClr val="3333FF"/>
                </a:solidFill>
              </a:rPr>
              <a:t>      + "six lines." + " Now are you" + " impressed? " + "Okay,\n" \</a:t>
            </a:r>
          </a:p>
          <a:p>
            <a:r>
              <a:rPr lang="en-US" sz="2000" dirty="0">
                <a:solidFill>
                  <a:srgbClr val="3333FF"/>
                </a:solidFill>
              </a:rPr>
              <a:t>      + "this " + "one " + "long" + " string is now over!")</a:t>
            </a:r>
            <a:endParaRPr lang="en-IN" sz="2000" dirty="0">
              <a:solidFill>
                <a:srgbClr val="3333FF"/>
              </a:solidFill>
            </a:endParaRPr>
          </a:p>
        </p:txBody>
      </p:sp>
    </p:spTree>
    <p:extLst>
      <p:ext uri="{BB962C8B-B14F-4D97-AF65-F5344CB8AC3E}">
        <p14:creationId xmlns:p14="http://schemas.microsoft.com/office/powerpoint/2010/main" val="283800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Concatenating and Repeating Strings</a:t>
            </a:r>
          </a:p>
        </p:txBody>
      </p:sp>
      <p:sp>
        <p:nvSpPr>
          <p:cNvPr id="6" name="TextBox 5">
            <a:extLst>
              <a:ext uri="{FF2B5EF4-FFF2-40B4-BE49-F238E27FC236}">
                <a16:creationId xmlns:a16="http://schemas.microsoft.com/office/drawing/2014/main" id="{DB47C232-CB95-B78C-7C1B-C4618B970ADC}"/>
              </a:ext>
            </a:extLst>
          </p:cNvPr>
          <p:cNvSpPr txBox="1"/>
          <p:nvPr/>
        </p:nvSpPr>
        <p:spPr>
          <a:xfrm>
            <a:off x="0" y="858030"/>
            <a:ext cx="5584371"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Repeating Strings</a:t>
            </a:r>
            <a:endParaRPr lang="en-IN" dirty="0"/>
          </a:p>
        </p:txBody>
      </p:sp>
      <p:sp>
        <p:nvSpPr>
          <p:cNvPr id="4" name="TextBox 3">
            <a:extLst>
              <a:ext uri="{FF2B5EF4-FFF2-40B4-BE49-F238E27FC236}">
                <a16:creationId xmlns:a16="http://schemas.microsoft.com/office/drawing/2014/main" id="{5C50AF4D-03CE-0CC8-D16A-82F6561D8092}"/>
              </a:ext>
            </a:extLst>
          </p:cNvPr>
          <p:cNvSpPr txBox="1"/>
          <p:nvPr/>
        </p:nvSpPr>
        <p:spPr>
          <a:xfrm>
            <a:off x="468083" y="1568584"/>
            <a:ext cx="11081657" cy="446276"/>
          </a:xfrm>
          <a:prstGeom prst="rect">
            <a:avLst/>
          </a:prstGeom>
          <a:noFill/>
        </p:spPr>
        <p:txBody>
          <a:bodyPr wrap="square">
            <a:spAutoFit/>
          </a:bodyPr>
          <a:lstStyle>
            <a:defPPr>
              <a:defRPr lang="en-US"/>
            </a:defPPr>
            <a:lvl1pPr algn="ctr">
              <a:spcAft>
                <a:spcPts val="600"/>
              </a:spcAft>
              <a:defRPr sz="2400">
                <a:latin typeface="Courier New" panose="02070309020205020404" pitchFamily="49" charset="0"/>
              </a:defRPr>
            </a:lvl1pPr>
          </a:lstStyle>
          <a:p>
            <a:pPr marL="342900" indent="-342900" algn="just">
              <a:buFont typeface="Wingdings" panose="05000000000000000000" pitchFamily="2" charset="2"/>
              <a:buChar char="§"/>
            </a:pPr>
            <a:r>
              <a:rPr lang="en-US" sz="2300" dirty="0">
                <a:latin typeface="+mn-lt"/>
              </a:rPr>
              <a:t>The next new idea presented in the program is illustrated in the following line:</a:t>
            </a:r>
          </a:p>
        </p:txBody>
      </p:sp>
      <p:sp>
        <p:nvSpPr>
          <p:cNvPr id="5" name="TextBox 4">
            <a:extLst>
              <a:ext uri="{FF2B5EF4-FFF2-40B4-BE49-F238E27FC236}">
                <a16:creationId xmlns:a16="http://schemas.microsoft.com/office/drawing/2014/main" id="{6C4990F0-1AEA-BE34-3A99-53CFAFE72D6B}"/>
              </a:ext>
            </a:extLst>
          </p:cNvPr>
          <p:cNvSpPr txBox="1"/>
          <p:nvPr/>
        </p:nvSpPr>
        <p:spPr>
          <a:xfrm>
            <a:off x="468083" y="2368568"/>
            <a:ext cx="11081654" cy="461665"/>
          </a:xfrm>
          <a:prstGeom prst="rect">
            <a:avLst/>
          </a:prstGeom>
          <a:noFill/>
        </p:spPr>
        <p:txBody>
          <a:bodyPr wrap="square">
            <a:spAutoFit/>
          </a:bodyPr>
          <a:lstStyle>
            <a:defPPr>
              <a:defRPr lang="en-US"/>
            </a:defPPr>
            <a:lvl1pPr algn="just">
              <a:spcAft>
                <a:spcPts val="600"/>
              </a:spcAft>
              <a:defRPr sz="2400">
                <a:latin typeface="Courier New" panose="02070309020205020404" pitchFamily="49" charset="0"/>
              </a:defRPr>
            </a:lvl1pPr>
          </a:lstStyle>
          <a:p>
            <a:pPr algn="ctr"/>
            <a:r>
              <a:rPr lang="en-US" dirty="0">
                <a:solidFill>
                  <a:srgbClr val="3333FF"/>
                </a:solidFill>
              </a:rPr>
              <a:t>print("Pie" * 10)</a:t>
            </a:r>
            <a:endParaRPr lang="en-IN" dirty="0">
              <a:solidFill>
                <a:srgbClr val="3333FF"/>
              </a:solidFill>
            </a:endParaRPr>
          </a:p>
        </p:txBody>
      </p:sp>
      <p:sp>
        <p:nvSpPr>
          <p:cNvPr id="7" name="TextBox 6">
            <a:extLst>
              <a:ext uri="{FF2B5EF4-FFF2-40B4-BE49-F238E27FC236}">
                <a16:creationId xmlns:a16="http://schemas.microsoft.com/office/drawing/2014/main" id="{DB56C826-13BB-AFF9-6681-F54BE6207E11}"/>
              </a:ext>
            </a:extLst>
          </p:cNvPr>
          <p:cNvSpPr txBox="1"/>
          <p:nvPr/>
        </p:nvSpPr>
        <p:spPr>
          <a:xfrm>
            <a:off x="468082" y="3146949"/>
            <a:ext cx="10885717" cy="800219"/>
          </a:xfrm>
          <a:prstGeom prst="rect">
            <a:avLst/>
          </a:prstGeom>
          <a:noFill/>
        </p:spPr>
        <p:txBody>
          <a:bodyPr wrap="square">
            <a:spAutoFit/>
          </a:bodyPr>
          <a:lstStyle/>
          <a:p>
            <a:pPr marL="342900" indent="-342900">
              <a:buFont typeface="Wingdings" panose="05000000000000000000" pitchFamily="2" charset="2"/>
              <a:buChar char="§"/>
            </a:pPr>
            <a:r>
              <a:rPr lang="en-US" sz="2300" dirty="0"/>
              <a:t>This line creates a new string, "</a:t>
            </a:r>
            <a:r>
              <a:rPr lang="en-US" sz="2300" dirty="0" err="1"/>
              <a:t>PiePiePiePiePiePiePiePiePiePie</a:t>
            </a:r>
            <a:r>
              <a:rPr lang="en-US" sz="2300" dirty="0"/>
              <a:t>", and prints it out. That’s the string "Pie" repeated 10 times, by the way.</a:t>
            </a:r>
            <a:endParaRPr lang="en-IN" sz="2300" dirty="0"/>
          </a:p>
        </p:txBody>
      </p:sp>
    </p:spTree>
    <p:extLst>
      <p:ext uri="{BB962C8B-B14F-4D97-AF65-F5344CB8AC3E}">
        <p14:creationId xmlns:p14="http://schemas.microsoft.com/office/powerpoint/2010/main" val="3118496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Working with Numbers</a:t>
            </a:r>
          </a:p>
        </p:txBody>
      </p:sp>
      <p:sp>
        <p:nvSpPr>
          <p:cNvPr id="4" name="TextBox 3">
            <a:extLst>
              <a:ext uri="{FF2B5EF4-FFF2-40B4-BE49-F238E27FC236}">
                <a16:creationId xmlns:a16="http://schemas.microsoft.com/office/drawing/2014/main" id="{5C50AF4D-03CE-0CC8-D16A-82F6561D8092}"/>
              </a:ext>
            </a:extLst>
          </p:cNvPr>
          <p:cNvSpPr txBox="1"/>
          <p:nvPr/>
        </p:nvSpPr>
        <p:spPr>
          <a:xfrm>
            <a:off x="555171" y="1753641"/>
            <a:ext cx="11081657" cy="3154710"/>
          </a:xfrm>
          <a:prstGeom prst="rect">
            <a:avLst/>
          </a:prstGeom>
          <a:noFill/>
        </p:spPr>
        <p:txBody>
          <a:bodyPr wrap="square">
            <a:spAutoFit/>
          </a:bodyPr>
          <a:lstStyle>
            <a:defPPr>
              <a:defRPr lang="en-US"/>
            </a:defPPr>
            <a:lvl1pPr algn="ctr">
              <a:spcAft>
                <a:spcPts val="600"/>
              </a:spcAft>
              <a:defRPr sz="2400">
                <a:latin typeface="Courier New" panose="02070309020205020404" pitchFamily="49" charset="0"/>
              </a:defRPr>
            </a:lvl1pPr>
          </a:lstStyle>
          <a:p>
            <a:pPr marL="342900" indent="-342900" algn="just">
              <a:buFont typeface="Wingdings" panose="05000000000000000000" pitchFamily="2" charset="2"/>
              <a:buChar char="§"/>
            </a:pPr>
            <a:r>
              <a:rPr lang="en-US" sz="2300" dirty="0">
                <a:latin typeface="+mn-lt"/>
              </a:rPr>
              <a:t>Computers let you </a:t>
            </a:r>
            <a:r>
              <a:rPr lang="en-US" sz="2300" dirty="0">
                <a:solidFill>
                  <a:srgbClr val="990099"/>
                </a:solidFill>
                <a:latin typeface="+mn-lt"/>
              </a:rPr>
              <a:t>represent information in other ways</a:t>
            </a:r>
            <a:r>
              <a:rPr lang="en-US" sz="2300" dirty="0">
                <a:latin typeface="+mn-lt"/>
              </a:rPr>
              <a:t>, too</a:t>
            </a:r>
          </a:p>
          <a:p>
            <a:pPr marL="342900" indent="-342900" algn="just">
              <a:buFont typeface="Wingdings" panose="05000000000000000000" pitchFamily="2" charset="2"/>
              <a:buChar char="§"/>
            </a:pPr>
            <a:r>
              <a:rPr lang="en-US" sz="2300" dirty="0">
                <a:latin typeface="+mn-lt"/>
              </a:rPr>
              <a:t>One of the most basic but most important ways </a:t>
            </a:r>
            <a:r>
              <a:rPr lang="en-US" sz="2300" dirty="0">
                <a:solidFill>
                  <a:srgbClr val="990099"/>
                </a:solidFill>
                <a:latin typeface="+mn-lt"/>
              </a:rPr>
              <a:t>is as numbers</a:t>
            </a:r>
            <a:r>
              <a:rPr lang="en-US" sz="2300" dirty="0">
                <a:latin typeface="+mn-lt"/>
              </a:rPr>
              <a:t>. </a:t>
            </a:r>
            <a:r>
              <a:rPr lang="en-US" sz="2300" dirty="0">
                <a:solidFill>
                  <a:srgbClr val="990099"/>
                </a:solidFill>
                <a:latin typeface="+mn-lt"/>
              </a:rPr>
              <a:t>Numbers are used in almost every program</a:t>
            </a:r>
          </a:p>
          <a:p>
            <a:pPr marL="342900" indent="-342900" algn="just">
              <a:buFont typeface="Wingdings" panose="05000000000000000000" pitchFamily="2" charset="2"/>
              <a:buChar char="§"/>
            </a:pPr>
            <a:r>
              <a:rPr lang="en-US" sz="2300" dirty="0">
                <a:latin typeface="+mn-lt"/>
              </a:rPr>
              <a:t> Whether you’re writing a </a:t>
            </a:r>
            <a:r>
              <a:rPr lang="en-US" sz="2300" dirty="0">
                <a:solidFill>
                  <a:srgbClr val="990099"/>
                </a:solidFill>
                <a:latin typeface="+mn-lt"/>
              </a:rPr>
              <a:t>space shooter game or home finance package</a:t>
            </a:r>
            <a:r>
              <a:rPr lang="en-US" sz="2300" dirty="0">
                <a:latin typeface="+mn-lt"/>
              </a:rPr>
              <a:t>, you need to represent numbers some way. You’ve got high scores or checking account balances to work with, after all. </a:t>
            </a:r>
          </a:p>
          <a:p>
            <a:pPr marL="342900" indent="-342900" algn="just">
              <a:buFont typeface="Wingdings" panose="05000000000000000000" pitchFamily="2" charset="2"/>
              <a:buChar char="§"/>
            </a:pPr>
            <a:r>
              <a:rPr lang="en-US" sz="2300" dirty="0">
                <a:latin typeface="+mn-lt"/>
              </a:rPr>
              <a:t>Fortunately, Python has several different types of numbers to fit all of your game or application programming needs.</a:t>
            </a:r>
          </a:p>
        </p:txBody>
      </p:sp>
    </p:spTree>
    <p:extLst>
      <p:ext uri="{BB962C8B-B14F-4D97-AF65-F5344CB8AC3E}">
        <p14:creationId xmlns:p14="http://schemas.microsoft.com/office/powerpoint/2010/main" val="140515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r>
              <a:rPr lang="en-IN" dirty="0"/>
              <a:t>Introduction to Python (Contd.)</a:t>
            </a:r>
          </a:p>
        </p:txBody>
      </p:sp>
      <p:sp>
        <p:nvSpPr>
          <p:cNvPr id="3" name="Content Placeholder 2">
            <a:extLst>
              <a:ext uri="{FF2B5EF4-FFF2-40B4-BE49-F238E27FC236}">
                <a16:creationId xmlns:a16="http://schemas.microsoft.com/office/drawing/2014/main" id="{DD43520B-2EBE-1F0C-3509-EE59BFEEEA66}"/>
              </a:ext>
            </a:extLst>
          </p:cNvPr>
          <p:cNvSpPr>
            <a:spLocks noGrp="1"/>
          </p:cNvSpPr>
          <p:nvPr>
            <p:ph idx="1"/>
          </p:nvPr>
        </p:nvSpPr>
        <p:spPr>
          <a:xfrm>
            <a:off x="838200" y="2752652"/>
            <a:ext cx="10515600" cy="882859"/>
          </a:xfrm>
        </p:spPr>
        <p:txBody>
          <a:bodyPr>
            <a:normAutofit/>
          </a:bodyPr>
          <a:lstStyle/>
          <a:p>
            <a:pPr marL="0" indent="0" algn="ctr">
              <a:spcAft>
                <a:spcPts val="600"/>
              </a:spcAft>
              <a:buNone/>
            </a:pPr>
            <a:r>
              <a:rPr lang="en-IN" sz="2400" dirty="0"/>
              <a:t>The major goal of any programming language is to </a:t>
            </a:r>
            <a:r>
              <a:rPr lang="en-IN" sz="2400" dirty="0">
                <a:solidFill>
                  <a:srgbClr val="7030A0"/>
                </a:solidFill>
              </a:rPr>
              <a:t>bridge the gap between the programmer’s, brain and the computer</a:t>
            </a:r>
          </a:p>
        </p:txBody>
      </p:sp>
    </p:spTree>
    <p:extLst>
      <p:ext uri="{BB962C8B-B14F-4D97-AF65-F5344CB8AC3E}">
        <p14:creationId xmlns:p14="http://schemas.microsoft.com/office/powerpoint/2010/main" val="2310532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Working with Numbers (Contd.)</a:t>
            </a:r>
          </a:p>
        </p:txBody>
      </p:sp>
      <p:pic>
        <p:nvPicPr>
          <p:cNvPr id="5" name="Picture 4">
            <a:extLst>
              <a:ext uri="{FF2B5EF4-FFF2-40B4-BE49-F238E27FC236}">
                <a16:creationId xmlns:a16="http://schemas.microsoft.com/office/drawing/2014/main" id="{559EB99C-F48B-2DB4-211C-91586F284CD7}"/>
              </a:ext>
            </a:extLst>
          </p:cNvPr>
          <p:cNvPicPr>
            <a:picLocks noChangeAspect="1"/>
          </p:cNvPicPr>
          <p:nvPr/>
        </p:nvPicPr>
        <p:blipFill>
          <a:blip r:embed="rId2"/>
          <a:stretch>
            <a:fillRect/>
          </a:stretch>
        </p:blipFill>
        <p:spPr>
          <a:xfrm>
            <a:off x="3091543" y="1845647"/>
            <a:ext cx="8534400" cy="4542514"/>
          </a:xfrm>
          <a:prstGeom prst="rect">
            <a:avLst/>
          </a:prstGeom>
        </p:spPr>
      </p:pic>
      <p:sp>
        <p:nvSpPr>
          <p:cNvPr id="9" name="TextBox 8">
            <a:extLst>
              <a:ext uri="{FF2B5EF4-FFF2-40B4-BE49-F238E27FC236}">
                <a16:creationId xmlns:a16="http://schemas.microsoft.com/office/drawing/2014/main" id="{4D3B8B68-880D-239D-D20A-F92B46DA8A57}"/>
              </a:ext>
            </a:extLst>
          </p:cNvPr>
          <p:cNvSpPr txBox="1"/>
          <p:nvPr/>
        </p:nvSpPr>
        <p:spPr>
          <a:xfrm>
            <a:off x="0" y="906078"/>
            <a:ext cx="5802085"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Introducing the Word Problems Program</a:t>
            </a:r>
            <a:endParaRPr lang="en-IN" dirty="0"/>
          </a:p>
        </p:txBody>
      </p:sp>
      <p:sp>
        <p:nvSpPr>
          <p:cNvPr id="10" name="TextBox 9">
            <a:extLst>
              <a:ext uri="{FF2B5EF4-FFF2-40B4-BE49-F238E27FC236}">
                <a16:creationId xmlns:a16="http://schemas.microsoft.com/office/drawing/2014/main" id="{59D216E1-884C-8866-4FBF-F9AB3D8ED93A}"/>
              </a:ext>
            </a:extLst>
          </p:cNvPr>
          <p:cNvSpPr txBox="1"/>
          <p:nvPr/>
        </p:nvSpPr>
        <p:spPr>
          <a:xfrm>
            <a:off x="119743" y="3008908"/>
            <a:ext cx="2971799" cy="1862048"/>
          </a:xfrm>
          <a:prstGeom prst="rect">
            <a:avLst/>
          </a:prstGeom>
          <a:noFill/>
        </p:spPr>
        <p:txBody>
          <a:bodyPr wrap="square">
            <a:spAutoFit/>
          </a:bodyPr>
          <a:lstStyle/>
          <a:p>
            <a:pPr algn="ctr"/>
            <a:r>
              <a:rPr lang="en-IN" sz="2300" dirty="0"/>
              <a:t>The Word Problems program is just an amusing (hopefully) way to explore working with numbers.</a:t>
            </a:r>
          </a:p>
        </p:txBody>
      </p:sp>
    </p:spTree>
    <p:extLst>
      <p:ext uri="{BB962C8B-B14F-4D97-AF65-F5344CB8AC3E}">
        <p14:creationId xmlns:p14="http://schemas.microsoft.com/office/powerpoint/2010/main" val="2956573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Working with Numbers (Contd.)</a:t>
            </a:r>
          </a:p>
        </p:txBody>
      </p:sp>
      <p:sp>
        <p:nvSpPr>
          <p:cNvPr id="9" name="TextBox 8">
            <a:extLst>
              <a:ext uri="{FF2B5EF4-FFF2-40B4-BE49-F238E27FC236}">
                <a16:creationId xmlns:a16="http://schemas.microsoft.com/office/drawing/2014/main" id="{4D3B8B68-880D-239D-D20A-F92B46DA8A57}"/>
              </a:ext>
            </a:extLst>
          </p:cNvPr>
          <p:cNvSpPr txBox="1"/>
          <p:nvPr/>
        </p:nvSpPr>
        <p:spPr>
          <a:xfrm>
            <a:off x="0" y="858030"/>
            <a:ext cx="5802085"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Introducing the Word Problems Program</a:t>
            </a:r>
            <a:endParaRPr lang="en-IN" dirty="0"/>
          </a:p>
        </p:txBody>
      </p:sp>
      <p:sp>
        <p:nvSpPr>
          <p:cNvPr id="4" name="TextBox 3">
            <a:extLst>
              <a:ext uri="{FF2B5EF4-FFF2-40B4-BE49-F238E27FC236}">
                <a16:creationId xmlns:a16="http://schemas.microsoft.com/office/drawing/2014/main" id="{9FDEADDA-96F7-64AC-FC95-86A1247BCC53}"/>
              </a:ext>
            </a:extLst>
          </p:cNvPr>
          <p:cNvSpPr txBox="1"/>
          <p:nvPr/>
        </p:nvSpPr>
        <p:spPr>
          <a:xfrm>
            <a:off x="190500" y="1568584"/>
            <a:ext cx="11810999" cy="2492990"/>
          </a:xfrm>
          <a:prstGeom prst="rect">
            <a:avLst/>
          </a:prstGeom>
          <a:noFill/>
          <a:ln>
            <a:solidFill>
              <a:srgbClr val="FA2512"/>
            </a:solidFill>
          </a:ln>
        </p:spPr>
        <p:txBody>
          <a:bodyPr wrap="square">
            <a:spAutoFit/>
          </a:bodyPr>
          <a:lstStyle>
            <a:defPPr>
              <a:defRPr lang="en-US"/>
            </a:defPPr>
            <a:lvl1pPr algn="ctr">
              <a:spcAft>
                <a:spcPts val="600"/>
              </a:spcAft>
              <a:defRPr sz="2400">
                <a:solidFill>
                  <a:srgbClr val="7030A0"/>
                </a:solidFill>
                <a:latin typeface="Courier New" panose="02070309020205020404" pitchFamily="49" charset="0"/>
              </a:defRPr>
            </a:lvl1pPr>
          </a:lstStyle>
          <a:p>
            <a:pPr algn="l"/>
            <a:r>
              <a:rPr lang="en-IN" sz="2100" dirty="0">
                <a:solidFill>
                  <a:srgbClr val="3333FF"/>
                </a:solidFill>
              </a:rPr>
              <a:t># Word Problems</a:t>
            </a:r>
          </a:p>
          <a:p>
            <a:pPr algn="l">
              <a:spcAft>
                <a:spcPts val="1200"/>
              </a:spcAft>
            </a:pPr>
            <a:r>
              <a:rPr lang="en-IN" sz="2100" dirty="0">
                <a:solidFill>
                  <a:srgbClr val="3333FF"/>
                </a:solidFill>
              </a:rPr>
              <a:t># Demonstrates numbers and math</a:t>
            </a:r>
          </a:p>
          <a:p>
            <a:pPr algn="l"/>
            <a:r>
              <a:rPr lang="en-IN" sz="2100" dirty="0">
                <a:solidFill>
                  <a:srgbClr val="3333FF"/>
                </a:solidFill>
              </a:rPr>
              <a:t>print("If a 2000 pound pregnant hippo gives birth to a 100 pound calf,")</a:t>
            </a:r>
          </a:p>
          <a:p>
            <a:pPr algn="l"/>
            <a:r>
              <a:rPr lang="en-IN" sz="2100" dirty="0">
                <a:solidFill>
                  <a:srgbClr val="3333FF"/>
                </a:solidFill>
              </a:rPr>
              <a:t>print("but then eats 50 pounds of food, how much does she weigh?")</a:t>
            </a:r>
          </a:p>
          <a:p>
            <a:pPr algn="l"/>
            <a:r>
              <a:rPr lang="en-IN" sz="2100" dirty="0">
                <a:solidFill>
                  <a:srgbClr val="3333FF"/>
                </a:solidFill>
              </a:rPr>
              <a:t>input("Press the enter key to find out.")</a:t>
            </a:r>
          </a:p>
          <a:p>
            <a:pPr algn="l"/>
            <a:r>
              <a:rPr lang="en-IN" sz="2100" dirty="0">
                <a:solidFill>
                  <a:srgbClr val="3333FF"/>
                </a:solidFill>
              </a:rPr>
              <a:t>print("2000 - 100 + 50 =", 2000 - 100 + 50)</a:t>
            </a:r>
          </a:p>
        </p:txBody>
      </p:sp>
      <p:sp>
        <p:nvSpPr>
          <p:cNvPr id="7" name="TextBox 6">
            <a:extLst>
              <a:ext uri="{FF2B5EF4-FFF2-40B4-BE49-F238E27FC236}">
                <a16:creationId xmlns:a16="http://schemas.microsoft.com/office/drawing/2014/main" id="{A4F65DA4-9886-B3CB-350D-3D0088E19B5D}"/>
              </a:ext>
            </a:extLst>
          </p:cNvPr>
          <p:cNvSpPr txBox="1"/>
          <p:nvPr/>
        </p:nvSpPr>
        <p:spPr>
          <a:xfrm>
            <a:off x="190500" y="4407007"/>
            <a:ext cx="11810999" cy="1938992"/>
          </a:xfrm>
          <a:prstGeom prst="rect">
            <a:avLst/>
          </a:prstGeom>
          <a:noFill/>
          <a:ln>
            <a:solidFill>
              <a:srgbClr val="FA2512"/>
            </a:solidFill>
          </a:ln>
        </p:spPr>
        <p:txBody>
          <a:bodyPr wrap="square">
            <a:spAutoFit/>
          </a:bodyPr>
          <a:lstStyle>
            <a:defPPr>
              <a:defRPr lang="en-US"/>
            </a:defPPr>
            <a:lvl1pPr>
              <a:spcAft>
                <a:spcPts val="600"/>
              </a:spcAft>
              <a:defRPr sz="2100">
                <a:solidFill>
                  <a:srgbClr val="7030A0"/>
                </a:solidFill>
                <a:latin typeface="Courier New" panose="02070309020205020404" pitchFamily="49" charset="0"/>
              </a:defRPr>
            </a:lvl1pPr>
          </a:lstStyle>
          <a:p>
            <a:pPr algn="just"/>
            <a:r>
              <a:rPr lang="en-IN" dirty="0">
                <a:solidFill>
                  <a:srgbClr val="3333FF"/>
                </a:solidFill>
              </a:rPr>
              <a:t>print("\n If an adventurer returns from a successful quest and buys each of")</a:t>
            </a:r>
          </a:p>
          <a:p>
            <a:pPr algn="just"/>
            <a:r>
              <a:rPr lang="en-IN" dirty="0">
                <a:solidFill>
                  <a:srgbClr val="3333FF"/>
                </a:solidFill>
              </a:rPr>
              <a:t>print("6 companions 3 bottles of ale, how many bottles are purchased?")</a:t>
            </a:r>
          </a:p>
          <a:p>
            <a:pPr algn="just"/>
            <a:r>
              <a:rPr lang="en-IN" dirty="0">
                <a:solidFill>
                  <a:srgbClr val="3333FF"/>
                </a:solidFill>
              </a:rPr>
              <a:t>input("Press the enter key to find out.")</a:t>
            </a:r>
          </a:p>
          <a:p>
            <a:pPr algn="just"/>
            <a:r>
              <a:rPr lang="en-IN" dirty="0">
                <a:solidFill>
                  <a:srgbClr val="3333FF"/>
                </a:solidFill>
              </a:rPr>
              <a:t>print("6 * 3 =", 6 * 3)</a:t>
            </a:r>
          </a:p>
        </p:txBody>
      </p:sp>
    </p:spTree>
    <p:extLst>
      <p:ext uri="{BB962C8B-B14F-4D97-AF65-F5344CB8AC3E}">
        <p14:creationId xmlns:p14="http://schemas.microsoft.com/office/powerpoint/2010/main" val="2967417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Working with Numbers (Contd.)</a:t>
            </a:r>
          </a:p>
        </p:txBody>
      </p:sp>
      <p:sp>
        <p:nvSpPr>
          <p:cNvPr id="9" name="TextBox 8">
            <a:extLst>
              <a:ext uri="{FF2B5EF4-FFF2-40B4-BE49-F238E27FC236}">
                <a16:creationId xmlns:a16="http://schemas.microsoft.com/office/drawing/2014/main" id="{4D3B8B68-880D-239D-D20A-F92B46DA8A57}"/>
              </a:ext>
            </a:extLst>
          </p:cNvPr>
          <p:cNvSpPr txBox="1"/>
          <p:nvPr/>
        </p:nvSpPr>
        <p:spPr>
          <a:xfrm>
            <a:off x="0" y="858030"/>
            <a:ext cx="5802085"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Introducing the Word Problems Program</a:t>
            </a:r>
            <a:endParaRPr lang="en-IN" dirty="0"/>
          </a:p>
        </p:txBody>
      </p:sp>
      <p:sp>
        <p:nvSpPr>
          <p:cNvPr id="4" name="TextBox 3">
            <a:extLst>
              <a:ext uri="{FF2B5EF4-FFF2-40B4-BE49-F238E27FC236}">
                <a16:creationId xmlns:a16="http://schemas.microsoft.com/office/drawing/2014/main" id="{9FDEADDA-96F7-64AC-FC95-86A1247BCC53}"/>
              </a:ext>
            </a:extLst>
          </p:cNvPr>
          <p:cNvSpPr txBox="1"/>
          <p:nvPr/>
        </p:nvSpPr>
        <p:spPr>
          <a:xfrm>
            <a:off x="190500" y="1568584"/>
            <a:ext cx="11810999" cy="2339102"/>
          </a:xfrm>
          <a:prstGeom prst="rect">
            <a:avLst/>
          </a:prstGeom>
          <a:noFill/>
          <a:ln>
            <a:solidFill>
              <a:srgbClr val="FA2512"/>
            </a:solidFill>
          </a:ln>
        </p:spPr>
        <p:txBody>
          <a:bodyPr wrap="square">
            <a:spAutoFit/>
          </a:bodyPr>
          <a:lstStyle>
            <a:defPPr>
              <a:defRPr lang="en-US"/>
            </a:defPPr>
            <a:lvl1pPr algn="ctr">
              <a:spcAft>
                <a:spcPts val="600"/>
              </a:spcAft>
              <a:defRPr sz="2400">
                <a:solidFill>
                  <a:srgbClr val="7030A0"/>
                </a:solidFill>
                <a:latin typeface="Courier New" panose="02070309020205020404" pitchFamily="49" charset="0"/>
              </a:defRPr>
            </a:lvl1pPr>
          </a:lstStyle>
          <a:p>
            <a:pPr algn="l"/>
            <a:r>
              <a:rPr lang="en-US" sz="2100" dirty="0">
                <a:solidFill>
                  <a:srgbClr val="3333FF"/>
                </a:solidFill>
              </a:rPr>
              <a:t>print("\n If a restaurant check comes to 19 dollars with tip, and you and")</a:t>
            </a:r>
          </a:p>
          <a:p>
            <a:pPr algn="l"/>
            <a:r>
              <a:rPr lang="en-US" sz="2100" dirty="0">
                <a:solidFill>
                  <a:srgbClr val="3333FF"/>
                </a:solidFill>
              </a:rPr>
              <a:t>print("your friends split it evenly 4 ways, how much do you each throw </a:t>
            </a:r>
          </a:p>
          <a:p>
            <a:pPr algn="l"/>
            <a:r>
              <a:rPr lang="en-US" sz="2100" dirty="0">
                <a:solidFill>
                  <a:srgbClr val="3333FF"/>
                </a:solidFill>
              </a:rPr>
              <a:t>in?")</a:t>
            </a:r>
          </a:p>
          <a:p>
            <a:pPr algn="l"/>
            <a:r>
              <a:rPr lang="en-US" sz="2100" dirty="0">
                <a:solidFill>
                  <a:srgbClr val="3333FF"/>
                </a:solidFill>
              </a:rPr>
              <a:t>input("Press the enter key to find out.")</a:t>
            </a:r>
          </a:p>
          <a:p>
            <a:pPr algn="l"/>
            <a:r>
              <a:rPr lang="en-US" sz="2100" dirty="0">
                <a:solidFill>
                  <a:srgbClr val="3333FF"/>
                </a:solidFill>
              </a:rPr>
              <a:t>print("19 / 4 =", 19 / 4)</a:t>
            </a:r>
            <a:endParaRPr lang="en-IN" sz="2100" dirty="0">
              <a:solidFill>
                <a:srgbClr val="3333FF"/>
              </a:solidFill>
            </a:endParaRPr>
          </a:p>
        </p:txBody>
      </p:sp>
      <p:sp>
        <p:nvSpPr>
          <p:cNvPr id="7" name="TextBox 6">
            <a:extLst>
              <a:ext uri="{FF2B5EF4-FFF2-40B4-BE49-F238E27FC236}">
                <a16:creationId xmlns:a16="http://schemas.microsoft.com/office/drawing/2014/main" id="{A4F65DA4-9886-B3CB-350D-3D0088E19B5D}"/>
              </a:ext>
            </a:extLst>
          </p:cNvPr>
          <p:cNvSpPr txBox="1"/>
          <p:nvPr/>
        </p:nvSpPr>
        <p:spPr>
          <a:xfrm>
            <a:off x="190499" y="4108979"/>
            <a:ext cx="11810999" cy="2339102"/>
          </a:xfrm>
          <a:prstGeom prst="rect">
            <a:avLst/>
          </a:prstGeom>
          <a:noFill/>
          <a:ln>
            <a:solidFill>
              <a:srgbClr val="FA2512"/>
            </a:solidFill>
          </a:ln>
        </p:spPr>
        <p:txBody>
          <a:bodyPr wrap="square">
            <a:spAutoFit/>
          </a:bodyPr>
          <a:lstStyle>
            <a:defPPr>
              <a:defRPr lang="en-US"/>
            </a:defPPr>
            <a:lvl1pPr>
              <a:spcAft>
                <a:spcPts val="600"/>
              </a:spcAft>
              <a:defRPr sz="2100">
                <a:solidFill>
                  <a:srgbClr val="7030A0"/>
                </a:solidFill>
                <a:latin typeface="Courier New" panose="02070309020205020404" pitchFamily="49" charset="0"/>
              </a:defRPr>
            </a:lvl1pPr>
          </a:lstStyle>
          <a:p>
            <a:r>
              <a:rPr lang="en-US" dirty="0">
                <a:solidFill>
                  <a:srgbClr val="3333FF"/>
                </a:solidFill>
              </a:rPr>
              <a:t>print("\n If a group of 4 pirates finds a chest full of 107 gold coins, </a:t>
            </a:r>
          </a:p>
          <a:p>
            <a:r>
              <a:rPr lang="en-US" dirty="0">
                <a:solidFill>
                  <a:srgbClr val="3333FF"/>
                </a:solidFill>
              </a:rPr>
              <a:t> and")</a:t>
            </a:r>
          </a:p>
          <a:p>
            <a:r>
              <a:rPr lang="en-US" dirty="0">
                <a:solidFill>
                  <a:srgbClr val="3333FF"/>
                </a:solidFill>
              </a:rPr>
              <a:t>print("they divide the booty evenly, how many whole coins does each get?")</a:t>
            </a:r>
          </a:p>
          <a:p>
            <a:r>
              <a:rPr lang="en-US" dirty="0">
                <a:solidFill>
                  <a:srgbClr val="3333FF"/>
                </a:solidFill>
              </a:rPr>
              <a:t>input("Press the enter key to find out.")</a:t>
            </a:r>
          </a:p>
          <a:p>
            <a:r>
              <a:rPr lang="en-US" dirty="0">
                <a:solidFill>
                  <a:srgbClr val="3333FF"/>
                </a:solidFill>
              </a:rPr>
              <a:t>print("107 // 4 =", 107 // 4)</a:t>
            </a:r>
            <a:endParaRPr lang="en-IN" dirty="0">
              <a:solidFill>
                <a:srgbClr val="3333FF"/>
              </a:solidFill>
            </a:endParaRPr>
          </a:p>
        </p:txBody>
      </p:sp>
    </p:spTree>
    <p:extLst>
      <p:ext uri="{BB962C8B-B14F-4D97-AF65-F5344CB8AC3E}">
        <p14:creationId xmlns:p14="http://schemas.microsoft.com/office/powerpoint/2010/main" val="1333362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Working with Numbers (Contd.)</a:t>
            </a:r>
          </a:p>
        </p:txBody>
      </p:sp>
      <p:sp>
        <p:nvSpPr>
          <p:cNvPr id="9" name="TextBox 8">
            <a:extLst>
              <a:ext uri="{FF2B5EF4-FFF2-40B4-BE49-F238E27FC236}">
                <a16:creationId xmlns:a16="http://schemas.microsoft.com/office/drawing/2014/main" id="{4D3B8B68-880D-239D-D20A-F92B46DA8A57}"/>
              </a:ext>
            </a:extLst>
          </p:cNvPr>
          <p:cNvSpPr txBox="1"/>
          <p:nvPr/>
        </p:nvSpPr>
        <p:spPr>
          <a:xfrm>
            <a:off x="0" y="858030"/>
            <a:ext cx="5802085"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Introducing the Word Problems Program</a:t>
            </a:r>
            <a:endParaRPr lang="en-IN" dirty="0"/>
          </a:p>
        </p:txBody>
      </p:sp>
      <p:sp>
        <p:nvSpPr>
          <p:cNvPr id="4" name="TextBox 3">
            <a:extLst>
              <a:ext uri="{FF2B5EF4-FFF2-40B4-BE49-F238E27FC236}">
                <a16:creationId xmlns:a16="http://schemas.microsoft.com/office/drawing/2014/main" id="{9FDEADDA-96F7-64AC-FC95-86A1247BCC53}"/>
              </a:ext>
            </a:extLst>
          </p:cNvPr>
          <p:cNvSpPr txBox="1"/>
          <p:nvPr/>
        </p:nvSpPr>
        <p:spPr>
          <a:xfrm>
            <a:off x="190500" y="1699212"/>
            <a:ext cx="11810999" cy="2416046"/>
          </a:xfrm>
          <a:prstGeom prst="rect">
            <a:avLst/>
          </a:prstGeom>
          <a:noFill/>
          <a:ln>
            <a:solidFill>
              <a:srgbClr val="FA2512"/>
            </a:solidFill>
          </a:ln>
        </p:spPr>
        <p:txBody>
          <a:bodyPr wrap="square">
            <a:spAutoFit/>
          </a:bodyPr>
          <a:lstStyle>
            <a:defPPr>
              <a:defRPr lang="en-US"/>
            </a:defPPr>
            <a:lvl1pPr algn="ctr">
              <a:spcAft>
                <a:spcPts val="600"/>
              </a:spcAft>
              <a:defRPr sz="2400">
                <a:solidFill>
                  <a:srgbClr val="7030A0"/>
                </a:solidFill>
                <a:latin typeface="Courier New" panose="02070309020205020404" pitchFamily="49" charset="0"/>
              </a:defRPr>
            </a:lvl1pPr>
          </a:lstStyle>
          <a:p>
            <a:pPr algn="l"/>
            <a:r>
              <a:rPr lang="en-US" sz="2100" dirty="0">
                <a:solidFill>
                  <a:srgbClr val="3333FF"/>
                </a:solidFill>
              </a:rPr>
              <a:t>print("\</a:t>
            </a:r>
            <a:r>
              <a:rPr lang="en-US" sz="2100" dirty="0" err="1">
                <a:solidFill>
                  <a:srgbClr val="3333FF"/>
                </a:solidFill>
              </a:rPr>
              <a:t>nIf</a:t>
            </a:r>
            <a:r>
              <a:rPr lang="en-US" sz="2100" dirty="0">
                <a:solidFill>
                  <a:srgbClr val="3333FF"/>
                </a:solidFill>
              </a:rPr>
              <a:t> that same group of 4 pirates evenly divides the chest full")</a:t>
            </a:r>
          </a:p>
          <a:p>
            <a:pPr algn="l"/>
            <a:r>
              <a:rPr lang="en-US" sz="2100" dirty="0">
                <a:solidFill>
                  <a:srgbClr val="3333FF"/>
                </a:solidFill>
              </a:rPr>
              <a:t>print("of 107 gold coins, how many coins are left over?")</a:t>
            </a:r>
          </a:p>
          <a:p>
            <a:pPr algn="l"/>
            <a:r>
              <a:rPr lang="en-US" sz="2100" dirty="0">
                <a:solidFill>
                  <a:srgbClr val="3333FF"/>
                </a:solidFill>
              </a:rPr>
              <a:t>input("Press the enter key to find out.")</a:t>
            </a:r>
          </a:p>
          <a:p>
            <a:pPr algn="l"/>
            <a:r>
              <a:rPr lang="en-US" sz="2100" dirty="0">
                <a:solidFill>
                  <a:srgbClr val="3333FF"/>
                </a:solidFill>
              </a:rPr>
              <a:t>print("107 % 4 =", 107 % 4)</a:t>
            </a:r>
          </a:p>
          <a:p>
            <a:pPr algn="l"/>
            <a:endParaRPr lang="en-US" sz="2100" dirty="0">
              <a:solidFill>
                <a:srgbClr val="3333FF"/>
              </a:solidFill>
            </a:endParaRPr>
          </a:p>
          <a:p>
            <a:pPr algn="l"/>
            <a:r>
              <a:rPr lang="en-US" sz="2100" dirty="0">
                <a:solidFill>
                  <a:srgbClr val="3333FF"/>
                </a:solidFill>
              </a:rPr>
              <a:t>input("\n\</a:t>
            </a:r>
            <a:r>
              <a:rPr lang="en-US" sz="2100" dirty="0" err="1">
                <a:solidFill>
                  <a:srgbClr val="3333FF"/>
                </a:solidFill>
              </a:rPr>
              <a:t>nPress</a:t>
            </a:r>
            <a:r>
              <a:rPr lang="en-US" sz="2100" dirty="0">
                <a:solidFill>
                  <a:srgbClr val="3333FF"/>
                </a:solidFill>
              </a:rPr>
              <a:t> the enter key to exit.")</a:t>
            </a:r>
            <a:endParaRPr lang="en-IN" sz="2100" dirty="0">
              <a:solidFill>
                <a:srgbClr val="3333FF"/>
              </a:solidFill>
            </a:endParaRPr>
          </a:p>
        </p:txBody>
      </p:sp>
    </p:spTree>
    <p:extLst>
      <p:ext uri="{BB962C8B-B14F-4D97-AF65-F5344CB8AC3E}">
        <p14:creationId xmlns:p14="http://schemas.microsoft.com/office/powerpoint/2010/main" val="404141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Working with Numbers (Contd.)</a:t>
            </a:r>
          </a:p>
        </p:txBody>
      </p:sp>
      <p:sp>
        <p:nvSpPr>
          <p:cNvPr id="9" name="TextBox 8">
            <a:extLst>
              <a:ext uri="{FF2B5EF4-FFF2-40B4-BE49-F238E27FC236}">
                <a16:creationId xmlns:a16="http://schemas.microsoft.com/office/drawing/2014/main" id="{4D3B8B68-880D-239D-D20A-F92B46DA8A57}"/>
              </a:ext>
            </a:extLst>
          </p:cNvPr>
          <p:cNvSpPr txBox="1"/>
          <p:nvPr/>
        </p:nvSpPr>
        <p:spPr>
          <a:xfrm>
            <a:off x="0" y="858030"/>
            <a:ext cx="5802085"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Understanding Numeric Types</a:t>
            </a:r>
            <a:endParaRPr lang="en-IN" dirty="0"/>
          </a:p>
        </p:txBody>
      </p:sp>
      <p:sp>
        <p:nvSpPr>
          <p:cNvPr id="5" name="TextBox 4">
            <a:extLst>
              <a:ext uri="{FF2B5EF4-FFF2-40B4-BE49-F238E27FC236}">
                <a16:creationId xmlns:a16="http://schemas.microsoft.com/office/drawing/2014/main" id="{1F802EFA-B68C-AD81-5A93-7E99119FF9B9}"/>
              </a:ext>
            </a:extLst>
          </p:cNvPr>
          <p:cNvSpPr txBox="1"/>
          <p:nvPr/>
        </p:nvSpPr>
        <p:spPr>
          <a:xfrm>
            <a:off x="723901" y="1993125"/>
            <a:ext cx="10629899" cy="3662541"/>
          </a:xfrm>
          <a:prstGeom prst="rect">
            <a:avLst/>
          </a:prstGeom>
          <a:noFill/>
        </p:spPr>
        <p:txBody>
          <a:bodyPr wrap="square">
            <a:spAutoFit/>
          </a:bodyPr>
          <a:lstStyle/>
          <a:p>
            <a:pPr marL="342900" indent="-342900" algn="just">
              <a:spcBef>
                <a:spcPts val="600"/>
              </a:spcBef>
              <a:spcAft>
                <a:spcPts val="600"/>
              </a:spcAft>
              <a:buFont typeface="Wingdings" panose="05000000000000000000" pitchFamily="2" charset="2"/>
              <a:buChar char="§"/>
            </a:pPr>
            <a:r>
              <a:rPr lang="en-IN" sz="2400" dirty="0"/>
              <a:t>Python allows programmers to use several different types of numbers</a:t>
            </a:r>
          </a:p>
          <a:p>
            <a:pPr marL="342900" indent="-342900" algn="just">
              <a:spcBef>
                <a:spcPts val="600"/>
              </a:spcBef>
              <a:spcAft>
                <a:spcPts val="600"/>
              </a:spcAft>
              <a:buFont typeface="Wingdings" panose="05000000000000000000" pitchFamily="2" charset="2"/>
              <a:buChar char="§"/>
            </a:pPr>
            <a:r>
              <a:rPr lang="en-IN" sz="2400" dirty="0"/>
              <a:t>The two types used in this program, and probably the most common, are </a:t>
            </a:r>
            <a:r>
              <a:rPr lang="en-IN" sz="2400" dirty="0">
                <a:solidFill>
                  <a:srgbClr val="861D00"/>
                </a:solidFill>
              </a:rPr>
              <a:t>integers and floating-point numbers (or floats)</a:t>
            </a:r>
          </a:p>
          <a:p>
            <a:pPr marL="342900" indent="-342900" algn="just">
              <a:spcBef>
                <a:spcPts val="600"/>
              </a:spcBef>
              <a:spcAft>
                <a:spcPts val="600"/>
              </a:spcAft>
              <a:buFont typeface="Wingdings" panose="05000000000000000000" pitchFamily="2" charset="2"/>
              <a:buChar char="§"/>
            </a:pPr>
            <a:r>
              <a:rPr lang="en-IN" sz="2400" dirty="0"/>
              <a:t>Integers are </a:t>
            </a:r>
            <a:r>
              <a:rPr lang="en-IN" sz="2400" dirty="0">
                <a:solidFill>
                  <a:srgbClr val="861D00"/>
                </a:solidFill>
              </a:rPr>
              <a:t>whole numbers</a:t>
            </a:r>
            <a:r>
              <a:rPr lang="en-IN" sz="2400" dirty="0"/>
              <a:t>—</a:t>
            </a:r>
            <a:r>
              <a:rPr lang="en-IN" sz="2400" dirty="0">
                <a:solidFill>
                  <a:srgbClr val="861D00"/>
                </a:solidFill>
              </a:rPr>
              <a:t>numbers with </a:t>
            </a:r>
            <a:r>
              <a:rPr lang="en-US" sz="2400" dirty="0">
                <a:solidFill>
                  <a:srgbClr val="861D00"/>
                </a:solidFill>
              </a:rPr>
              <a:t>no fractional part</a:t>
            </a:r>
            <a:r>
              <a:rPr lang="en-US" sz="2400" dirty="0"/>
              <a:t>. Or, another way to think about them is that they can be written </a:t>
            </a:r>
            <a:r>
              <a:rPr lang="en-US" sz="2400" dirty="0">
                <a:solidFill>
                  <a:srgbClr val="861D00"/>
                </a:solidFill>
              </a:rPr>
              <a:t>without a decimal point</a:t>
            </a:r>
          </a:p>
          <a:p>
            <a:pPr marL="342900" indent="-342900" algn="just">
              <a:spcBef>
                <a:spcPts val="600"/>
              </a:spcBef>
              <a:spcAft>
                <a:spcPts val="600"/>
              </a:spcAft>
              <a:buFont typeface="Wingdings" panose="05000000000000000000" pitchFamily="2" charset="2"/>
              <a:buChar char="§"/>
            </a:pPr>
            <a:r>
              <a:rPr lang="en-US" sz="2400" dirty="0"/>
              <a:t>Floats are the numbers with </a:t>
            </a:r>
            <a:r>
              <a:rPr lang="en-US" sz="2400" dirty="0">
                <a:solidFill>
                  <a:srgbClr val="861D00"/>
                </a:solidFill>
              </a:rPr>
              <a:t>fractional part/ decimal part</a:t>
            </a:r>
          </a:p>
          <a:p>
            <a:pPr marL="342900" indent="-342900" algn="just">
              <a:spcBef>
                <a:spcPts val="600"/>
              </a:spcBef>
              <a:spcAft>
                <a:spcPts val="600"/>
              </a:spcAft>
              <a:buFont typeface="Wingdings" panose="05000000000000000000" pitchFamily="2" charset="2"/>
              <a:buChar char="§"/>
            </a:pPr>
            <a:r>
              <a:rPr lang="en-US" sz="2400" dirty="0"/>
              <a:t>The numbers </a:t>
            </a:r>
            <a:r>
              <a:rPr lang="en-US" sz="2400" dirty="0">
                <a:solidFill>
                  <a:srgbClr val="861D00"/>
                </a:solidFill>
              </a:rPr>
              <a:t>1, 27, -100, and 0 </a:t>
            </a:r>
            <a:r>
              <a:rPr lang="en-US" sz="2400" dirty="0"/>
              <a:t>are all examples of integers. Floats are numbers with a decimal point, like </a:t>
            </a:r>
            <a:r>
              <a:rPr lang="en-US" sz="2400" dirty="0">
                <a:solidFill>
                  <a:srgbClr val="861D00"/>
                </a:solidFill>
              </a:rPr>
              <a:t>2.376, -99.1, and 1.0.</a:t>
            </a:r>
            <a:endParaRPr lang="en-IN" sz="2400" dirty="0">
              <a:solidFill>
                <a:srgbClr val="861D00"/>
              </a:solidFill>
            </a:endParaRPr>
          </a:p>
        </p:txBody>
      </p:sp>
    </p:spTree>
    <p:extLst>
      <p:ext uri="{BB962C8B-B14F-4D97-AF65-F5344CB8AC3E}">
        <p14:creationId xmlns:p14="http://schemas.microsoft.com/office/powerpoint/2010/main" val="4231821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Understanding Variables</a:t>
            </a:r>
          </a:p>
        </p:txBody>
      </p:sp>
      <p:sp>
        <p:nvSpPr>
          <p:cNvPr id="7" name="TextBox 6">
            <a:extLst>
              <a:ext uri="{FF2B5EF4-FFF2-40B4-BE49-F238E27FC236}">
                <a16:creationId xmlns:a16="http://schemas.microsoft.com/office/drawing/2014/main" id="{BFCF0A9A-D05C-22DA-9A7B-E9BA40C28295}"/>
              </a:ext>
            </a:extLst>
          </p:cNvPr>
          <p:cNvSpPr txBox="1"/>
          <p:nvPr/>
        </p:nvSpPr>
        <p:spPr>
          <a:xfrm>
            <a:off x="321414" y="2870998"/>
            <a:ext cx="11549171" cy="830997"/>
          </a:xfrm>
          <a:prstGeom prst="rect">
            <a:avLst/>
          </a:prstGeom>
          <a:noFill/>
        </p:spPr>
        <p:txBody>
          <a:bodyPr wrap="square">
            <a:spAutoFit/>
          </a:bodyPr>
          <a:lstStyle/>
          <a:p>
            <a:pPr algn="ctr">
              <a:spcBef>
                <a:spcPts val="600"/>
              </a:spcBef>
              <a:spcAft>
                <a:spcPts val="600"/>
              </a:spcAft>
            </a:pPr>
            <a:r>
              <a:rPr lang="en-US" sz="2400" dirty="0"/>
              <a:t>Through variables, you can store and manipulate information, a fundamental aspect of programming. Python lets you create variables to organize and access this information.</a:t>
            </a:r>
            <a:endParaRPr lang="en-IN" sz="2400" dirty="0"/>
          </a:p>
        </p:txBody>
      </p:sp>
    </p:spTree>
    <p:extLst>
      <p:ext uri="{BB962C8B-B14F-4D97-AF65-F5344CB8AC3E}">
        <p14:creationId xmlns:p14="http://schemas.microsoft.com/office/powerpoint/2010/main" val="3649530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Understanding Variables (Contd.)</a:t>
            </a:r>
          </a:p>
        </p:txBody>
      </p:sp>
      <p:sp>
        <p:nvSpPr>
          <p:cNvPr id="7" name="TextBox 6">
            <a:extLst>
              <a:ext uri="{FF2B5EF4-FFF2-40B4-BE49-F238E27FC236}">
                <a16:creationId xmlns:a16="http://schemas.microsoft.com/office/drawing/2014/main" id="{BFCF0A9A-D05C-22DA-9A7B-E9BA40C28295}"/>
              </a:ext>
            </a:extLst>
          </p:cNvPr>
          <p:cNvSpPr txBox="1"/>
          <p:nvPr/>
        </p:nvSpPr>
        <p:spPr>
          <a:xfrm>
            <a:off x="0" y="836358"/>
            <a:ext cx="5083629"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Introducing the Greeter Program</a:t>
            </a:r>
            <a:endParaRPr lang="en-IN" dirty="0"/>
          </a:p>
        </p:txBody>
      </p:sp>
      <p:sp>
        <p:nvSpPr>
          <p:cNvPr id="3" name="TextBox 2">
            <a:extLst>
              <a:ext uri="{FF2B5EF4-FFF2-40B4-BE49-F238E27FC236}">
                <a16:creationId xmlns:a16="http://schemas.microsoft.com/office/drawing/2014/main" id="{153E8BC5-3E0C-6A13-0AD8-AD68F6FA11F7}"/>
              </a:ext>
            </a:extLst>
          </p:cNvPr>
          <p:cNvSpPr txBox="1"/>
          <p:nvPr/>
        </p:nvSpPr>
        <p:spPr>
          <a:xfrm>
            <a:off x="451757" y="1525240"/>
            <a:ext cx="6091547" cy="3431709"/>
          </a:xfrm>
          <a:prstGeom prst="rect">
            <a:avLst/>
          </a:prstGeom>
          <a:noFill/>
          <a:ln>
            <a:noFill/>
          </a:ln>
        </p:spPr>
        <p:txBody>
          <a:bodyPr wrap="square">
            <a:spAutoFit/>
          </a:bodyPr>
          <a:lstStyle>
            <a:defPPr>
              <a:defRPr lang="en-US"/>
            </a:defPPr>
            <a:lvl1pPr algn="ctr">
              <a:spcAft>
                <a:spcPts val="600"/>
              </a:spcAft>
              <a:defRPr sz="2400">
                <a:solidFill>
                  <a:srgbClr val="7030A0"/>
                </a:solidFill>
                <a:latin typeface="Courier New" panose="02070309020205020404" pitchFamily="49" charset="0"/>
              </a:defRPr>
            </a:lvl1pPr>
          </a:lstStyle>
          <a:p>
            <a:pPr algn="l"/>
            <a:r>
              <a:rPr lang="en-US" sz="2100" dirty="0"/>
              <a:t># </a:t>
            </a:r>
            <a:r>
              <a:rPr lang="en-US" dirty="0">
                <a:solidFill>
                  <a:srgbClr val="3333FF"/>
                </a:solidFill>
              </a:rPr>
              <a:t>Greeter</a:t>
            </a:r>
          </a:p>
          <a:p>
            <a:pPr algn="l"/>
            <a:r>
              <a:rPr lang="en-US" dirty="0">
                <a:solidFill>
                  <a:srgbClr val="3333FF"/>
                </a:solidFill>
              </a:rPr>
              <a:t># Demonstrates the use of a variable</a:t>
            </a:r>
          </a:p>
          <a:p>
            <a:pPr algn="l"/>
            <a:r>
              <a:rPr lang="en-US" dirty="0">
                <a:solidFill>
                  <a:srgbClr val="3333FF"/>
                </a:solidFill>
              </a:rPr>
              <a:t>name = "Larry“</a:t>
            </a:r>
          </a:p>
          <a:p>
            <a:pPr algn="l"/>
            <a:r>
              <a:rPr lang="en-US" dirty="0">
                <a:solidFill>
                  <a:srgbClr val="3333FF"/>
                </a:solidFill>
              </a:rPr>
              <a:t>print(name)</a:t>
            </a:r>
          </a:p>
          <a:p>
            <a:pPr algn="l"/>
            <a:r>
              <a:rPr lang="en-US" dirty="0">
                <a:solidFill>
                  <a:srgbClr val="3333FF"/>
                </a:solidFill>
              </a:rPr>
              <a:t>print("Hi,", name)</a:t>
            </a:r>
          </a:p>
          <a:p>
            <a:pPr algn="l"/>
            <a:r>
              <a:rPr lang="en-US" dirty="0">
                <a:solidFill>
                  <a:srgbClr val="3333FF"/>
                </a:solidFill>
              </a:rPr>
              <a:t>input("\n\</a:t>
            </a:r>
            <a:r>
              <a:rPr lang="en-US" dirty="0" err="1">
                <a:solidFill>
                  <a:srgbClr val="3333FF"/>
                </a:solidFill>
              </a:rPr>
              <a:t>nPress</a:t>
            </a:r>
            <a:r>
              <a:rPr lang="en-US" dirty="0">
                <a:solidFill>
                  <a:srgbClr val="3333FF"/>
                </a:solidFill>
              </a:rPr>
              <a:t> the enter key to exit.")</a:t>
            </a:r>
            <a:endParaRPr lang="en-IN" sz="2100" dirty="0">
              <a:solidFill>
                <a:srgbClr val="3333FF"/>
              </a:solidFill>
            </a:endParaRPr>
          </a:p>
        </p:txBody>
      </p:sp>
      <p:pic>
        <p:nvPicPr>
          <p:cNvPr id="5" name="Picture 4">
            <a:extLst>
              <a:ext uri="{FF2B5EF4-FFF2-40B4-BE49-F238E27FC236}">
                <a16:creationId xmlns:a16="http://schemas.microsoft.com/office/drawing/2014/main" id="{68CB04B8-AB46-3790-D9B2-CE3F9799FBCA}"/>
              </a:ext>
            </a:extLst>
          </p:cNvPr>
          <p:cNvPicPr>
            <a:picLocks noChangeAspect="1"/>
          </p:cNvPicPr>
          <p:nvPr/>
        </p:nvPicPr>
        <p:blipFill>
          <a:blip r:embed="rId2"/>
          <a:stretch>
            <a:fillRect/>
          </a:stretch>
        </p:blipFill>
        <p:spPr>
          <a:xfrm>
            <a:off x="6543304" y="1445640"/>
            <a:ext cx="5249674" cy="2298615"/>
          </a:xfrm>
          <a:prstGeom prst="rect">
            <a:avLst/>
          </a:prstGeom>
        </p:spPr>
      </p:pic>
    </p:spTree>
    <p:extLst>
      <p:ext uri="{BB962C8B-B14F-4D97-AF65-F5344CB8AC3E}">
        <p14:creationId xmlns:p14="http://schemas.microsoft.com/office/powerpoint/2010/main" val="4222106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Understanding Variables (Contd.)</a:t>
            </a:r>
          </a:p>
        </p:txBody>
      </p:sp>
      <p:sp>
        <p:nvSpPr>
          <p:cNvPr id="7" name="TextBox 6">
            <a:extLst>
              <a:ext uri="{FF2B5EF4-FFF2-40B4-BE49-F238E27FC236}">
                <a16:creationId xmlns:a16="http://schemas.microsoft.com/office/drawing/2014/main" id="{BFCF0A9A-D05C-22DA-9A7B-E9BA40C28295}"/>
              </a:ext>
            </a:extLst>
          </p:cNvPr>
          <p:cNvSpPr txBox="1"/>
          <p:nvPr/>
        </p:nvSpPr>
        <p:spPr>
          <a:xfrm>
            <a:off x="1" y="836358"/>
            <a:ext cx="4811486"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Creating Variables</a:t>
            </a:r>
            <a:endParaRPr lang="en-IN" dirty="0"/>
          </a:p>
        </p:txBody>
      </p:sp>
      <p:sp>
        <p:nvSpPr>
          <p:cNvPr id="6" name="TextBox 5">
            <a:extLst>
              <a:ext uri="{FF2B5EF4-FFF2-40B4-BE49-F238E27FC236}">
                <a16:creationId xmlns:a16="http://schemas.microsoft.com/office/drawing/2014/main" id="{C0D2FD5C-25CD-196C-9078-1045E26671F3}"/>
              </a:ext>
            </a:extLst>
          </p:cNvPr>
          <p:cNvSpPr txBox="1"/>
          <p:nvPr/>
        </p:nvSpPr>
        <p:spPr>
          <a:xfrm>
            <a:off x="664029" y="1547012"/>
            <a:ext cx="10885713" cy="4909036"/>
          </a:xfrm>
          <a:prstGeom prst="rect">
            <a:avLst/>
          </a:prstGeom>
          <a:noFill/>
        </p:spPr>
        <p:txBody>
          <a:bodyPr wrap="square">
            <a:spAutoFit/>
          </a:bodyPr>
          <a:lstStyle/>
          <a:p>
            <a:pPr marL="342900" indent="-342900" algn="just">
              <a:spcBef>
                <a:spcPts val="600"/>
              </a:spcBef>
              <a:spcAft>
                <a:spcPts val="600"/>
              </a:spcAft>
              <a:buFont typeface="Wingdings" panose="05000000000000000000" pitchFamily="2" charset="2"/>
              <a:buChar char="§"/>
            </a:pPr>
            <a:r>
              <a:rPr lang="en-IN" sz="2300" dirty="0"/>
              <a:t>A </a:t>
            </a:r>
            <a:r>
              <a:rPr lang="en-IN" sz="2300" dirty="0">
                <a:solidFill>
                  <a:srgbClr val="861D00"/>
                </a:solidFill>
              </a:rPr>
              <a:t>variable</a:t>
            </a:r>
            <a:r>
              <a:rPr lang="en-IN" sz="2300" dirty="0"/>
              <a:t> provides a way to </a:t>
            </a:r>
            <a:r>
              <a:rPr lang="en-IN" sz="2300" dirty="0">
                <a:solidFill>
                  <a:srgbClr val="861D00"/>
                </a:solidFill>
              </a:rPr>
              <a:t>label and access information</a:t>
            </a:r>
          </a:p>
          <a:p>
            <a:pPr marL="342900" indent="-342900" algn="just">
              <a:spcBef>
                <a:spcPts val="600"/>
              </a:spcBef>
              <a:spcAft>
                <a:spcPts val="600"/>
              </a:spcAft>
              <a:buFont typeface="Wingdings" panose="05000000000000000000" pitchFamily="2" charset="2"/>
              <a:buChar char="§"/>
            </a:pPr>
            <a:r>
              <a:rPr lang="en-IN" sz="2300" dirty="0"/>
              <a:t>Instead of having to know exactly where in the </a:t>
            </a:r>
            <a:r>
              <a:rPr lang="en-IN" sz="2300" dirty="0">
                <a:solidFill>
                  <a:srgbClr val="861D00"/>
                </a:solidFill>
              </a:rPr>
              <a:t>computer’s memory some information is stored, you use a variable to get at it</a:t>
            </a:r>
          </a:p>
          <a:p>
            <a:pPr marL="342900" indent="-342900" algn="just">
              <a:spcBef>
                <a:spcPts val="600"/>
              </a:spcBef>
              <a:spcAft>
                <a:spcPts val="600"/>
              </a:spcAft>
              <a:buFont typeface="Wingdings" panose="05000000000000000000" pitchFamily="2" charset="2"/>
              <a:buChar char="§"/>
            </a:pPr>
            <a:r>
              <a:rPr lang="en-IN" sz="2300" dirty="0"/>
              <a:t>It’s kind of like calling your friend on his cell phone. You don’t have to know where in the city your friend is to reach him. You just press a button and you get him. </a:t>
            </a:r>
          </a:p>
          <a:p>
            <a:pPr marL="342900" indent="-342900" algn="just">
              <a:spcBef>
                <a:spcPts val="600"/>
              </a:spcBef>
              <a:spcAft>
                <a:spcPts val="600"/>
              </a:spcAft>
              <a:buFont typeface="Wingdings" panose="05000000000000000000" pitchFamily="2" charset="2"/>
              <a:buChar char="§"/>
            </a:pPr>
            <a:r>
              <a:rPr lang="en-IN" sz="2300" dirty="0"/>
              <a:t>But, before you use a variable, you have to create it, as in the following line:</a:t>
            </a:r>
          </a:p>
          <a:p>
            <a:pPr algn="just">
              <a:spcBef>
                <a:spcPts val="600"/>
              </a:spcBef>
              <a:spcAft>
                <a:spcPts val="600"/>
              </a:spcAft>
              <a:tabLst>
                <a:tab pos="358775" algn="l"/>
              </a:tabLst>
            </a:pPr>
            <a:r>
              <a:rPr lang="en-IN" sz="2300" b="1" dirty="0"/>
              <a:t>	</a:t>
            </a:r>
            <a:r>
              <a:rPr lang="en-IN" sz="2400" dirty="0">
                <a:solidFill>
                  <a:srgbClr val="3333FF"/>
                </a:solidFill>
                <a:latin typeface="Courier New" panose="02070309020205020404" pitchFamily="49" charset="0"/>
              </a:rPr>
              <a:t>name = "Larry”</a:t>
            </a:r>
          </a:p>
          <a:p>
            <a:pPr marL="342900" indent="-342900" algn="just">
              <a:spcBef>
                <a:spcPts val="600"/>
              </a:spcBef>
              <a:spcAft>
                <a:spcPts val="600"/>
              </a:spcAft>
              <a:buFont typeface="Wingdings" panose="05000000000000000000" pitchFamily="2" charset="2"/>
              <a:buChar char="§"/>
              <a:tabLst>
                <a:tab pos="358775" algn="l"/>
              </a:tabLst>
            </a:pPr>
            <a:r>
              <a:rPr lang="en-US" sz="2300" dirty="0"/>
              <a:t>This line is called an assignment statement. It creates a variable called name and assigns it a value so that it references the string "Larry". </a:t>
            </a:r>
          </a:p>
          <a:p>
            <a:pPr marL="342900" indent="-342900" algn="just">
              <a:spcBef>
                <a:spcPts val="600"/>
              </a:spcBef>
              <a:spcAft>
                <a:spcPts val="600"/>
              </a:spcAft>
              <a:buFont typeface="Wingdings" panose="05000000000000000000" pitchFamily="2" charset="2"/>
              <a:buChar char="§"/>
              <a:tabLst>
                <a:tab pos="358775" algn="l"/>
              </a:tabLst>
            </a:pPr>
            <a:r>
              <a:rPr lang="en-US" sz="2300" dirty="0"/>
              <a:t>In general, assignment statements assign a value to a variable. If the variable doesn’t already exist, as was the case with name, it’s created, then assigned a value.</a:t>
            </a:r>
            <a:endParaRPr lang="en-IN" sz="2300" dirty="0"/>
          </a:p>
        </p:txBody>
      </p:sp>
    </p:spTree>
    <p:extLst>
      <p:ext uri="{BB962C8B-B14F-4D97-AF65-F5344CB8AC3E}">
        <p14:creationId xmlns:p14="http://schemas.microsoft.com/office/powerpoint/2010/main" val="3740212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Understanding Variables (Contd.)</a:t>
            </a:r>
          </a:p>
        </p:txBody>
      </p:sp>
      <p:sp>
        <p:nvSpPr>
          <p:cNvPr id="7" name="TextBox 6">
            <a:extLst>
              <a:ext uri="{FF2B5EF4-FFF2-40B4-BE49-F238E27FC236}">
                <a16:creationId xmlns:a16="http://schemas.microsoft.com/office/drawing/2014/main" id="{BFCF0A9A-D05C-22DA-9A7B-E9BA40C28295}"/>
              </a:ext>
            </a:extLst>
          </p:cNvPr>
          <p:cNvSpPr txBox="1"/>
          <p:nvPr/>
        </p:nvSpPr>
        <p:spPr>
          <a:xfrm>
            <a:off x="1" y="836358"/>
            <a:ext cx="4811486"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Using Variables</a:t>
            </a:r>
            <a:endParaRPr lang="en-IN" dirty="0"/>
          </a:p>
        </p:txBody>
      </p:sp>
      <p:sp>
        <p:nvSpPr>
          <p:cNvPr id="6" name="TextBox 5">
            <a:extLst>
              <a:ext uri="{FF2B5EF4-FFF2-40B4-BE49-F238E27FC236}">
                <a16:creationId xmlns:a16="http://schemas.microsoft.com/office/drawing/2014/main" id="{C0D2FD5C-25CD-196C-9078-1045E26671F3}"/>
              </a:ext>
            </a:extLst>
          </p:cNvPr>
          <p:cNvSpPr txBox="1"/>
          <p:nvPr/>
        </p:nvSpPr>
        <p:spPr>
          <a:xfrm>
            <a:off x="566057" y="1525240"/>
            <a:ext cx="10885713" cy="3062377"/>
          </a:xfrm>
          <a:prstGeom prst="rect">
            <a:avLst/>
          </a:prstGeom>
          <a:noFill/>
        </p:spPr>
        <p:txBody>
          <a:bodyPr wrap="square">
            <a:spAutoFit/>
          </a:bodyPr>
          <a:lstStyle/>
          <a:p>
            <a:pPr marL="342900" indent="-342900" algn="just">
              <a:spcBef>
                <a:spcPts val="600"/>
              </a:spcBef>
              <a:spcAft>
                <a:spcPts val="600"/>
              </a:spcAft>
              <a:buFont typeface="Wingdings" panose="05000000000000000000" pitchFamily="2" charset="2"/>
              <a:buChar char="§"/>
            </a:pPr>
            <a:r>
              <a:rPr lang="en-US" sz="2300" dirty="0"/>
              <a:t>Once a variable has been created, it refers to some value</a:t>
            </a:r>
          </a:p>
          <a:p>
            <a:pPr marL="342900" indent="-342900" algn="just">
              <a:spcBef>
                <a:spcPts val="600"/>
              </a:spcBef>
              <a:spcAft>
                <a:spcPts val="600"/>
              </a:spcAft>
              <a:buFont typeface="Wingdings" panose="05000000000000000000" pitchFamily="2" charset="2"/>
              <a:buChar char="§"/>
            </a:pPr>
            <a:r>
              <a:rPr lang="en-US" sz="2300" dirty="0"/>
              <a:t>The convenience of a variable is that it can be used just like the value to which it refers. 	</a:t>
            </a:r>
            <a:r>
              <a:rPr lang="en-US" sz="2400" dirty="0">
                <a:solidFill>
                  <a:srgbClr val="3333FF"/>
                </a:solidFill>
                <a:latin typeface="Courier New" panose="02070309020205020404" pitchFamily="49" charset="0"/>
              </a:rPr>
              <a:t>print(name)</a:t>
            </a:r>
          </a:p>
          <a:p>
            <a:pPr marL="342900" indent="-342900" algn="just">
              <a:spcBef>
                <a:spcPts val="600"/>
              </a:spcBef>
              <a:spcAft>
                <a:spcPts val="600"/>
              </a:spcAft>
              <a:buFont typeface="Wingdings" panose="05000000000000000000" pitchFamily="2" charset="2"/>
              <a:buChar char="§"/>
            </a:pPr>
            <a:r>
              <a:rPr lang="en-US" sz="2300" dirty="0"/>
              <a:t>So the line prints the string "Larry" just like the statement print("Larry") does. 	</a:t>
            </a:r>
            <a:r>
              <a:rPr lang="en-US" sz="2400" dirty="0">
                <a:solidFill>
                  <a:srgbClr val="3333FF"/>
                </a:solidFill>
                <a:latin typeface="Courier New" panose="02070309020205020404" pitchFamily="49" charset="0"/>
              </a:rPr>
              <a:t>print("Hi,", name)</a:t>
            </a:r>
          </a:p>
          <a:p>
            <a:pPr marL="342900" indent="-342900" algn="just">
              <a:spcBef>
                <a:spcPts val="600"/>
              </a:spcBef>
              <a:spcAft>
                <a:spcPts val="600"/>
              </a:spcAft>
              <a:buFont typeface="Wingdings" panose="05000000000000000000" pitchFamily="2" charset="2"/>
              <a:buChar char="§"/>
            </a:pPr>
            <a:r>
              <a:rPr lang="en-US" sz="2300" dirty="0"/>
              <a:t>The above line prints the string "Hi," followed by a space, followed by "Larry". In this case, I can use name instead of "Larry" with the same results.</a:t>
            </a:r>
            <a:endParaRPr lang="en-IN" sz="2300" dirty="0"/>
          </a:p>
        </p:txBody>
      </p:sp>
    </p:spTree>
    <p:extLst>
      <p:ext uri="{BB962C8B-B14F-4D97-AF65-F5344CB8AC3E}">
        <p14:creationId xmlns:p14="http://schemas.microsoft.com/office/powerpoint/2010/main" val="250508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Understanding Variables (Contd.)</a:t>
            </a:r>
          </a:p>
        </p:txBody>
      </p:sp>
      <p:sp>
        <p:nvSpPr>
          <p:cNvPr id="7" name="TextBox 6">
            <a:extLst>
              <a:ext uri="{FF2B5EF4-FFF2-40B4-BE49-F238E27FC236}">
                <a16:creationId xmlns:a16="http://schemas.microsoft.com/office/drawing/2014/main" id="{BFCF0A9A-D05C-22DA-9A7B-E9BA40C28295}"/>
              </a:ext>
            </a:extLst>
          </p:cNvPr>
          <p:cNvSpPr txBox="1"/>
          <p:nvPr/>
        </p:nvSpPr>
        <p:spPr>
          <a:xfrm>
            <a:off x="1" y="836358"/>
            <a:ext cx="4811486"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Naming Variables</a:t>
            </a:r>
            <a:endParaRPr lang="en-IN" dirty="0"/>
          </a:p>
        </p:txBody>
      </p:sp>
      <p:sp>
        <p:nvSpPr>
          <p:cNvPr id="6" name="TextBox 5">
            <a:extLst>
              <a:ext uri="{FF2B5EF4-FFF2-40B4-BE49-F238E27FC236}">
                <a16:creationId xmlns:a16="http://schemas.microsoft.com/office/drawing/2014/main" id="{C0D2FD5C-25CD-196C-9078-1045E26671F3}"/>
              </a:ext>
            </a:extLst>
          </p:cNvPr>
          <p:cNvSpPr txBox="1"/>
          <p:nvPr/>
        </p:nvSpPr>
        <p:spPr>
          <a:xfrm>
            <a:off x="468087" y="2189268"/>
            <a:ext cx="10885713" cy="3385542"/>
          </a:xfrm>
          <a:prstGeom prst="rect">
            <a:avLst/>
          </a:prstGeom>
          <a:noFill/>
        </p:spPr>
        <p:txBody>
          <a:bodyPr wrap="square">
            <a:spAutoFit/>
          </a:bodyPr>
          <a:lstStyle/>
          <a:p>
            <a:pPr marL="342900" indent="-342900" algn="just">
              <a:spcBef>
                <a:spcPts val="600"/>
              </a:spcBef>
              <a:spcAft>
                <a:spcPts val="600"/>
              </a:spcAft>
              <a:buFont typeface="Wingdings" panose="05000000000000000000" pitchFamily="2" charset="2"/>
              <a:buChar char="§"/>
            </a:pPr>
            <a:r>
              <a:rPr lang="en-US" sz="2300" dirty="0"/>
              <a:t>For this program, I chose to call my variable name, but I could just as easily have used person, guy, or alpha7345690876, and the program would have run exactly the same</a:t>
            </a:r>
          </a:p>
          <a:p>
            <a:pPr marL="342900" indent="-342900" algn="just">
              <a:spcBef>
                <a:spcPts val="600"/>
              </a:spcBef>
              <a:spcAft>
                <a:spcPts val="600"/>
              </a:spcAft>
              <a:buFont typeface="Wingdings" panose="05000000000000000000" pitchFamily="2" charset="2"/>
              <a:buChar char="§"/>
            </a:pPr>
            <a:r>
              <a:rPr lang="en-US" sz="2300" dirty="0"/>
              <a:t>There are only a few rules that you have to follow to create legal variable names. Create an illegal one and Python will let you know about it with an error</a:t>
            </a:r>
          </a:p>
          <a:p>
            <a:pPr marL="342900" indent="-342900" algn="just">
              <a:spcBef>
                <a:spcPts val="600"/>
              </a:spcBef>
              <a:spcAft>
                <a:spcPts val="600"/>
              </a:spcAft>
              <a:buFont typeface="Wingdings" panose="05000000000000000000" pitchFamily="2" charset="2"/>
              <a:buChar char="§"/>
            </a:pPr>
            <a:r>
              <a:rPr lang="en-US" sz="2300" dirty="0"/>
              <a:t>The following are the two most important rules:</a:t>
            </a:r>
          </a:p>
          <a:p>
            <a:pPr marL="358775" algn="just"/>
            <a:r>
              <a:rPr lang="en-US" sz="2300" dirty="0"/>
              <a:t>1. A variable name can contain only numbers, letters, and underscores</a:t>
            </a:r>
          </a:p>
          <a:p>
            <a:pPr marL="358775" algn="just"/>
            <a:r>
              <a:rPr lang="en-US" sz="2300" dirty="0"/>
              <a:t>2. A variable name can’t start with a number</a:t>
            </a:r>
          </a:p>
          <a:p>
            <a:pPr marL="342900" indent="-342900" algn="just">
              <a:spcBef>
                <a:spcPts val="600"/>
              </a:spcBef>
              <a:spcAft>
                <a:spcPts val="600"/>
              </a:spcAft>
              <a:buFont typeface="Wingdings" panose="05000000000000000000" pitchFamily="2" charset="2"/>
              <a:buChar char="§"/>
            </a:pPr>
            <a:endParaRPr lang="en-IN" sz="2300" dirty="0"/>
          </a:p>
        </p:txBody>
      </p:sp>
    </p:spTree>
    <p:extLst>
      <p:ext uri="{BB962C8B-B14F-4D97-AF65-F5344CB8AC3E}">
        <p14:creationId xmlns:p14="http://schemas.microsoft.com/office/powerpoint/2010/main" val="346387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a:xfrm>
            <a:off x="838200" y="134776"/>
            <a:ext cx="10807700" cy="609282"/>
          </a:xfrm>
        </p:spPr>
        <p:txBody>
          <a:bodyPr/>
          <a:lstStyle/>
          <a:p>
            <a:r>
              <a:rPr lang="en-IN" dirty="0"/>
              <a:t>Introduction to Python (Contd.)</a:t>
            </a:r>
          </a:p>
        </p:txBody>
      </p:sp>
      <p:sp>
        <p:nvSpPr>
          <p:cNvPr id="3" name="Content Placeholder 2">
            <a:extLst>
              <a:ext uri="{FF2B5EF4-FFF2-40B4-BE49-F238E27FC236}">
                <a16:creationId xmlns:a16="http://schemas.microsoft.com/office/drawing/2014/main" id="{DD43520B-2EBE-1F0C-3509-EE59BFEEEA66}"/>
              </a:ext>
            </a:extLst>
          </p:cNvPr>
          <p:cNvSpPr>
            <a:spLocks noGrp="1"/>
          </p:cNvSpPr>
          <p:nvPr>
            <p:ph idx="1"/>
          </p:nvPr>
        </p:nvSpPr>
        <p:spPr>
          <a:xfrm>
            <a:off x="838199" y="1038606"/>
            <a:ext cx="10515600" cy="492089"/>
          </a:xfrm>
        </p:spPr>
        <p:txBody>
          <a:bodyPr>
            <a:normAutofit/>
          </a:bodyPr>
          <a:lstStyle/>
          <a:p>
            <a:pPr algn="just">
              <a:buFont typeface="Wingdings" panose="05000000000000000000" pitchFamily="2" charset="2"/>
              <a:buChar char="§"/>
            </a:pPr>
            <a:r>
              <a:rPr lang="en-US" sz="2400" dirty="0"/>
              <a:t>There are a lot of programming languages out there</a:t>
            </a:r>
          </a:p>
        </p:txBody>
      </p:sp>
      <p:sp>
        <p:nvSpPr>
          <p:cNvPr id="5" name="TextBox 4">
            <a:extLst>
              <a:ext uri="{FF2B5EF4-FFF2-40B4-BE49-F238E27FC236}">
                <a16:creationId xmlns:a16="http://schemas.microsoft.com/office/drawing/2014/main" id="{482AB744-B0FC-41FD-0844-F06F6BB5B5E3}"/>
              </a:ext>
            </a:extLst>
          </p:cNvPr>
          <p:cNvSpPr txBox="1"/>
          <p:nvPr/>
        </p:nvSpPr>
        <p:spPr>
          <a:xfrm>
            <a:off x="1157967" y="2680073"/>
            <a:ext cx="9462407" cy="3139321"/>
          </a:xfrm>
          <a:prstGeom prst="rect">
            <a:avLst/>
          </a:prstGeom>
          <a:noFill/>
        </p:spPr>
        <p:txBody>
          <a:bodyPr wrap="square">
            <a:spAutoFit/>
          </a:bodyPr>
          <a:lstStyle/>
          <a:p>
            <a:pPr>
              <a:spcBef>
                <a:spcPts val="600"/>
              </a:spcBef>
            </a:pPr>
            <a:r>
              <a:rPr lang="en-IN" sz="2400" dirty="0">
                <a:solidFill>
                  <a:srgbClr val="00B050"/>
                </a:solidFill>
              </a:rPr>
              <a:t>Python Is Easy to Use</a:t>
            </a:r>
          </a:p>
          <a:p>
            <a:pPr>
              <a:spcBef>
                <a:spcPts val="600"/>
              </a:spcBef>
            </a:pPr>
            <a:r>
              <a:rPr lang="en-IN" sz="2400" dirty="0">
                <a:solidFill>
                  <a:schemeClr val="accent6">
                    <a:lumMod val="50000"/>
                  </a:schemeClr>
                </a:solidFill>
              </a:rPr>
              <a:t>Python Is Powerful </a:t>
            </a:r>
          </a:p>
          <a:p>
            <a:pPr>
              <a:spcBef>
                <a:spcPts val="600"/>
              </a:spcBef>
            </a:pPr>
            <a:r>
              <a:rPr lang="en-IN" sz="2400" dirty="0">
                <a:solidFill>
                  <a:srgbClr val="00B050"/>
                </a:solidFill>
              </a:rPr>
              <a:t>Python Is Object-Oriented</a:t>
            </a:r>
          </a:p>
          <a:p>
            <a:pPr>
              <a:spcBef>
                <a:spcPts val="600"/>
              </a:spcBef>
            </a:pPr>
            <a:r>
              <a:rPr lang="en-IN" sz="2400" dirty="0">
                <a:solidFill>
                  <a:schemeClr val="accent6">
                    <a:lumMod val="50000"/>
                  </a:schemeClr>
                </a:solidFill>
              </a:rPr>
              <a:t>Python Is a “Glue” Language</a:t>
            </a:r>
          </a:p>
          <a:p>
            <a:pPr>
              <a:spcBef>
                <a:spcPts val="600"/>
              </a:spcBef>
            </a:pPr>
            <a:r>
              <a:rPr lang="en-IN" sz="2400" dirty="0">
                <a:solidFill>
                  <a:srgbClr val="00B050"/>
                </a:solidFill>
              </a:rPr>
              <a:t>Python Runs Everywhere</a:t>
            </a:r>
          </a:p>
          <a:p>
            <a:pPr>
              <a:spcBef>
                <a:spcPts val="600"/>
              </a:spcBef>
            </a:pPr>
            <a:r>
              <a:rPr lang="en-IN" sz="2400" dirty="0">
                <a:solidFill>
                  <a:schemeClr val="accent6">
                    <a:lumMod val="50000"/>
                  </a:schemeClr>
                </a:solidFill>
              </a:rPr>
              <a:t>Python Has a Strong Community </a:t>
            </a:r>
          </a:p>
          <a:p>
            <a:pPr>
              <a:spcBef>
                <a:spcPts val="600"/>
              </a:spcBef>
            </a:pPr>
            <a:r>
              <a:rPr lang="en-IN" sz="2400" dirty="0">
                <a:solidFill>
                  <a:srgbClr val="00B050"/>
                </a:solidFill>
              </a:rPr>
              <a:t>Python Is Free and Open Sour</a:t>
            </a:r>
            <a:r>
              <a:rPr lang="en-IN" sz="2400" dirty="0">
                <a:solidFill>
                  <a:srgbClr val="00B050"/>
                </a:solidFill>
                <a:effectLst>
                  <a:outerShdw blurRad="38100" dist="38100" dir="2700000" algn="tl">
                    <a:srgbClr val="000000">
                      <a:alpha val="43137"/>
                    </a:srgbClr>
                  </a:outerShdw>
                </a:effectLst>
              </a:rPr>
              <a:t>ce</a:t>
            </a:r>
          </a:p>
        </p:txBody>
      </p:sp>
      <p:sp>
        <p:nvSpPr>
          <p:cNvPr id="7" name="TextBox 6">
            <a:extLst>
              <a:ext uri="{FF2B5EF4-FFF2-40B4-BE49-F238E27FC236}">
                <a16:creationId xmlns:a16="http://schemas.microsoft.com/office/drawing/2014/main" id="{F83D1366-18EF-BE3F-D2A7-60A4ECF7DECD}"/>
              </a:ext>
            </a:extLst>
          </p:cNvPr>
          <p:cNvSpPr txBox="1"/>
          <p:nvPr/>
        </p:nvSpPr>
        <p:spPr>
          <a:xfrm>
            <a:off x="1072242" y="1817019"/>
            <a:ext cx="6106884" cy="523220"/>
          </a:xfrm>
          <a:prstGeom prst="rect">
            <a:avLst/>
          </a:prstGeom>
          <a:noFill/>
        </p:spPr>
        <p:txBody>
          <a:bodyPr wrap="square">
            <a:spAutoFit/>
          </a:bodyPr>
          <a:lstStyle/>
          <a:p>
            <a:pPr marL="0" indent="0">
              <a:buNone/>
            </a:pPr>
            <a:r>
              <a:rPr lang="en-US" sz="2800" b="1" dirty="0">
                <a:solidFill>
                  <a:srgbClr val="FF0000"/>
                </a:solidFill>
                <a:effectLst>
                  <a:outerShdw blurRad="38100" dist="38100" dir="2700000" algn="tl">
                    <a:srgbClr val="000000">
                      <a:alpha val="43137"/>
                    </a:srgbClr>
                  </a:outerShdw>
                </a:effectLst>
              </a:rPr>
              <a:t>What’s so great about Python? </a:t>
            </a:r>
            <a:endParaRPr lang="en-IN" sz="2800" b="1" dirty="0">
              <a:solidFill>
                <a:srgbClr val="FF0000"/>
              </a:solidFill>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8A4C0D66-41F6-D358-386B-1DC065E14EF6}"/>
              </a:ext>
            </a:extLst>
          </p:cNvPr>
          <p:cNvPicPr>
            <a:picLocks noChangeAspect="1"/>
          </p:cNvPicPr>
          <p:nvPr/>
        </p:nvPicPr>
        <p:blipFill rotWithShape="1">
          <a:blip r:embed="rId2">
            <a:extLst>
              <a:ext uri="{28A0092B-C50C-407E-A947-70E740481C1C}">
                <a14:useLocalDpi xmlns:a14="http://schemas.microsoft.com/office/drawing/2010/main" val="0"/>
              </a:ext>
            </a:extLst>
          </a:blip>
          <a:srcRect l="20333" r="15667"/>
          <a:stretch/>
        </p:blipFill>
        <p:spPr>
          <a:xfrm>
            <a:off x="10221233" y="4821164"/>
            <a:ext cx="1828800" cy="1600200"/>
          </a:xfrm>
          <a:prstGeom prst="rect">
            <a:avLst/>
          </a:prstGeom>
        </p:spPr>
      </p:pic>
    </p:spTree>
    <p:extLst>
      <p:ext uri="{BB962C8B-B14F-4D97-AF65-F5344CB8AC3E}">
        <p14:creationId xmlns:p14="http://schemas.microsoft.com/office/powerpoint/2010/main" val="3386628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Understanding Variables (Contd.)</a:t>
            </a:r>
          </a:p>
        </p:txBody>
      </p:sp>
      <p:sp>
        <p:nvSpPr>
          <p:cNvPr id="7" name="TextBox 6">
            <a:extLst>
              <a:ext uri="{FF2B5EF4-FFF2-40B4-BE49-F238E27FC236}">
                <a16:creationId xmlns:a16="http://schemas.microsoft.com/office/drawing/2014/main" id="{BFCF0A9A-D05C-22DA-9A7B-E9BA40C28295}"/>
              </a:ext>
            </a:extLst>
          </p:cNvPr>
          <p:cNvSpPr txBox="1"/>
          <p:nvPr/>
        </p:nvSpPr>
        <p:spPr>
          <a:xfrm>
            <a:off x="1" y="836358"/>
            <a:ext cx="4811486"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Naming Variables</a:t>
            </a:r>
            <a:endParaRPr lang="en-IN" dirty="0"/>
          </a:p>
        </p:txBody>
      </p:sp>
      <p:sp>
        <p:nvSpPr>
          <p:cNvPr id="6" name="TextBox 5">
            <a:extLst>
              <a:ext uri="{FF2B5EF4-FFF2-40B4-BE49-F238E27FC236}">
                <a16:creationId xmlns:a16="http://schemas.microsoft.com/office/drawing/2014/main" id="{C0D2FD5C-25CD-196C-9078-1045E26671F3}"/>
              </a:ext>
            </a:extLst>
          </p:cNvPr>
          <p:cNvSpPr txBox="1"/>
          <p:nvPr/>
        </p:nvSpPr>
        <p:spPr>
          <a:xfrm>
            <a:off x="396240" y="1525240"/>
            <a:ext cx="10957560" cy="769441"/>
          </a:xfrm>
          <a:prstGeom prst="rect">
            <a:avLst/>
          </a:prstGeom>
          <a:noFill/>
        </p:spPr>
        <p:txBody>
          <a:bodyPr wrap="square">
            <a:spAutoFit/>
          </a:bodyPr>
          <a:lstStyle/>
          <a:p>
            <a:pPr marL="342900" indent="-342900" algn="just">
              <a:spcBef>
                <a:spcPts val="600"/>
              </a:spcBef>
              <a:spcAft>
                <a:spcPts val="600"/>
              </a:spcAft>
              <a:buFont typeface="Wingdings" panose="05000000000000000000" pitchFamily="2" charset="2"/>
              <a:buChar char="§"/>
            </a:pPr>
            <a:r>
              <a:rPr lang="en-US" sz="2200" dirty="0"/>
              <a:t>The following are some guidelines that more experienced programmers follow for creating good variable names</a:t>
            </a:r>
            <a:endParaRPr lang="en-IN" sz="2200" dirty="0"/>
          </a:p>
        </p:txBody>
      </p:sp>
      <p:sp>
        <p:nvSpPr>
          <p:cNvPr id="4" name="TextBox 3">
            <a:extLst>
              <a:ext uri="{FF2B5EF4-FFF2-40B4-BE49-F238E27FC236}">
                <a16:creationId xmlns:a16="http://schemas.microsoft.com/office/drawing/2014/main" id="{629294DD-039B-2840-220C-9FAEFF2732DE}"/>
              </a:ext>
            </a:extLst>
          </p:cNvPr>
          <p:cNvSpPr txBox="1"/>
          <p:nvPr/>
        </p:nvSpPr>
        <p:spPr>
          <a:xfrm>
            <a:off x="838199" y="2315001"/>
            <a:ext cx="10515601" cy="4124206"/>
          </a:xfrm>
          <a:prstGeom prst="rect">
            <a:avLst/>
          </a:prstGeom>
          <a:noFill/>
        </p:spPr>
        <p:txBody>
          <a:bodyPr wrap="square">
            <a:spAutoFit/>
          </a:bodyPr>
          <a:lstStyle/>
          <a:p>
            <a:pPr marL="285750" indent="-285750" algn="just">
              <a:spcAft>
                <a:spcPts val="600"/>
              </a:spcAft>
              <a:buFont typeface="Arial" panose="020B0604020202020204" pitchFamily="34" charset="0"/>
              <a:buChar char="•"/>
            </a:pPr>
            <a:r>
              <a:rPr lang="en-US" sz="1900" b="1" dirty="0"/>
              <a:t>Choose Descriptive Names: </a:t>
            </a:r>
            <a:r>
              <a:rPr lang="en-US" sz="1900" dirty="0"/>
              <a:t>Variable names should be clear enough so that another programmer could look at the name and have a good idea what it represents.</a:t>
            </a:r>
          </a:p>
          <a:p>
            <a:pPr marL="285750" indent="-285750" algn="just">
              <a:spcAft>
                <a:spcPts val="600"/>
              </a:spcAft>
              <a:buFont typeface="Arial" panose="020B0604020202020204" pitchFamily="34" charset="0"/>
              <a:buChar char="•"/>
            </a:pPr>
            <a:r>
              <a:rPr lang="en-US" sz="1900" b="1" dirty="0"/>
              <a:t>Be Consistent: </a:t>
            </a:r>
            <a:r>
              <a:rPr lang="en-US" sz="1900" dirty="0"/>
              <a:t>There are different schools of thought about how to write multiword variable names. Is it </a:t>
            </a:r>
            <a:r>
              <a:rPr lang="en-US" sz="1900" dirty="0" err="1"/>
              <a:t>high_score</a:t>
            </a:r>
            <a:r>
              <a:rPr lang="en-US" sz="1900" dirty="0"/>
              <a:t> or </a:t>
            </a:r>
            <a:r>
              <a:rPr lang="en-US" sz="1900" dirty="0" err="1"/>
              <a:t>highScore</a:t>
            </a:r>
            <a:r>
              <a:rPr lang="en-US" sz="1900" dirty="0"/>
              <a:t>? I use the underscore style. But it’s not important which method you use, as long as you’re consistent.</a:t>
            </a:r>
          </a:p>
          <a:p>
            <a:pPr marL="285750" indent="-285750" algn="just">
              <a:spcAft>
                <a:spcPts val="600"/>
              </a:spcAft>
              <a:buFont typeface="Arial" panose="020B0604020202020204" pitchFamily="34" charset="0"/>
              <a:buChar char="•"/>
            </a:pPr>
            <a:r>
              <a:rPr lang="en-US" sz="1900" b="1" dirty="0"/>
              <a:t>Follow the Traditions of the Language: </a:t>
            </a:r>
            <a:r>
              <a:rPr lang="en-US" sz="1900" dirty="0"/>
              <a:t>Some naming conventions are just traditions. For example, in most languages (Python included) variable names start with a lowercase letter. Another tradition is to avoid using an underscore as the first character of your variable names. Names that begin with an underscore have special meaning in Python.</a:t>
            </a:r>
          </a:p>
          <a:p>
            <a:pPr marL="285750" indent="-285750" algn="just">
              <a:buFont typeface="Arial" panose="020B0604020202020204" pitchFamily="34" charset="0"/>
              <a:buChar char="•"/>
            </a:pPr>
            <a:r>
              <a:rPr lang="en-US" sz="1900" b="1" dirty="0"/>
              <a:t>Keep the length in check: </a:t>
            </a:r>
            <a:r>
              <a:rPr lang="en-US" sz="1900" dirty="0"/>
              <a:t>This may seem to go against the first guideline: Choose descriptive names. Isn’t </a:t>
            </a:r>
            <a:r>
              <a:rPr lang="en-US" sz="1900" dirty="0" err="1"/>
              <a:t>personal_checking_account_balance</a:t>
            </a:r>
            <a:r>
              <a:rPr lang="en-US" sz="1900" dirty="0"/>
              <a:t> a great variable name? Maybe not. Long variable names can lead to problems. They can make statements hard to read. Plus, the longer the variable name, the greater the chance of a typo. As a guideline, try to keep your variable names under 15 characters.</a:t>
            </a:r>
            <a:endParaRPr lang="en-IN" sz="1900" dirty="0"/>
          </a:p>
        </p:txBody>
      </p:sp>
    </p:spTree>
    <p:extLst>
      <p:ext uri="{BB962C8B-B14F-4D97-AF65-F5344CB8AC3E}">
        <p14:creationId xmlns:p14="http://schemas.microsoft.com/office/powerpoint/2010/main" val="20855999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Getting User Input</a:t>
            </a:r>
          </a:p>
        </p:txBody>
      </p:sp>
      <p:sp>
        <p:nvSpPr>
          <p:cNvPr id="6" name="TextBox 5">
            <a:extLst>
              <a:ext uri="{FF2B5EF4-FFF2-40B4-BE49-F238E27FC236}">
                <a16:creationId xmlns:a16="http://schemas.microsoft.com/office/drawing/2014/main" id="{C0D2FD5C-25CD-196C-9078-1045E26671F3}"/>
              </a:ext>
            </a:extLst>
          </p:cNvPr>
          <p:cNvSpPr txBox="1"/>
          <p:nvPr/>
        </p:nvSpPr>
        <p:spPr>
          <a:xfrm>
            <a:off x="467360" y="946120"/>
            <a:ext cx="10957560" cy="769441"/>
          </a:xfrm>
          <a:prstGeom prst="rect">
            <a:avLst/>
          </a:prstGeom>
          <a:noFill/>
        </p:spPr>
        <p:txBody>
          <a:bodyPr wrap="square">
            <a:spAutoFit/>
          </a:bodyPr>
          <a:lstStyle/>
          <a:p>
            <a:pPr marL="342900" indent="-342900" algn="just">
              <a:spcBef>
                <a:spcPts val="600"/>
              </a:spcBef>
              <a:spcAft>
                <a:spcPts val="600"/>
              </a:spcAft>
              <a:buFont typeface="Wingdings" panose="05000000000000000000" pitchFamily="2" charset="2"/>
              <a:buChar char="§"/>
            </a:pPr>
            <a:r>
              <a:rPr lang="en-US" sz="2200" dirty="0"/>
              <a:t>Instead of working with a predefined value, the computer lets the user enter his or her name and then uses it to say hi</a:t>
            </a:r>
            <a:endParaRPr lang="en-IN" sz="2200" dirty="0"/>
          </a:p>
        </p:txBody>
      </p:sp>
      <p:sp>
        <p:nvSpPr>
          <p:cNvPr id="5" name="TextBox 4">
            <a:extLst>
              <a:ext uri="{FF2B5EF4-FFF2-40B4-BE49-F238E27FC236}">
                <a16:creationId xmlns:a16="http://schemas.microsoft.com/office/drawing/2014/main" id="{72598B2B-8B91-7266-FD3F-47A7F09F1B50}"/>
              </a:ext>
            </a:extLst>
          </p:cNvPr>
          <p:cNvSpPr txBox="1"/>
          <p:nvPr/>
        </p:nvSpPr>
        <p:spPr>
          <a:xfrm>
            <a:off x="838200" y="2326284"/>
            <a:ext cx="9505208" cy="3139321"/>
          </a:xfrm>
          <a:prstGeom prst="rect">
            <a:avLst/>
          </a:prstGeom>
          <a:noFill/>
          <a:ln>
            <a:noFill/>
          </a:ln>
        </p:spPr>
        <p:txBody>
          <a:bodyPr wrap="square">
            <a:spAutoFit/>
          </a:bodyPr>
          <a:lstStyle>
            <a:defPPr>
              <a:defRPr lang="en-US"/>
            </a:defPPr>
            <a:lvl1pPr>
              <a:spcAft>
                <a:spcPts val="600"/>
              </a:spcAft>
              <a:defRPr sz="2100">
                <a:solidFill>
                  <a:srgbClr val="7030A0"/>
                </a:solidFill>
                <a:latin typeface="Courier New" panose="02070309020205020404" pitchFamily="49" charset="0"/>
              </a:defRPr>
            </a:lvl1pPr>
          </a:lstStyle>
          <a:p>
            <a:r>
              <a:rPr lang="en-US" sz="2400" dirty="0">
                <a:solidFill>
                  <a:srgbClr val="3333FF"/>
                </a:solidFill>
              </a:rPr>
              <a:t># Personal Greeter</a:t>
            </a:r>
          </a:p>
          <a:p>
            <a:r>
              <a:rPr lang="en-US" sz="2400" dirty="0">
                <a:solidFill>
                  <a:srgbClr val="3333FF"/>
                </a:solidFill>
              </a:rPr>
              <a:t># Demonstrates getting user input</a:t>
            </a:r>
          </a:p>
          <a:p>
            <a:endParaRPr lang="en-US" sz="2400" dirty="0">
              <a:solidFill>
                <a:srgbClr val="3333FF"/>
              </a:solidFill>
            </a:endParaRPr>
          </a:p>
          <a:p>
            <a:r>
              <a:rPr lang="en-US" sz="2400" dirty="0">
                <a:solidFill>
                  <a:srgbClr val="3333FF"/>
                </a:solidFill>
              </a:rPr>
              <a:t>name = input("Hi.  What's your name ? \n")</a:t>
            </a:r>
          </a:p>
          <a:p>
            <a:r>
              <a:rPr lang="en-US" sz="2400" dirty="0">
                <a:solidFill>
                  <a:srgbClr val="3333FF"/>
                </a:solidFill>
              </a:rPr>
              <a:t>print(name)</a:t>
            </a:r>
          </a:p>
          <a:p>
            <a:r>
              <a:rPr lang="en-US" sz="2400" dirty="0">
                <a:solidFill>
                  <a:srgbClr val="3333FF"/>
                </a:solidFill>
              </a:rPr>
              <a:t>print("Hi,", name)</a:t>
            </a:r>
          </a:p>
          <a:p>
            <a:r>
              <a:rPr lang="en-US" sz="2400" dirty="0">
                <a:solidFill>
                  <a:srgbClr val="3333FF"/>
                </a:solidFill>
              </a:rPr>
              <a:t>input("\n\n Press the enter key to exit.")</a:t>
            </a:r>
            <a:endParaRPr lang="en-IN" sz="2400" dirty="0">
              <a:solidFill>
                <a:srgbClr val="3333FF"/>
              </a:solidFill>
            </a:endParaRPr>
          </a:p>
        </p:txBody>
      </p:sp>
    </p:spTree>
    <p:extLst>
      <p:ext uri="{BB962C8B-B14F-4D97-AF65-F5344CB8AC3E}">
        <p14:creationId xmlns:p14="http://schemas.microsoft.com/office/powerpoint/2010/main" val="354441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Getting User Input (Contd.)</a:t>
            </a:r>
          </a:p>
        </p:txBody>
      </p:sp>
      <p:sp>
        <p:nvSpPr>
          <p:cNvPr id="3" name="TextBox 2">
            <a:extLst>
              <a:ext uri="{FF2B5EF4-FFF2-40B4-BE49-F238E27FC236}">
                <a16:creationId xmlns:a16="http://schemas.microsoft.com/office/drawing/2014/main" id="{FA72D21B-EA01-8C0D-6A44-E6CBC842F4A5}"/>
              </a:ext>
            </a:extLst>
          </p:cNvPr>
          <p:cNvSpPr txBox="1"/>
          <p:nvPr/>
        </p:nvSpPr>
        <p:spPr>
          <a:xfrm>
            <a:off x="1" y="836358"/>
            <a:ext cx="4811486"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Using the input() Function</a:t>
            </a:r>
            <a:endParaRPr lang="en-IN" dirty="0"/>
          </a:p>
        </p:txBody>
      </p:sp>
      <p:sp>
        <p:nvSpPr>
          <p:cNvPr id="7" name="TextBox 6">
            <a:extLst>
              <a:ext uri="{FF2B5EF4-FFF2-40B4-BE49-F238E27FC236}">
                <a16:creationId xmlns:a16="http://schemas.microsoft.com/office/drawing/2014/main" id="{C1067903-B478-C44F-5968-BCEDEE9EC2EB}"/>
              </a:ext>
            </a:extLst>
          </p:cNvPr>
          <p:cNvSpPr txBox="1"/>
          <p:nvPr/>
        </p:nvSpPr>
        <p:spPr>
          <a:xfrm>
            <a:off x="528318" y="1617329"/>
            <a:ext cx="10681987" cy="461665"/>
          </a:xfrm>
          <a:prstGeom prst="rect">
            <a:avLst/>
          </a:prstGeom>
          <a:noFill/>
          <a:ln>
            <a:noFill/>
          </a:ln>
        </p:spPr>
        <p:txBody>
          <a:bodyPr wrap="square">
            <a:spAutoFit/>
          </a:bodyPr>
          <a:lstStyle>
            <a:defPPr>
              <a:defRPr lang="en-US"/>
            </a:defPPr>
            <a:lvl1pPr>
              <a:spcAft>
                <a:spcPts val="600"/>
              </a:spcAft>
              <a:defRPr sz="2100">
                <a:solidFill>
                  <a:srgbClr val="7030A0"/>
                </a:solidFill>
                <a:latin typeface="Courier New" panose="02070309020205020404" pitchFamily="49" charset="0"/>
              </a:defRPr>
            </a:lvl1pPr>
          </a:lstStyle>
          <a:p>
            <a:r>
              <a:rPr lang="en-IN" sz="2400" dirty="0">
                <a:solidFill>
                  <a:srgbClr val="3333FF"/>
                </a:solidFill>
              </a:rPr>
              <a:t>name = input("Hi.  What's your name? ")</a:t>
            </a:r>
          </a:p>
        </p:txBody>
      </p:sp>
      <p:sp>
        <p:nvSpPr>
          <p:cNvPr id="9" name="TextBox 8">
            <a:extLst>
              <a:ext uri="{FF2B5EF4-FFF2-40B4-BE49-F238E27FC236}">
                <a16:creationId xmlns:a16="http://schemas.microsoft.com/office/drawing/2014/main" id="{64249622-F5E5-8A2B-CFC8-075548B0B678}"/>
              </a:ext>
            </a:extLst>
          </p:cNvPr>
          <p:cNvSpPr txBox="1"/>
          <p:nvPr/>
        </p:nvSpPr>
        <p:spPr>
          <a:xfrm>
            <a:off x="528319" y="2214122"/>
            <a:ext cx="10825481" cy="4047262"/>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Variable ‘name’ is created and a value is assigned to it, just like before. But this time, the right side of the assignment statement is a call to the function input(). </a:t>
            </a:r>
          </a:p>
          <a:p>
            <a:pPr marL="342900" indent="-342900" algn="just">
              <a:spcAft>
                <a:spcPts val="600"/>
              </a:spcAft>
              <a:buFont typeface="Wingdings" panose="05000000000000000000" pitchFamily="2" charset="2"/>
              <a:buChar char="§"/>
            </a:pPr>
            <a:r>
              <a:rPr lang="en-US" sz="2200" dirty="0"/>
              <a:t>The input() function gets some text from the user. It takes a string argument that it uses to prompt the user for this text.</a:t>
            </a:r>
          </a:p>
          <a:p>
            <a:pPr marL="342900" indent="-342900" algn="just">
              <a:spcAft>
                <a:spcPts val="600"/>
              </a:spcAft>
              <a:buFont typeface="Wingdings" panose="05000000000000000000" pitchFamily="2" charset="2"/>
              <a:buChar char="§"/>
            </a:pPr>
            <a:r>
              <a:rPr lang="en-US" sz="2200" dirty="0"/>
              <a:t>In this case, the argument passed to input() is the string "Hi. What's your name? ". input() waits for the user to enter something. Once the user presses the Enter key, input() returns whatever the user typed as a string. </a:t>
            </a:r>
          </a:p>
          <a:p>
            <a:pPr marL="342900" indent="-342900" algn="just">
              <a:spcAft>
                <a:spcPts val="600"/>
              </a:spcAft>
              <a:buFont typeface="Wingdings" panose="05000000000000000000" pitchFamily="2" charset="2"/>
              <a:buChar char="§"/>
            </a:pPr>
            <a:r>
              <a:rPr lang="en-US" sz="2200" dirty="0"/>
              <a:t>To help visualize how this works, imagine that in the assignment statement, the call to input() is replaced with the string the user typed. Now of course, the code in the program doesn’t change, but imagining the return value of a function in place of the call to that function helps drive home how you can use return values.</a:t>
            </a:r>
            <a:endParaRPr lang="en-IN" sz="2200" dirty="0"/>
          </a:p>
        </p:txBody>
      </p:sp>
    </p:spTree>
    <p:extLst>
      <p:ext uri="{BB962C8B-B14F-4D97-AF65-F5344CB8AC3E}">
        <p14:creationId xmlns:p14="http://schemas.microsoft.com/office/powerpoint/2010/main" val="148921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String Methods</a:t>
            </a:r>
          </a:p>
        </p:txBody>
      </p:sp>
      <p:sp>
        <p:nvSpPr>
          <p:cNvPr id="9" name="TextBox 8">
            <a:extLst>
              <a:ext uri="{FF2B5EF4-FFF2-40B4-BE49-F238E27FC236}">
                <a16:creationId xmlns:a16="http://schemas.microsoft.com/office/drawing/2014/main" id="{64249622-F5E5-8A2B-CFC8-075548B0B678}"/>
              </a:ext>
            </a:extLst>
          </p:cNvPr>
          <p:cNvSpPr txBox="1"/>
          <p:nvPr/>
        </p:nvSpPr>
        <p:spPr>
          <a:xfrm>
            <a:off x="599439" y="2082042"/>
            <a:ext cx="10825481" cy="2277547"/>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Python has a rich set of tools for working with strings. One type of these tools is string methods</a:t>
            </a:r>
          </a:p>
          <a:p>
            <a:pPr marL="342900" indent="-342900" algn="just">
              <a:spcAft>
                <a:spcPts val="600"/>
              </a:spcAft>
              <a:buFont typeface="Wingdings" panose="05000000000000000000" pitchFamily="2" charset="2"/>
              <a:buChar char="§"/>
            </a:pPr>
            <a:r>
              <a:rPr lang="en-US" sz="2200" dirty="0"/>
              <a:t>String methods allow you to create new strings from old ones. You can do everything from the simple, such as create a string that’s just an all-capital-letters version of the original, to the complex, such as create a new string that’s the result of a series of intricate letter substitutions</a:t>
            </a:r>
            <a:endParaRPr lang="en-IN" sz="2200" dirty="0"/>
          </a:p>
        </p:txBody>
      </p:sp>
    </p:spTree>
    <p:extLst>
      <p:ext uri="{BB962C8B-B14F-4D97-AF65-F5344CB8AC3E}">
        <p14:creationId xmlns:p14="http://schemas.microsoft.com/office/powerpoint/2010/main" val="3456930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String Methods (Contd.)</a:t>
            </a:r>
          </a:p>
        </p:txBody>
      </p:sp>
      <p:sp>
        <p:nvSpPr>
          <p:cNvPr id="9" name="TextBox 8">
            <a:extLst>
              <a:ext uri="{FF2B5EF4-FFF2-40B4-BE49-F238E27FC236}">
                <a16:creationId xmlns:a16="http://schemas.microsoft.com/office/drawing/2014/main" id="{64249622-F5E5-8A2B-CFC8-075548B0B678}"/>
              </a:ext>
            </a:extLst>
          </p:cNvPr>
          <p:cNvSpPr txBox="1"/>
          <p:nvPr/>
        </p:nvSpPr>
        <p:spPr>
          <a:xfrm>
            <a:off x="599439" y="923802"/>
            <a:ext cx="10825481" cy="769441"/>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“I think there is a world market for maybe five computers.” This was made by then IBM chairman, Thomas Watson, in 1943</a:t>
            </a:r>
            <a:endParaRPr lang="en-IN" sz="2200" dirty="0"/>
          </a:p>
        </p:txBody>
      </p:sp>
      <p:sp>
        <p:nvSpPr>
          <p:cNvPr id="4" name="TextBox 3">
            <a:extLst>
              <a:ext uri="{FF2B5EF4-FFF2-40B4-BE49-F238E27FC236}">
                <a16:creationId xmlns:a16="http://schemas.microsoft.com/office/drawing/2014/main" id="{9F6BB607-55EC-B330-354A-0B7A5C0C2598}"/>
              </a:ext>
            </a:extLst>
          </p:cNvPr>
          <p:cNvSpPr txBox="1"/>
          <p:nvPr/>
        </p:nvSpPr>
        <p:spPr>
          <a:xfrm>
            <a:off x="599439" y="1693243"/>
            <a:ext cx="5496561" cy="4862870"/>
          </a:xfrm>
          <a:prstGeom prst="rect">
            <a:avLst/>
          </a:prstGeom>
          <a:noFill/>
          <a:ln>
            <a:noFill/>
          </a:ln>
        </p:spPr>
        <p:txBody>
          <a:bodyPr wrap="square">
            <a:spAutoFit/>
          </a:bodyPr>
          <a:lstStyle>
            <a:defPPr>
              <a:defRPr lang="en-US"/>
            </a:defPPr>
            <a:lvl1pPr>
              <a:spcAft>
                <a:spcPts val="600"/>
              </a:spcAft>
              <a:defRPr sz="2100">
                <a:solidFill>
                  <a:srgbClr val="7030A0"/>
                </a:solidFill>
                <a:latin typeface="Courier New" panose="02070309020205020404" pitchFamily="49" charset="0"/>
              </a:defRPr>
            </a:lvl1pPr>
          </a:lstStyle>
          <a:p>
            <a:r>
              <a:rPr lang="en-IN" sz="2000" dirty="0"/>
              <a:t># Quotation Manipulation</a:t>
            </a:r>
          </a:p>
          <a:p>
            <a:r>
              <a:rPr lang="en-IN" sz="2000" dirty="0"/>
              <a:t># Demonstrates string methods</a:t>
            </a:r>
          </a:p>
          <a:p>
            <a:r>
              <a:rPr lang="en-IN" sz="2000" dirty="0"/>
              <a:t># quote from IBM Chairman, Thomas Watson, </a:t>
            </a:r>
          </a:p>
          <a:p>
            <a:r>
              <a:rPr lang="en-IN" sz="2000" dirty="0"/>
              <a:t>in 1943</a:t>
            </a:r>
          </a:p>
          <a:p>
            <a:r>
              <a:rPr lang="en-IN" sz="2000" dirty="0"/>
              <a:t>quote = "I think there is a world market for maybe five computers."</a:t>
            </a:r>
          </a:p>
          <a:p>
            <a:endParaRPr lang="en-IN" sz="2000" dirty="0"/>
          </a:p>
          <a:p>
            <a:r>
              <a:rPr lang="en-IN" sz="2000" dirty="0"/>
              <a:t>print("Original quote:")</a:t>
            </a:r>
          </a:p>
          <a:p>
            <a:r>
              <a:rPr lang="en-IN" sz="2000" dirty="0"/>
              <a:t>print(quote)</a:t>
            </a:r>
          </a:p>
          <a:p>
            <a:endParaRPr lang="en-IN" sz="2000" dirty="0"/>
          </a:p>
          <a:p>
            <a:r>
              <a:rPr lang="en-IN" sz="2000" dirty="0"/>
              <a:t>print("\</a:t>
            </a:r>
            <a:r>
              <a:rPr lang="en-IN" sz="2000" dirty="0" err="1"/>
              <a:t>nIn</a:t>
            </a:r>
            <a:r>
              <a:rPr lang="en-IN" sz="2000" dirty="0"/>
              <a:t> uppercase:")</a:t>
            </a:r>
          </a:p>
          <a:p>
            <a:r>
              <a:rPr lang="en-IN" sz="2000" dirty="0"/>
              <a:t>print(</a:t>
            </a:r>
            <a:r>
              <a:rPr lang="en-IN" sz="2000" dirty="0" err="1"/>
              <a:t>quote.upper</a:t>
            </a:r>
            <a:r>
              <a:rPr lang="en-IN" sz="2000" dirty="0"/>
              <a:t>())</a:t>
            </a:r>
          </a:p>
        </p:txBody>
      </p:sp>
      <p:sp>
        <p:nvSpPr>
          <p:cNvPr id="7" name="TextBox 6">
            <a:extLst>
              <a:ext uri="{FF2B5EF4-FFF2-40B4-BE49-F238E27FC236}">
                <a16:creationId xmlns:a16="http://schemas.microsoft.com/office/drawing/2014/main" id="{E1AB1559-141D-46AD-5AF4-08375D66182D}"/>
              </a:ext>
            </a:extLst>
          </p:cNvPr>
          <p:cNvSpPr txBox="1"/>
          <p:nvPr/>
        </p:nvSpPr>
        <p:spPr>
          <a:xfrm>
            <a:off x="5938520" y="1693243"/>
            <a:ext cx="5775960" cy="4401205"/>
          </a:xfrm>
          <a:prstGeom prst="rect">
            <a:avLst/>
          </a:prstGeom>
          <a:noFill/>
          <a:ln>
            <a:noFill/>
          </a:ln>
        </p:spPr>
        <p:txBody>
          <a:bodyPr wrap="square">
            <a:spAutoFit/>
          </a:bodyPr>
          <a:lstStyle>
            <a:defPPr>
              <a:defRPr lang="en-US"/>
            </a:defPPr>
            <a:lvl1pPr>
              <a:spcAft>
                <a:spcPts val="600"/>
              </a:spcAft>
              <a:defRPr sz="2000">
                <a:solidFill>
                  <a:srgbClr val="7030A0"/>
                </a:solidFill>
                <a:latin typeface="Courier New" panose="02070309020205020404" pitchFamily="49" charset="0"/>
              </a:defRPr>
            </a:lvl1pPr>
          </a:lstStyle>
          <a:p>
            <a:r>
              <a:rPr lang="en-IN" dirty="0"/>
              <a:t>print("\</a:t>
            </a:r>
            <a:r>
              <a:rPr lang="en-IN" dirty="0" err="1"/>
              <a:t>nIn</a:t>
            </a:r>
            <a:r>
              <a:rPr lang="en-IN" dirty="0"/>
              <a:t> lowercase:")</a:t>
            </a:r>
          </a:p>
          <a:p>
            <a:pPr>
              <a:spcAft>
                <a:spcPts val="1200"/>
              </a:spcAft>
            </a:pPr>
            <a:r>
              <a:rPr lang="en-IN" dirty="0"/>
              <a:t>print(</a:t>
            </a:r>
            <a:r>
              <a:rPr lang="en-IN" dirty="0" err="1"/>
              <a:t>quote.lower</a:t>
            </a:r>
            <a:r>
              <a:rPr lang="en-IN" dirty="0"/>
              <a:t>())</a:t>
            </a:r>
          </a:p>
          <a:p>
            <a:r>
              <a:rPr lang="en-IN" dirty="0"/>
              <a:t>print("\</a:t>
            </a:r>
            <a:r>
              <a:rPr lang="en-IN" dirty="0" err="1"/>
              <a:t>nAs</a:t>
            </a:r>
            <a:r>
              <a:rPr lang="en-IN" dirty="0"/>
              <a:t> a title:")</a:t>
            </a:r>
          </a:p>
          <a:p>
            <a:pPr>
              <a:spcAft>
                <a:spcPts val="1200"/>
              </a:spcAft>
            </a:pPr>
            <a:r>
              <a:rPr lang="en-IN" dirty="0"/>
              <a:t>print(</a:t>
            </a:r>
            <a:r>
              <a:rPr lang="en-IN" dirty="0" err="1"/>
              <a:t>quote.title</a:t>
            </a:r>
            <a:r>
              <a:rPr lang="en-IN" dirty="0"/>
              <a:t>())</a:t>
            </a:r>
          </a:p>
          <a:p>
            <a:r>
              <a:rPr lang="en-IN" dirty="0"/>
              <a:t>print("\</a:t>
            </a:r>
            <a:r>
              <a:rPr lang="en-IN" dirty="0" err="1"/>
              <a:t>nWith</a:t>
            </a:r>
            <a:r>
              <a:rPr lang="en-IN" dirty="0"/>
              <a:t> a minor replacement:")</a:t>
            </a:r>
          </a:p>
          <a:p>
            <a:pPr>
              <a:spcAft>
                <a:spcPts val="1200"/>
              </a:spcAft>
            </a:pPr>
            <a:r>
              <a:rPr lang="en-IN" dirty="0"/>
              <a:t>print(</a:t>
            </a:r>
            <a:r>
              <a:rPr lang="en-IN" dirty="0" err="1"/>
              <a:t>quote.replace</a:t>
            </a:r>
            <a:r>
              <a:rPr lang="en-IN" dirty="0"/>
              <a:t>("five", "millions of"))</a:t>
            </a:r>
          </a:p>
          <a:p>
            <a:r>
              <a:rPr lang="en-IN" dirty="0"/>
              <a:t>print("\</a:t>
            </a:r>
            <a:r>
              <a:rPr lang="en-IN" dirty="0" err="1"/>
              <a:t>nOriginal</a:t>
            </a:r>
            <a:r>
              <a:rPr lang="en-IN" dirty="0"/>
              <a:t> quote is still:")</a:t>
            </a:r>
          </a:p>
          <a:p>
            <a:pPr>
              <a:spcAft>
                <a:spcPts val="1200"/>
              </a:spcAft>
            </a:pPr>
            <a:r>
              <a:rPr lang="en-IN" dirty="0"/>
              <a:t>print(quote)</a:t>
            </a:r>
          </a:p>
          <a:p>
            <a:r>
              <a:rPr lang="en-IN" dirty="0"/>
              <a:t>input("\n\</a:t>
            </a:r>
            <a:r>
              <a:rPr lang="en-IN" dirty="0" err="1"/>
              <a:t>nPress</a:t>
            </a:r>
            <a:r>
              <a:rPr lang="en-IN" dirty="0"/>
              <a:t> the enter key to exit.")</a:t>
            </a:r>
          </a:p>
        </p:txBody>
      </p:sp>
    </p:spTree>
    <p:extLst>
      <p:ext uri="{BB962C8B-B14F-4D97-AF65-F5344CB8AC3E}">
        <p14:creationId xmlns:p14="http://schemas.microsoft.com/office/powerpoint/2010/main" val="3460245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String Methods (Contd.)</a:t>
            </a:r>
          </a:p>
        </p:txBody>
      </p:sp>
      <p:pic>
        <p:nvPicPr>
          <p:cNvPr id="5" name="Picture 4">
            <a:extLst>
              <a:ext uri="{FF2B5EF4-FFF2-40B4-BE49-F238E27FC236}">
                <a16:creationId xmlns:a16="http://schemas.microsoft.com/office/drawing/2014/main" id="{FED03BC5-C171-E734-563A-C9EF7A585DC8}"/>
              </a:ext>
            </a:extLst>
          </p:cNvPr>
          <p:cNvPicPr>
            <a:picLocks noChangeAspect="1"/>
          </p:cNvPicPr>
          <p:nvPr/>
        </p:nvPicPr>
        <p:blipFill>
          <a:blip r:embed="rId2"/>
          <a:stretch>
            <a:fillRect/>
          </a:stretch>
        </p:blipFill>
        <p:spPr>
          <a:xfrm>
            <a:off x="838200" y="1377534"/>
            <a:ext cx="10515600" cy="4271426"/>
          </a:xfrm>
          <a:prstGeom prst="rect">
            <a:avLst/>
          </a:prstGeom>
        </p:spPr>
      </p:pic>
    </p:spTree>
    <p:extLst>
      <p:ext uri="{BB962C8B-B14F-4D97-AF65-F5344CB8AC3E}">
        <p14:creationId xmlns:p14="http://schemas.microsoft.com/office/powerpoint/2010/main" val="9990809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The Right Types</a:t>
            </a:r>
          </a:p>
        </p:txBody>
      </p:sp>
      <p:sp>
        <p:nvSpPr>
          <p:cNvPr id="4" name="TextBox 3">
            <a:extLst>
              <a:ext uri="{FF2B5EF4-FFF2-40B4-BE49-F238E27FC236}">
                <a16:creationId xmlns:a16="http://schemas.microsoft.com/office/drawing/2014/main" id="{779FB387-E1F3-B0CA-1B1A-781439AF8929}"/>
              </a:ext>
            </a:extLst>
          </p:cNvPr>
          <p:cNvSpPr txBox="1"/>
          <p:nvPr/>
        </p:nvSpPr>
        <p:spPr>
          <a:xfrm>
            <a:off x="838200" y="1261517"/>
            <a:ext cx="10515600" cy="1600438"/>
          </a:xfrm>
          <a:prstGeom prst="rect">
            <a:avLst/>
          </a:prstGeom>
          <a:noFill/>
        </p:spPr>
        <p:txBody>
          <a:bodyPr wrap="square">
            <a:spAutoFit/>
          </a:bodyPr>
          <a:lstStyle>
            <a:defPPr>
              <a:defRPr lang="en-US"/>
            </a:defPPr>
            <a:lvl1pPr marL="342900" indent="-342900" algn="just">
              <a:spcAft>
                <a:spcPts val="600"/>
              </a:spcAft>
              <a:buFont typeface="Wingdings" panose="05000000000000000000" pitchFamily="2" charset="2"/>
              <a:buChar char="§"/>
              <a:defRPr sz="2200"/>
            </a:lvl1pPr>
          </a:lstStyle>
          <a:p>
            <a:r>
              <a:rPr lang="en-IN" dirty="0"/>
              <a:t>You’ve used three different types so far: strings, integers, and floating-point numbers. </a:t>
            </a:r>
          </a:p>
          <a:p>
            <a:r>
              <a:rPr lang="en-IN" dirty="0"/>
              <a:t>It’s important to know not only which data types are available to you, but how to work with them.</a:t>
            </a:r>
          </a:p>
          <a:p>
            <a:r>
              <a:rPr lang="en-IN" dirty="0"/>
              <a:t>If you don’t, you might end up with programs that produce unintended results</a:t>
            </a:r>
          </a:p>
        </p:txBody>
      </p:sp>
    </p:spTree>
    <p:extLst>
      <p:ext uri="{BB962C8B-B14F-4D97-AF65-F5344CB8AC3E}">
        <p14:creationId xmlns:p14="http://schemas.microsoft.com/office/powerpoint/2010/main" val="25631790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The Right Types (Contd.)</a:t>
            </a:r>
          </a:p>
        </p:txBody>
      </p:sp>
      <p:sp>
        <p:nvSpPr>
          <p:cNvPr id="5" name="TextBox 4">
            <a:extLst>
              <a:ext uri="{FF2B5EF4-FFF2-40B4-BE49-F238E27FC236}">
                <a16:creationId xmlns:a16="http://schemas.microsoft.com/office/drawing/2014/main" id="{B9008D77-BC5A-ED98-9A7B-89BFA6564F30}"/>
              </a:ext>
            </a:extLst>
          </p:cNvPr>
          <p:cNvSpPr txBox="1"/>
          <p:nvPr/>
        </p:nvSpPr>
        <p:spPr>
          <a:xfrm>
            <a:off x="0" y="836358"/>
            <a:ext cx="6685280"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Introducing the Trust Fund Buddy-Bad Program</a:t>
            </a:r>
          </a:p>
        </p:txBody>
      </p:sp>
      <p:sp>
        <p:nvSpPr>
          <p:cNvPr id="7" name="TextBox 6">
            <a:extLst>
              <a:ext uri="{FF2B5EF4-FFF2-40B4-BE49-F238E27FC236}">
                <a16:creationId xmlns:a16="http://schemas.microsoft.com/office/drawing/2014/main" id="{4B2882A6-FE07-8B0D-66FA-89E49A5D680F}"/>
              </a:ext>
            </a:extLst>
          </p:cNvPr>
          <p:cNvSpPr txBox="1"/>
          <p:nvPr/>
        </p:nvSpPr>
        <p:spPr>
          <a:xfrm>
            <a:off x="680720" y="2160568"/>
            <a:ext cx="10779760" cy="3108543"/>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en-US" sz="2200" dirty="0"/>
              <a:t>The program is supposed to calculate a grand total for monthly expenditures based on user input</a:t>
            </a:r>
          </a:p>
          <a:p>
            <a:pPr marL="285750" indent="-285750" algn="just">
              <a:spcAft>
                <a:spcPts val="600"/>
              </a:spcAft>
              <a:buFont typeface="Wingdings" panose="05000000000000000000" pitchFamily="2" charset="2"/>
              <a:buChar char="§"/>
            </a:pPr>
            <a:r>
              <a:rPr lang="en-US" sz="2200" dirty="0"/>
              <a:t>This grand total is meant to help those living beyond any reasonable means to stay within budget so they don’t ever have to think about getting a real job</a:t>
            </a:r>
          </a:p>
          <a:p>
            <a:pPr marL="285750" indent="-285750" algn="just">
              <a:spcAft>
                <a:spcPts val="600"/>
              </a:spcAft>
              <a:buFont typeface="Wingdings" panose="05000000000000000000" pitchFamily="2" charset="2"/>
              <a:buChar char="§"/>
            </a:pPr>
            <a:r>
              <a:rPr lang="en-US" sz="2200" dirty="0"/>
              <a:t>Trust Fund Buddy—Bad doesn’t work as the programmer intended</a:t>
            </a:r>
          </a:p>
          <a:p>
            <a:pPr marL="285750" indent="-285750" algn="just">
              <a:spcAft>
                <a:spcPts val="600"/>
              </a:spcAft>
              <a:buFont typeface="Wingdings" panose="05000000000000000000" pitchFamily="2" charset="2"/>
              <a:buChar char="§"/>
            </a:pPr>
            <a:r>
              <a:rPr lang="en-US" sz="2200" dirty="0"/>
              <a:t>The program produces unintended results but doesn’t crash, it has a logical error</a:t>
            </a:r>
          </a:p>
          <a:p>
            <a:pPr marL="285750" indent="-285750" algn="just">
              <a:buFont typeface="Wingdings" panose="05000000000000000000" pitchFamily="2" charset="2"/>
              <a:buChar char="§"/>
            </a:pPr>
            <a:r>
              <a:rPr lang="en-US" sz="2200" dirty="0"/>
              <a:t>Based on what you already know, you might be able to figure out what’s happening by looking at the code</a:t>
            </a:r>
            <a:endParaRPr lang="en-IN" sz="2200" dirty="0"/>
          </a:p>
        </p:txBody>
      </p:sp>
    </p:spTree>
    <p:extLst>
      <p:ext uri="{BB962C8B-B14F-4D97-AF65-F5344CB8AC3E}">
        <p14:creationId xmlns:p14="http://schemas.microsoft.com/office/powerpoint/2010/main" val="4194880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The Right Types (Contd.)</a:t>
            </a:r>
          </a:p>
        </p:txBody>
      </p:sp>
      <p:sp>
        <p:nvSpPr>
          <p:cNvPr id="5" name="TextBox 4">
            <a:extLst>
              <a:ext uri="{FF2B5EF4-FFF2-40B4-BE49-F238E27FC236}">
                <a16:creationId xmlns:a16="http://schemas.microsoft.com/office/drawing/2014/main" id="{B9008D77-BC5A-ED98-9A7B-89BFA6564F30}"/>
              </a:ext>
            </a:extLst>
          </p:cNvPr>
          <p:cNvSpPr txBox="1"/>
          <p:nvPr/>
        </p:nvSpPr>
        <p:spPr>
          <a:xfrm>
            <a:off x="0" y="836358"/>
            <a:ext cx="6685280"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Introducing the Trust Fund Buddy-Bad Program</a:t>
            </a:r>
          </a:p>
        </p:txBody>
      </p:sp>
      <p:sp>
        <p:nvSpPr>
          <p:cNvPr id="4" name="TextBox 3">
            <a:extLst>
              <a:ext uri="{FF2B5EF4-FFF2-40B4-BE49-F238E27FC236}">
                <a16:creationId xmlns:a16="http://schemas.microsoft.com/office/drawing/2014/main" id="{CD98D6C9-DEFA-D7B1-7770-B46851F4CA7E}"/>
              </a:ext>
            </a:extLst>
          </p:cNvPr>
          <p:cNvSpPr txBox="1"/>
          <p:nvPr/>
        </p:nvSpPr>
        <p:spPr>
          <a:xfrm>
            <a:off x="238760" y="1667480"/>
            <a:ext cx="5288280" cy="4801314"/>
          </a:xfrm>
          <a:prstGeom prst="rect">
            <a:avLst/>
          </a:prstGeom>
          <a:noFill/>
          <a:ln>
            <a:noFill/>
          </a:ln>
        </p:spPr>
        <p:txBody>
          <a:bodyPr wrap="square">
            <a:spAutoFit/>
          </a:bodyPr>
          <a:lstStyle>
            <a:defPPr>
              <a:defRPr lang="en-US"/>
            </a:defPPr>
            <a:lvl1pPr>
              <a:spcAft>
                <a:spcPts val="600"/>
              </a:spcAft>
              <a:defRPr sz="2000">
                <a:solidFill>
                  <a:srgbClr val="7030A0"/>
                </a:solidFill>
                <a:latin typeface="Courier New" panose="02070309020205020404" pitchFamily="49" charset="0"/>
              </a:defRPr>
            </a:lvl1pPr>
          </a:lstStyle>
          <a:p>
            <a:r>
              <a:rPr lang="en-IN" sz="1900" dirty="0">
                <a:solidFill>
                  <a:srgbClr val="3333FF"/>
                </a:solidFill>
              </a:rPr>
              <a:t># Trust Fund Buddy - Bad</a:t>
            </a:r>
          </a:p>
          <a:p>
            <a:r>
              <a:rPr lang="en-IN" sz="1900" dirty="0">
                <a:solidFill>
                  <a:srgbClr val="3333FF"/>
                </a:solidFill>
              </a:rPr>
              <a:t># Demonstrates a logical error</a:t>
            </a:r>
          </a:p>
          <a:p>
            <a:r>
              <a:rPr lang="en-IN" sz="1900" dirty="0">
                <a:solidFill>
                  <a:srgbClr val="3333FF"/>
                </a:solidFill>
              </a:rPr>
              <a:t>print("""</a:t>
            </a:r>
          </a:p>
          <a:p>
            <a:r>
              <a:rPr lang="en-IN" sz="1900" dirty="0">
                <a:solidFill>
                  <a:srgbClr val="3333FF"/>
                </a:solidFill>
              </a:rPr>
              <a:t>            Trust Fund Buddy</a:t>
            </a:r>
          </a:p>
          <a:p>
            <a:r>
              <a:rPr lang="en-IN" sz="1900" dirty="0">
                <a:solidFill>
                  <a:srgbClr val="3333FF"/>
                </a:solidFill>
              </a:rPr>
              <a:t>Totals your monthly spending so that your trust fund doesn't run out (and you're forced to get a real job).</a:t>
            </a:r>
          </a:p>
          <a:p>
            <a:endParaRPr lang="en-IN" sz="1900" dirty="0">
              <a:solidFill>
                <a:srgbClr val="3333FF"/>
              </a:solidFill>
            </a:endParaRPr>
          </a:p>
          <a:p>
            <a:r>
              <a:rPr lang="en-IN" sz="1900" dirty="0">
                <a:solidFill>
                  <a:srgbClr val="3333FF"/>
                </a:solidFill>
              </a:rPr>
              <a:t>Please enter the requested, monthly costs.  Since you're rich, ignore </a:t>
            </a:r>
          </a:p>
          <a:p>
            <a:r>
              <a:rPr lang="en-IN" sz="1900" dirty="0">
                <a:solidFill>
                  <a:srgbClr val="3333FF"/>
                </a:solidFill>
              </a:rPr>
              <a:t>pennies and use only dollar amounts.</a:t>
            </a:r>
          </a:p>
          <a:p>
            <a:r>
              <a:rPr lang="en-IN" sz="1900" dirty="0">
                <a:solidFill>
                  <a:srgbClr val="3333FF"/>
                </a:solidFill>
              </a:rPr>
              <a:t>""“ )</a:t>
            </a:r>
          </a:p>
        </p:txBody>
      </p:sp>
      <p:sp>
        <p:nvSpPr>
          <p:cNvPr id="9" name="TextBox 8">
            <a:extLst>
              <a:ext uri="{FF2B5EF4-FFF2-40B4-BE49-F238E27FC236}">
                <a16:creationId xmlns:a16="http://schemas.microsoft.com/office/drawing/2014/main" id="{35B76066-F002-D576-D6B0-ED6A6AD1135D}"/>
              </a:ext>
            </a:extLst>
          </p:cNvPr>
          <p:cNvSpPr txBox="1"/>
          <p:nvPr/>
        </p:nvSpPr>
        <p:spPr>
          <a:xfrm>
            <a:off x="5527040" y="1445640"/>
            <a:ext cx="6426200" cy="5032147"/>
          </a:xfrm>
          <a:prstGeom prst="rect">
            <a:avLst/>
          </a:prstGeom>
          <a:noFill/>
          <a:ln>
            <a:noFill/>
          </a:ln>
        </p:spPr>
        <p:txBody>
          <a:bodyPr wrap="square">
            <a:spAutoFit/>
          </a:bodyPr>
          <a:lstStyle>
            <a:defPPr>
              <a:defRPr lang="en-US"/>
            </a:defPPr>
            <a:lvl1pPr>
              <a:spcAft>
                <a:spcPts val="600"/>
              </a:spcAft>
              <a:defRPr sz="1900">
                <a:solidFill>
                  <a:srgbClr val="7030A0"/>
                </a:solidFill>
                <a:latin typeface="Courier New" panose="02070309020205020404" pitchFamily="49" charset="0"/>
              </a:defRPr>
            </a:lvl1pPr>
          </a:lstStyle>
          <a:p>
            <a:r>
              <a:rPr lang="en-IN" dirty="0">
                <a:solidFill>
                  <a:srgbClr val="3333FF"/>
                </a:solidFill>
              </a:rPr>
              <a:t>car =  input("Lamborghini Tune-Ups: ")</a:t>
            </a:r>
          </a:p>
          <a:p>
            <a:r>
              <a:rPr lang="en-IN" dirty="0">
                <a:solidFill>
                  <a:srgbClr val="3333FF"/>
                </a:solidFill>
              </a:rPr>
              <a:t>rent = input("Manhattan Apartment: ")</a:t>
            </a:r>
          </a:p>
          <a:p>
            <a:r>
              <a:rPr lang="en-IN" dirty="0">
                <a:solidFill>
                  <a:srgbClr val="3333FF"/>
                </a:solidFill>
              </a:rPr>
              <a:t>jet = input("Private Jet Rental: ")</a:t>
            </a:r>
          </a:p>
          <a:p>
            <a:r>
              <a:rPr lang="en-IN" dirty="0">
                <a:solidFill>
                  <a:srgbClr val="3333FF"/>
                </a:solidFill>
              </a:rPr>
              <a:t>gifts = input("Gifts: ")</a:t>
            </a:r>
          </a:p>
          <a:p>
            <a:r>
              <a:rPr lang="en-IN" dirty="0">
                <a:solidFill>
                  <a:srgbClr val="3333FF"/>
                </a:solidFill>
              </a:rPr>
              <a:t>food = input("Dining Out: ")</a:t>
            </a:r>
          </a:p>
          <a:p>
            <a:r>
              <a:rPr lang="en-IN" dirty="0">
                <a:solidFill>
                  <a:srgbClr val="3333FF"/>
                </a:solidFill>
              </a:rPr>
              <a:t>staff = input("Staff (butlers, chef, 				driver, assistant): ")</a:t>
            </a:r>
          </a:p>
          <a:p>
            <a:r>
              <a:rPr lang="en-IN" dirty="0">
                <a:solidFill>
                  <a:srgbClr val="3333FF"/>
                </a:solidFill>
              </a:rPr>
              <a:t>guru = input("Personal Guru and Coach: ")</a:t>
            </a:r>
          </a:p>
          <a:p>
            <a:r>
              <a:rPr lang="en-IN" dirty="0">
                <a:solidFill>
                  <a:srgbClr val="3333FF"/>
                </a:solidFill>
              </a:rPr>
              <a:t>games = input("Computer Games: ")</a:t>
            </a:r>
          </a:p>
          <a:p>
            <a:r>
              <a:rPr lang="en-US" dirty="0">
                <a:solidFill>
                  <a:srgbClr val="3333FF"/>
                </a:solidFill>
              </a:rPr>
              <a:t>total = car + rent + jet + gifts + food + 		staff + guru + games</a:t>
            </a:r>
          </a:p>
          <a:p>
            <a:endParaRPr lang="en-US" dirty="0">
              <a:solidFill>
                <a:srgbClr val="3333FF"/>
              </a:solidFill>
            </a:endParaRPr>
          </a:p>
          <a:p>
            <a:r>
              <a:rPr lang="en-US" dirty="0">
                <a:solidFill>
                  <a:srgbClr val="3333FF"/>
                </a:solidFill>
              </a:rPr>
              <a:t>print("\n Grand Total:", total)</a:t>
            </a:r>
          </a:p>
          <a:p>
            <a:r>
              <a:rPr lang="en-US" dirty="0">
                <a:solidFill>
                  <a:srgbClr val="3333FF"/>
                </a:solidFill>
              </a:rPr>
              <a:t>input("\n\n Press the enter key to exit.")</a:t>
            </a:r>
            <a:endParaRPr lang="en-IN" dirty="0">
              <a:solidFill>
                <a:srgbClr val="3333FF"/>
              </a:solidFill>
            </a:endParaRPr>
          </a:p>
        </p:txBody>
      </p:sp>
    </p:spTree>
    <p:extLst>
      <p:ext uri="{BB962C8B-B14F-4D97-AF65-F5344CB8AC3E}">
        <p14:creationId xmlns:p14="http://schemas.microsoft.com/office/powerpoint/2010/main" val="38795326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The Right Types (Contd.)</a:t>
            </a:r>
          </a:p>
        </p:txBody>
      </p:sp>
      <p:sp>
        <p:nvSpPr>
          <p:cNvPr id="5" name="TextBox 4">
            <a:extLst>
              <a:ext uri="{FF2B5EF4-FFF2-40B4-BE49-F238E27FC236}">
                <a16:creationId xmlns:a16="http://schemas.microsoft.com/office/drawing/2014/main" id="{B9008D77-BC5A-ED98-9A7B-89BFA6564F30}"/>
              </a:ext>
            </a:extLst>
          </p:cNvPr>
          <p:cNvSpPr txBox="1"/>
          <p:nvPr/>
        </p:nvSpPr>
        <p:spPr>
          <a:xfrm>
            <a:off x="0" y="836358"/>
            <a:ext cx="4785360"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Tracking Down Logical Errors</a:t>
            </a:r>
          </a:p>
        </p:txBody>
      </p:sp>
      <p:sp>
        <p:nvSpPr>
          <p:cNvPr id="7" name="TextBox 6">
            <a:extLst>
              <a:ext uri="{FF2B5EF4-FFF2-40B4-BE49-F238E27FC236}">
                <a16:creationId xmlns:a16="http://schemas.microsoft.com/office/drawing/2014/main" id="{4B2882A6-FE07-8B0D-66FA-89E49A5D680F}"/>
              </a:ext>
            </a:extLst>
          </p:cNvPr>
          <p:cNvSpPr txBox="1"/>
          <p:nvPr/>
        </p:nvSpPr>
        <p:spPr>
          <a:xfrm>
            <a:off x="574040" y="1774325"/>
            <a:ext cx="10779760" cy="4247317"/>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en-US" sz="2200" dirty="0"/>
              <a:t>Logical errors can be the toughest bugs to fix. Since the program doesn’t crash, you don’t get the benefit of an error message to offer a clue. You have to observe the behavior of the program and investigate the code</a:t>
            </a:r>
          </a:p>
          <a:p>
            <a:pPr marL="285750" indent="-285750" algn="just">
              <a:spcAft>
                <a:spcPts val="600"/>
              </a:spcAft>
              <a:buFont typeface="Wingdings" panose="05000000000000000000" pitchFamily="2" charset="2"/>
              <a:buChar char="§"/>
            </a:pPr>
            <a:r>
              <a:rPr lang="en-US" sz="2200" dirty="0"/>
              <a:t>In this case, the huge number is clearly not the sum of all the numbers the user entered. But, by looking at the numbers, you can see that the grand total printed is a concatenation of all the numbers</a:t>
            </a:r>
          </a:p>
          <a:p>
            <a:pPr marL="285750" indent="-285750" algn="just">
              <a:spcAft>
                <a:spcPts val="600"/>
              </a:spcAft>
              <a:buFont typeface="Wingdings" panose="05000000000000000000" pitchFamily="2" charset="2"/>
              <a:buChar char="§"/>
            </a:pPr>
            <a:r>
              <a:rPr lang="en-US" sz="2200" dirty="0"/>
              <a:t>How did that happen? Well, if you remember, the input() function returns a string. So each “number” the user enters is treated like a string. Which means that each variable in the program has a string value associated with it.</a:t>
            </a:r>
          </a:p>
          <a:p>
            <a:pPr marL="285750" indent="-285750" algn="just">
              <a:spcAft>
                <a:spcPts val="1800"/>
              </a:spcAft>
              <a:buFont typeface="Wingdings" panose="05000000000000000000" pitchFamily="2" charset="2"/>
              <a:buChar char="§"/>
            </a:pPr>
            <a:r>
              <a:rPr lang="en-US" sz="2200" dirty="0"/>
              <a:t>So, the line is not adding numbers. It’s concatenating strings!</a:t>
            </a:r>
          </a:p>
          <a:p>
            <a:pPr algn="ctr">
              <a:spcAft>
                <a:spcPts val="600"/>
              </a:spcAft>
            </a:pPr>
            <a:r>
              <a:rPr lang="en-US" sz="2000" dirty="0">
                <a:solidFill>
                  <a:srgbClr val="3333FF"/>
                </a:solidFill>
                <a:latin typeface="Courier New" panose="02070309020205020404" pitchFamily="49" charset="0"/>
              </a:rPr>
              <a:t>total = car + rent + jet + gifts + food + staff + guru + games</a:t>
            </a:r>
          </a:p>
        </p:txBody>
      </p:sp>
    </p:spTree>
    <p:extLst>
      <p:ext uri="{BB962C8B-B14F-4D97-AF65-F5344CB8AC3E}">
        <p14:creationId xmlns:p14="http://schemas.microsoft.com/office/powerpoint/2010/main" val="214705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r>
              <a:rPr lang="en-IN" dirty="0"/>
              <a:t>Introduction to Python (Contd.)</a:t>
            </a:r>
          </a:p>
        </p:txBody>
      </p:sp>
      <p:sp>
        <p:nvSpPr>
          <p:cNvPr id="3" name="Content Placeholder 2">
            <a:extLst>
              <a:ext uri="{FF2B5EF4-FFF2-40B4-BE49-F238E27FC236}">
                <a16:creationId xmlns:a16="http://schemas.microsoft.com/office/drawing/2014/main" id="{DD43520B-2EBE-1F0C-3509-EE59BFEEEA66}"/>
              </a:ext>
            </a:extLst>
          </p:cNvPr>
          <p:cNvSpPr>
            <a:spLocks noGrp="1"/>
          </p:cNvSpPr>
          <p:nvPr>
            <p:ph idx="1"/>
          </p:nvPr>
        </p:nvSpPr>
        <p:spPr>
          <a:xfrm>
            <a:off x="838200" y="974862"/>
            <a:ext cx="10515600" cy="448545"/>
          </a:xfrm>
        </p:spPr>
        <p:txBody>
          <a:bodyPr/>
          <a:lstStyle/>
          <a:p>
            <a:pPr marL="0" indent="0" algn="just">
              <a:buNone/>
            </a:pPr>
            <a:r>
              <a:rPr lang="en-US" sz="2400" b="1" dirty="0">
                <a:solidFill>
                  <a:srgbClr val="990033"/>
                </a:solidFill>
              </a:rPr>
              <a:t>Python Is Easy to Use</a:t>
            </a:r>
          </a:p>
          <a:p>
            <a:pPr marL="0" indent="0" algn="just">
              <a:buNone/>
            </a:pPr>
            <a:endParaRPr lang="en-IN" b="1" dirty="0">
              <a:solidFill>
                <a:srgbClr val="990033"/>
              </a:solidFill>
            </a:endParaRPr>
          </a:p>
        </p:txBody>
      </p:sp>
      <p:sp>
        <p:nvSpPr>
          <p:cNvPr id="5" name="TextBox 4">
            <a:extLst>
              <a:ext uri="{FF2B5EF4-FFF2-40B4-BE49-F238E27FC236}">
                <a16:creationId xmlns:a16="http://schemas.microsoft.com/office/drawing/2014/main" id="{D5D8B5D8-489B-1063-2693-6447E1B1B827}"/>
              </a:ext>
            </a:extLst>
          </p:cNvPr>
          <p:cNvSpPr txBox="1"/>
          <p:nvPr/>
        </p:nvSpPr>
        <p:spPr>
          <a:xfrm>
            <a:off x="838200" y="1719325"/>
            <a:ext cx="10515600" cy="3154710"/>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IN" sz="2300" dirty="0"/>
              <a:t>Most of the popular languages you’ve probably heard of, like </a:t>
            </a:r>
            <a:r>
              <a:rPr lang="en-IN" sz="2300" dirty="0">
                <a:solidFill>
                  <a:srgbClr val="7030A0"/>
                </a:solidFill>
              </a:rPr>
              <a:t>Visual Basic, C#, and Java, are considered high-level languages</a:t>
            </a:r>
            <a:r>
              <a:rPr lang="en-IN" sz="2300" dirty="0"/>
              <a:t>, which means that </a:t>
            </a:r>
            <a:r>
              <a:rPr lang="en-IN" sz="2300" dirty="0">
                <a:solidFill>
                  <a:srgbClr val="7030A0"/>
                </a:solidFill>
              </a:rPr>
              <a:t>they’re closer to human language than machine language</a:t>
            </a:r>
            <a:endParaRPr lang="en-IN" sz="2300" dirty="0"/>
          </a:p>
          <a:p>
            <a:pPr marL="342900" indent="-342900" algn="just">
              <a:spcAft>
                <a:spcPts val="600"/>
              </a:spcAft>
              <a:buFont typeface="Wingdings" panose="05000000000000000000" pitchFamily="2" charset="2"/>
              <a:buChar char="§"/>
            </a:pPr>
            <a:r>
              <a:rPr lang="en-US" sz="2300" dirty="0"/>
              <a:t>But Python, with its </a:t>
            </a:r>
            <a:r>
              <a:rPr lang="en-US" sz="2300" dirty="0">
                <a:solidFill>
                  <a:srgbClr val="7030A0"/>
                </a:solidFill>
              </a:rPr>
              <a:t>clear and simple rules, is even closer to English</a:t>
            </a:r>
          </a:p>
          <a:p>
            <a:pPr marL="342900" indent="-342900" algn="just">
              <a:spcAft>
                <a:spcPts val="600"/>
              </a:spcAft>
              <a:buFont typeface="Wingdings" panose="05000000000000000000" pitchFamily="2" charset="2"/>
              <a:buChar char="§"/>
            </a:pPr>
            <a:r>
              <a:rPr lang="en-US" sz="2300" dirty="0"/>
              <a:t>Creating Python programs is so straightforward that it’s been called </a:t>
            </a:r>
            <a:r>
              <a:rPr lang="en-US" sz="2300" dirty="0">
                <a:solidFill>
                  <a:srgbClr val="7030A0"/>
                </a:solidFill>
              </a:rPr>
              <a:t>“programming at the speed of thought”</a:t>
            </a:r>
          </a:p>
          <a:p>
            <a:pPr marL="342900" indent="-342900" algn="just">
              <a:spcAft>
                <a:spcPts val="600"/>
              </a:spcAft>
              <a:buFont typeface="Wingdings" panose="05000000000000000000" pitchFamily="2" charset="2"/>
              <a:buChar char="§"/>
            </a:pPr>
            <a:r>
              <a:rPr lang="en-US" sz="2300" dirty="0"/>
              <a:t>Python programs are </a:t>
            </a:r>
            <a:r>
              <a:rPr lang="en-US" sz="2300" dirty="0">
                <a:solidFill>
                  <a:srgbClr val="7030A0"/>
                </a:solidFill>
              </a:rPr>
              <a:t>shorter and take less time to create than programs </a:t>
            </a:r>
            <a:r>
              <a:rPr lang="en-US" sz="2300" dirty="0"/>
              <a:t>in many other popular languages</a:t>
            </a:r>
            <a:endParaRPr lang="en-IN" sz="2300" dirty="0"/>
          </a:p>
        </p:txBody>
      </p:sp>
    </p:spTree>
    <p:extLst>
      <p:ext uri="{BB962C8B-B14F-4D97-AF65-F5344CB8AC3E}">
        <p14:creationId xmlns:p14="http://schemas.microsoft.com/office/powerpoint/2010/main" val="32877285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The Right Types (Contd.)</a:t>
            </a:r>
          </a:p>
        </p:txBody>
      </p:sp>
      <p:sp>
        <p:nvSpPr>
          <p:cNvPr id="5" name="TextBox 4">
            <a:extLst>
              <a:ext uri="{FF2B5EF4-FFF2-40B4-BE49-F238E27FC236}">
                <a16:creationId xmlns:a16="http://schemas.microsoft.com/office/drawing/2014/main" id="{B9008D77-BC5A-ED98-9A7B-89BFA6564F30}"/>
              </a:ext>
            </a:extLst>
          </p:cNvPr>
          <p:cNvSpPr txBox="1"/>
          <p:nvPr/>
        </p:nvSpPr>
        <p:spPr>
          <a:xfrm>
            <a:off x="0" y="836358"/>
            <a:ext cx="4785360"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Converting Values</a:t>
            </a:r>
          </a:p>
        </p:txBody>
      </p:sp>
      <p:sp>
        <p:nvSpPr>
          <p:cNvPr id="7" name="TextBox 6">
            <a:extLst>
              <a:ext uri="{FF2B5EF4-FFF2-40B4-BE49-F238E27FC236}">
                <a16:creationId xmlns:a16="http://schemas.microsoft.com/office/drawing/2014/main" id="{4B2882A6-FE07-8B0D-66FA-89E49A5D680F}"/>
              </a:ext>
            </a:extLst>
          </p:cNvPr>
          <p:cNvSpPr txBox="1"/>
          <p:nvPr/>
        </p:nvSpPr>
        <p:spPr>
          <a:xfrm>
            <a:off x="574040" y="1525240"/>
            <a:ext cx="10779760" cy="1107996"/>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en-US" sz="2200" dirty="0"/>
              <a:t>The solution to the Trust Fund Buddy—Bad program is to convert the string values returned by input() to numeric ones. Since the program works with whole dollar amounts, it makes sense to convert each string to an integer before working with it</a:t>
            </a:r>
            <a:endParaRPr lang="en-US" sz="2000" dirty="0">
              <a:solidFill>
                <a:srgbClr val="7030A0"/>
              </a:solidFill>
              <a:latin typeface="Courier New" panose="02070309020205020404" pitchFamily="49" charset="0"/>
            </a:endParaRPr>
          </a:p>
        </p:txBody>
      </p:sp>
      <p:sp>
        <p:nvSpPr>
          <p:cNvPr id="4" name="TextBox 3">
            <a:extLst>
              <a:ext uri="{FF2B5EF4-FFF2-40B4-BE49-F238E27FC236}">
                <a16:creationId xmlns:a16="http://schemas.microsoft.com/office/drawing/2014/main" id="{33218E7D-F860-A24B-8968-D57E72D32BEA}"/>
              </a:ext>
            </a:extLst>
          </p:cNvPr>
          <p:cNvSpPr txBox="1"/>
          <p:nvPr/>
        </p:nvSpPr>
        <p:spPr>
          <a:xfrm>
            <a:off x="838200" y="2712836"/>
            <a:ext cx="10515600" cy="3708708"/>
          </a:xfrm>
          <a:prstGeom prst="rect">
            <a:avLst/>
          </a:prstGeom>
          <a:noFill/>
          <a:ln>
            <a:noFill/>
          </a:ln>
        </p:spPr>
        <p:txBody>
          <a:bodyPr wrap="square">
            <a:spAutoFit/>
          </a:bodyPr>
          <a:lstStyle>
            <a:defPPr>
              <a:defRPr lang="en-US"/>
            </a:defPPr>
            <a:lvl1pPr>
              <a:spcAft>
                <a:spcPts val="600"/>
              </a:spcAft>
              <a:defRPr sz="1900">
                <a:solidFill>
                  <a:srgbClr val="3333FF"/>
                </a:solidFill>
                <a:latin typeface="Courier New" panose="02070309020205020404" pitchFamily="49" charset="0"/>
              </a:defRPr>
            </a:lvl1pPr>
          </a:lstStyle>
          <a:p>
            <a:r>
              <a:rPr lang="en-IN" dirty="0"/>
              <a:t># Trust Fund Buddy - Good</a:t>
            </a:r>
          </a:p>
          <a:p>
            <a:r>
              <a:rPr lang="en-IN" dirty="0"/>
              <a:t># Demonstrates type conversion</a:t>
            </a:r>
          </a:p>
          <a:p>
            <a:r>
              <a:rPr lang="en-IN" dirty="0"/>
              <a:t>print(</a:t>
            </a:r>
          </a:p>
          <a:p>
            <a:r>
              <a:rPr lang="en-IN" dirty="0"/>
              <a:t>"""</a:t>
            </a:r>
          </a:p>
          <a:p>
            <a:r>
              <a:rPr lang="en-IN" dirty="0"/>
              <a:t>                       Trust Fund Buddy</a:t>
            </a:r>
          </a:p>
          <a:p>
            <a:r>
              <a:rPr lang="en-IN" dirty="0"/>
              <a:t>Totals your monthly spending so that your trust fund doesn't run out</a:t>
            </a:r>
          </a:p>
          <a:p>
            <a:r>
              <a:rPr lang="en-IN" dirty="0"/>
              <a:t>(and you're forced to get a real job).</a:t>
            </a:r>
          </a:p>
          <a:p>
            <a:r>
              <a:rPr lang="en-IN" dirty="0"/>
              <a:t>Please enter the requested, monthly costs.  Since you're rich, ignore </a:t>
            </a:r>
          </a:p>
          <a:p>
            <a:r>
              <a:rPr lang="en-IN" dirty="0"/>
              <a:t> pennies and use only dollar amounts.</a:t>
            </a:r>
          </a:p>
          <a:p>
            <a:r>
              <a:rPr lang="en-IN" dirty="0"/>
              <a:t>""“ )</a:t>
            </a:r>
          </a:p>
        </p:txBody>
      </p:sp>
    </p:spTree>
    <p:extLst>
      <p:ext uri="{BB962C8B-B14F-4D97-AF65-F5344CB8AC3E}">
        <p14:creationId xmlns:p14="http://schemas.microsoft.com/office/powerpoint/2010/main" val="8905049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The Right Types (Contd.)</a:t>
            </a:r>
          </a:p>
        </p:txBody>
      </p:sp>
      <p:sp>
        <p:nvSpPr>
          <p:cNvPr id="5" name="TextBox 4">
            <a:extLst>
              <a:ext uri="{FF2B5EF4-FFF2-40B4-BE49-F238E27FC236}">
                <a16:creationId xmlns:a16="http://schemas.microsoft.com/office/drawing/2014/main" id="{B9008D77-BC5A-ED98-9A7B-89BFA6564F30}"/>
              </a:ext>
            </a:extLst>
          </p:cNvPr>
          <p:cNvSpPr txBox="1"/>
          <p:nvPr/>
        </p:nvSpPr>
        <p:spPr>
          <a:xfrm>
            <a:off x="0" y="836358"/>
            <a:ext cx="4785360"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Converting Values</a:t>
            </a:r>
          </a:p>
        </p:txBody>
      </p:sp>
      <p:sp>
        <p:nvSpPr>
          <p:cNvPr id="4" name="TextBox 3">
            <a:extLst>
              <a:ext uri="{FF2B5EF4-FFF2-40B4-BE49-F238E27FC236}">
                <a16:creationId xmlns:a16="http://schemas.microsoft.com/office/drawing/2014/main" id="{33218E7D-F860-A24B-8968-D57E72D32BEA}"/>
              </a:ext>
            </a:extLst>
          </p:cNvPr>
          <p:cNvSpPr txBox="1"/>
          <p:nvPr/>
        </p:nvSpPr>
        <p:spPr>
          <a:xfrm>
            <a:off x="655320" y="1504920"/>
            <a:ext cx="10886440" cy="4985980"/>
          </a:xfrm>
          <a:prstGeom prst="rect">
            <a:avLst/>
          </a:prstGeom>
          <a:noFill/>
          <a:ln>
            <a:noFill/>
          </a:ln>
        </p:spPr>
        <p:txBody>
          <a:bodyPr wrap="square">
            <a:spAutoFit/>
          </a:bodyPr>
          <a:lstStyle>
            <a:defPPr>
              <a:defRPr lang="en-US"/>
            </a:defPPr>
            <a:lvl1pPr>
              <a:spcAft>
                <a:spcPts val="600"/>
              </a:spcAft>
              <a:defRPr sz="1900">
                <a:solidFill>
                  <a:srgbClr val="3333FF"/>
                </a:solidFill>
                <a:latin typeface="Courier New" panose="02070309020205020404" pitchFamily="49" charset="0"/>
              </a:defRPr>
            </a:lvl1pPr>
          </a:lstStyle>
          <a:p>
            <a:r>
              <a:rPr lang="en-IN" dirty="0"/>
              <a:t>car = input("Lamborghini Tune-Ups: ")</a:t>
            </a:r>
          </a:p>
          <a:p>
            <a:pPr>
              <a:spcAft>
                <a:spcPts val="1800"/>
              </a:spcAft>
            </a:pPr>
            <a:r>
              <a:rPr lang="en-IN" dirty="0"/>
              <a:t>car = int(car)</a:t>
            </a:r>
          </a:p>
          <a:p>
            <a:r>
              <a:rPr lang="en-IN" dirty="0"/>
              <a:t>rent = int(input("Manhattan Apartment: "))</a:t>
            </a:r>
          </a:p>
          <a:p>
            <a:r>
              <a:rPr lang="en-IN" dirty="0"/>
              <a:t>jet = int(input("Private Jet Rental: "))</a:t>
            </a:r>
          </a:p>
          <a:p>
            <a:r>
              <a:rPr lang="en-IN" dirty="0"/>
              <a:t>gifts = int(input("Gifts: "))</a:t>
            </a:r>
          </a:p>
          <a:p>
            <a:r>
              <a:rPr lang="en-IN" dirty="0"/>
              <a:t>food = int(input("Dining Out: "))</a:t>
            </a:r>
          </a:p>
          <a:p>
            <a:r>
              <a:rPr lang="en-IN" dirty="0"/>
              <a:t>staff = int(input("Staff (butlers, chef, driver, assistant): "))</a:t>
            </a:r>
          </a:p>
          <a:p>
            <a:r>
              <a:rPr lang="en-IN" dirty="0"/>
              <a:t>guru = int(input("Personal Guru and Coach: ") )</a:t>
            </a:r>
          </a:p>
          <a:p>
            <a:pPr>
              <a:spcAft>
                <a:spcPts val="1800"/>
              </a:spcAft>
            </a:pPr>
            <a:r>
              <a:rPr lang="en-IN" dirty="0"/>
              <a:t>games = int(input("Computer Games: "))</a:t>
            </a:r>
          </a:p>
          <a:p>
            <a:r>
              <a:rPr lang="en-US" dirty="0"/>
              <a:t>total = car + rent + jet + gifts + food + staff + guru + games</a:t>
            </a:r>
          </a:p>
          <a:p>
            <a:pPr>
              <a:spcBef>
                <a:spcPts val="1800"/>
              </a:spcBef>
            </a:pPr>
            <a:r>
              <a:rPr lang="en-US" dirty="0"/>
              <a:t>print("\</a:t>
            </a:r>
            <a:r>
              <a:rPr lang="en-US" dirty="0" err="1"/>
              <a:t>nGrand</a:t>
            </a:r>
            <a:r>
              <a:rPr lang="en-US" dirty="0"/>
              <a:t> Total:", total)</a:t>
            </a:r>
          </a:p>
          <a:p>
            <a:r>
              <a:rPr lang="en-US" dirty="0"/>
              <a:t>input("\n\</a:t>
            </a:r>
            <a:r>
              <a:rPr lang="en-US" dirty="0" err="1"/>
              <a:t>nPress</a:t>
            </a:r>
            <a:r>
              <a:rPr lang="en-US" dirty="0"/>
              <a:t> the enter key to exit.")</a:t>
            </a:r>
            <a:endParaRPr lang="en-IN" dirty="0"/>
          </a:p>
        </p:txBody>
      </p:sp>
    </p:spTree>
    <p:extLst>
      <p:ext uri="{BB962C8B-B14F-4D97-AF65-F5344CB8AC3E}">
        <p14:creationId xmlns:p14="http://schemas.microsoft.com/office/powerpoint/2010/main" val="16745033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The Right Types (Contd.)</a:t>
            </a:r>
          </a:p>
        </p:txBody>
      </p:sp>
      <p:sp>
        <p:nvSpPr>
          <p:cNvPr id="5" name="TextBox 4">
            <a:extLst>
              <a:ext uri="{FF2B5EF4-FFF2-40B4-BE49-F238E27FC236}">
                <a16:creationId xmlns:a16="http://schemas.microsoft.com/office/drawing/2014/main" id="{B9008D77-BC5A-ED98-9A7B-89BFA6564F30}"/>
              </a:ext>
            </a:extLst>
          </p:cNvPr>
          <p:cNvSpPr txBox="1"/>
          <p:nvPr/>
        </p:nvSpPr>
        <p:spPr>
          <a:xfrm>
            <a:off x="0" y="836358"/>
            <a:ext cx="4785360" cy="609282"/>
          </a:xfrm>
          <a:prstGeom prst="rect">
            <a:avLst/>
          </a:prstGeom>
          <a:solidFill>
            <a:srgbClr val="861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Converting Values</a:t>
            </a:r>
          </a:p>
        </p:txBody>
      </p:sp>
      <p:pic>
        <p:nvPicPr>
          <p:cNvPr id="6" name="Picture 5">
            <a:extLst>
              <a:ext uri="{FF2B5EF4-FFF2-40B4-BE49-F238E27FC236}">
                <a16:creationId xmlns:a16="http://schemas.microsoft.com/office/drawing/2014/main" id="{49522FD2-B020-01A8-EED3-BD6DCEAAF15A}"/>
              </a:ext>
            </a:extLst>
          </p:cNvPr>
          <p:cNvPicPr>
            <a:picLocks noChangeAspect="1"/>
          </p:cNvPicPr>
          <p:nvPr/>
        </p:nvPicPr>
        <p:blipFill>
          <a:blip r:embed="rId2"/>
          <a:stretch>
            <a:fillRect/>
          </a:stretch>
        </p:blipFill>
        <p:spPr>
          <a:xfrm>
            <a:off x="861326" y="5011057"/>
            <a:ext cx="10599352" cy="1363660"/>
          </a:xfrm>
          <a:prstGeom prst="rect">
            <a:avLst/>
          </a:prstGeom>
        </p:spPr>
      </p:pic>
      <p:sp>
        <p:nvSpPr>
          <p:cNvPr id="8" name="TextBox 7">
            <a:extLst>
              <a:ext uri="{FF2B5EF4-FFF2-40B4-BE49-F238E27FC236}">
                <a16:creationId xmlns:a16="http://schemas.microsoft.com/office/drawing/2014/main" id="{6A465084-C1E5-BDBF-6541-8B44B4BA5E89}"/>
              </a:ext>
            </a:extLst>
          </p:cNvPr>
          <p:cNvSpPr txBox="1"/>
          <p:nvPr/>
        </p:nvSpPr>
        <p:spPr>
          <a:xfrm>
            <a:off x="475015" y="1553746"/>
            <a:ext cx="10985663" cy="2385268"/>
          </a:xfrm>
          <a:prstGeom prst="rect">
            <a:avLst/>
          </a:prstGeom>
          <a:noFill/>
        </p:spPr>
        <p:txBody>
          <a:bodyPr wrap="square">
            <a:spAutoFit/>
          </a:bodyPr>
          <a:lstStyle>
            <a:defPPr>
              <a:defRPr lang="en-US"/>
            </a:defPPr>
            <a:lvl1pPr marL="285750" indent="-285750" algn="just">
              <a:spcAft>
                <a:spcPts val="600"/>
              </a:spcAft>
              <a:buFont typeface="Wingdings" panose="05000000000000000000" pitchFamily="2" charset="2"/>
              <a:buChar char="§"/>
              <a:defRPr sz="2200"/>
            </a:lvl1pPr>
          </a:lstStyle>
          <a:p>
            <a:r>
              <a:rPr lang="en-IN" sz="2400" dirty="0"/>
              <a:t>Notice that the assignments are done in just one line. That’s because the two function calls, input() and int(), are nested</a:t>
            </a:r>
          </a:p>
          <a:p>
            <a:r>
              <a:rPr lang="en-IN" sz="2400" dirty="0"/>
              <a:t>Nesting function calls means putting one inside the other. This is perfectly fine as long as the return values of the inner function can be used as argument values by the outer function. Here, the return value of input() is a string, and a string is a perfectly acceptable type for int() to convert.</a:t>
            </a:r>
          </a:p>
        </p:txBody>
      </p:sp>
      <p:sp>
        <p:nvSpPr>
          <p:cNvPr id="9" name="TextBox 8">
            <a:extLst>
              <a:ext uri="{FF2B5EF4-FFF2-40B4-BE49-F238E27FC236}">
                <a16:creationId xmlns:a16="http://schemas.microsoft.com/office/drawing/2014/main" id="{EDAEC362-FAA3-67A5-BF6C-2BF419399190}"/>
              </a:ext>
            </a:extLst>
          </p:cNvPr>
          <p:cNvSpPr txBox="1"/>
          <p:nvPr/>
        </p:nvSpPr>
        <p:spPr>
          <a:xfrm>
            <a:off x="861326" y="4208578"/>
            <a:ext cx="10515600" cy="461665"/>
          </a:xfrm>
          <a:prstGeom prst="rect">
            <a:avLst/>
          </a:prstGeom>
          <a:noFill/>
        </p:spPr>
        <p:txBody>
          <a:bodyPr wrap="square" rtlCol="0">
            <a:spAutoFit/>
          </a:bodyPr>
          <a:lstStyle/>
          <a:p>
            <a:pPr algn="ctr"/>
            <a:r>
              <a:rPr lang="en-IN" sz="2400" dirty="0">
                <a:solidFill>
                  <a:srgbClr val="3333FF"/>
                </a:solidFill>
              </a:rPr>
              <a:t>Converting from one type to another type is called Type Conversion</a:t>
            </a:r>
          </a:p>
        </p:txBody>
      </p:sp>
    </p:spTree>
    <p:extLst>
      <p:ext uri="{BB962C8B-B14F-4D97-AF65-F5344CB8AC3E}">
        <p14:creationId xmlns:p14="http://schemas.microsoft.com/office/powerpoint/2010/main" val="24792365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Augmented Assignment Operators</a:t>
            </a:r>
          </a:p>
        </p:txBody>
      </p:sp>
      <p:sp>
        <p:nvSpPr>
          <p:cNvPr id="8" name="TextBox 7">
            <a:extLst>
              <a:ext uri="{FF2B5EF4-FFF2-40B4-BE49-F238E27FC236}">
                <a16:creationId xmlns:a16="http://schemas.microsoft.com/office/drawing/2014/main" id="{6A465084-C1E5-BDBF-6541-8B44B4BA5E89}"/>
              </a:ext>
            </a:extLst>
          </p:cNvPr>
          <p:cNvSpPr txBox="1"/>
          <p:nvPr/>
        </p:nvSpPr>
        <p:spPr>
          <a:xfrm>
            <a:off x="720684" y="1363741"/>
            <a:ext cx="10750632" cy="4539704"/>
          </a:xfrm>
          <a:prstGeom prst="rect">
            <a:avLst/>
          </a:prstGeom>
          <a:noFill/>
        </p:spPr>
        <p:txBody>
          <a:bodyPr wrap="square">
            <a:spAutoFit/>
          </a:bodyPr>
          <a:lstStyle>
            <a:defPPr>
              <a:defRPr lang="en-US"/>
            </a:defPPr>
            <a:lvl1pPr marL="285750" indent="-285750" algn="just">
              <a:spcAft>
                <a:spcPts val="600"/>
              </a:spcAft>
              <a:buFont typeface="Wingdings" panose="05000000000000000000" pitchFamily="2" charset="2"/>
              <a:buChar char="§"/>
              <a:defRPr sz="2200"/>
            </a:lvl1pPr>
          </a:lstStyle>
          <a:p>
            <a:r>
              <a:rPr lang="en-US" sz="2400" dirty="0"/>
              <a:t>Let’s say you want to know the yearly amount the user spends on food. To calculate and assign the yearly amount, you could use the line</a:t>
            </a:r>
          </a:p>
          <a:p>
            <a:pPr marL="0" indent="0">
              <a:buNone/>
            </a:pPr>
            <a:r>
              <a:rPr lang="en-US" sz="2400" dirty="0"/>
              <a:t>    </a:t>
            </a:r>
            <a:r>
              <a:rPr lang="en-US" sz="2400" dirty="0">
                <a:solidFill>
                  <a:srgbClr val="3333FF"/>
                </a:solidFill>
                <a:latin typeface="Courier New" panose="02070309020205020404" pitchFamily="49" charset="0"/>
              </a:rPr>
              <a:t>food = food * 52</a:t>
            </a:r>
          </a:p>
          <a:p>
            <a:r>
              <a:rPr lang="en-US" sz="2400" dirty="0"/>
              <a:t>This line multiplies the value of food by 52 and then assigns the result back to food. You could accomplish the same thing with the following line:</a:t>
            </a:r>
          </a:p>
          <a:p>
            <a:pPr marL="0" indent="0">
              <a:buNone/>
            </a:pPr>
            <a:r>
              <a:rPr lang="en-US" sz="2400" dirty="0"/>
              <a:t>    </a:t>
            </a:r>
            <a:r>
              <a:rPr lang="en-US" sz="2400" dirty="0">
                <a:solidFill>
                  <a:srgbClr val="3333FF"/>
                </a:solidFill>
                <a:latin typeface="Courier New" panose="02070309020205020404" pitchFamily="49" charset="0"/>
              </a:rPr>
              <a:t>food *= 52</a:t>
            </a:r>
          </a:p>
          <a:p>
            <a:r>
              <a:rPr lang="en-US" sz="2400" dirty="0"/>
              <a:t>*= is an augmented assignment operator. It also multiplies the value of food by 52 and then assigns the result back to food, but it’s shorter than the first version</a:t>
            </a:r>
          </a:p>
          <a:p>
            <a:r>
              <a:rPr lang="en-US" sz="2400" dirty="0"/>
              <a:t> Since assigning a new value to a variable based on its original value is something that happens a lot in programming, these operators provide a nice shortcut to a common task. </a:t>
            </a:r>
            <a:endParaRPr lang="en-IN" sz="2400" dirty="0"/>
          </a:p>
        </p:txBody>
      </p:sp>
    </p:spTree>
    <p:extLst>
      <p:ext uri="{BB962C8B-B14F-4D97-AF65-F5344CB8AC3E}">
        <p14:creationId xmlns:p14="http://schemas.microsoft.com/office/powerpoint/2010/main" val="17589455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712-BAC9-1B36-48BE-94BB4470C774}"/>
              </a:ext>
            </a:extLst>
          </p:cNvPr>
          <p:cNvSpPr>
            <a:spLocks noGrp="1"/>
          </p:cNvSpPr>
          <p:nvPr>
            <p:ph type="title"/>
          </p:nvPr>
        </p:nvSpPr>
        <p:spPr/>
        <p:txBody>
          <a:bodyPr/>
          <a:lstStyle/>
          <a:p>
            <a:r>
              <a:rPr lang="en-IN" dirty="0"/>
              <a:t>Using Augmented Assignment Operators</a:t>
            </a:r>
          </a:p>
        </p:txBody>
      </p:sp>
      <p:pic>
        <p:nvPicPr>
          <p:cNvPr id="4" name="Picture 3">
            <a:extLst>
              <a:ext uri="{FF2B5EF4-FFF2-40B4-BE49-F238E27FC236}">
                <a16:creationId xmlns:a16="http://schemas.microsoft.com/office/drawing/2014/main" id="{AC0BDDF1-49DA-FD68-67F7-30C53DAF3562}"/>
              </a:ext>
            </a:extLst>
          </p:cNvPr>
          <p:cNvPicPr>
            <a:picLocks noChangeAspect="1"/>
          </p:cNvPicPr>
          <p:nvPr/>
        </p:nvPicPr>
        <p:blipFill>
          <a:blip r:embed="rId2"/>
          <a:stretch>
            <a:fillRect/>
          </a:stretch>
        </p:blipFill>
        <p:spPr>
          <a:xfrm>
            <a:off x="731071" y="2068096"/>
            <a:ext cx="10622729" cy="2478927"/>
          </a:xfrm>
          <a:prstGeom prst="rect">
            <a:avLst/>
          </a:prstGeom>
        </p:spPr>
      </p:pic>
      <p:sp>
        <p:nvSpPr>
          <p:cNvPr id="5" name="TextBox 4">
            <a:extLst>
              <a:ext uri="{FF2B5EF4-FFF2-40B4-BE49-F238E27FC236}">
                <a16:creationId xmlns:a16="http://schemas.microsoft.com/office/drawing/2014/main" id="{54718DA0-7F71-7FFF-6F65-5897356D4376}"/>
              </a:ext>
            </a:extLst>
          </p:cNvPr>
          <p:cNvSpPr txBox="1"/>
          <p:nvPr/>
        </p:nvSpPr>
        <p:spPr>
          <a:xfrm>
            <a:off x="624192" y="1163782"/>
            <a:ext cx="7379776" cy="461665"/>
          </a:xfrm>
          <a:prstGeom prst="rect">
            <a:avLst/>
          </a:prstGeom>
          <a:noFill/>
        </p:spPr>
        <p:txBody>
          <a:bodyPr wrap="square" rtlCol="0">
            <a:spAutoFit/>
          </a:bodyPr>
          <a:lstStyle/>
          <a:p>
            <a:pPr marL="342900" indent="-342900">
              <a:buFont typeface="Wingdings" panose="05000000000000000000" pitchFamily="2" charset="2"/>
              <a:buChar char="§"/>
            </a:pPr>
            <a:r>
              <a:rPr lang="en-IN" sz="2400" dirty="0"/>
              <a:t>Useful Augment Assignment Operators</a:t>
            </a:r>
          </a:p>
        </p:txBody>
      </p:sp>
    </p:spTree>
    <p:extLst>
      <p:ext uri="{BB962C8B-B14F-4D97-AF65-F5344CB8AC3E}">
        <p14:creationId xmlns:p14="http://schemas.microsoft.com/office/powerpoint/2010/main" val="15620788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D9679B-44B5-B0B2-A6AE-254A5BE6359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58" y="525638"/>
            <a:ext cx="12184342" cy="5806723"/>
          </a:xfrm>
          <a:prstGeom prst="rect">
            <a:avLst/>
          </a:prstGeom>
        </p:spPr>
      </p:pic>
    </p:spTree>
    <p:extLst>
      <p:ext uri="{BB962C8B-B14F-4D97-AF65-F5344CB8AC3E}">
        <p14:creationId xmlns:p14="http://schemas.microsoft.com/office/powerpoint/2010/main" val="3787615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r>
              <a:rPr lang="en-IN" dirty="0"/>
              <a:t>Introduction to Python (Contd.)</a:t>
            </a:r>
          </a:p>
        </p:txBody>
      </p:sp>
      <p:sp>
        <p:nvSpPr>
          <p:cNvPr id="3" name="Content Placeholder 2">
            <a:extLst>
              <a:ext uri="{FF2B5EF4-FFF2-40B4-BE49-F238E27FC236}">
                <a16:creationId xmlns:a16="http://schemas.microsoft.com/office/drawing/2014/main" id="{DD43520B-2EBE-1F0C-3509-EE59BFEEEA66}"/>
              </a:ext>
            </a:extLst>
          </p:cNvPr>
          <p:cNvSpPr>
            <a:spLocks noGrp="1"/>
          </p:cNvSpPr>
          <p:nvPr>
            <p:ph idx="1"/>
          </p:nvPr>
        </p:nvSpPr>
        <p:spPr>
          <a:xfrm>
            <a:off x="838200" y="974862"/>
            <a:ext cx="10515600" cy="448545"/>
          </a:xfrm>
        </p:spPr>
        <p:txBody>
          <a:bodyPr/>
          <a:lstStyle/>
          <a:p>
            <a:pPr marL="0" indent="0" algn="just">
              <a:buNone/>
            </a:pPr>
            <a:r>
              <a:rPr lang="en-US" sz="2400" b="1" dirty="0">
                <a:solidFill>
                  <a:srgbClr val="990033"/>
                </a:solidFill>
              </a:rPr>
              <a:t>Python Is Easy to Use</a:t>
            </a:r>
          </a:p>
          <a:p>
            <a:pPr marL="0" indent="0" algn="just">
              <a:buNone/>
            </a:pPr>
            <a:endParaRPr lang="en-IN" b="1" dirty="0">
              <a:solidFill>
                <a:srgbClr val="990033"/>
              </a:solidFill>
            </a:endParaRPr>
          </a:p>
        </p:txBody>
      </p:sp>
      <p:pic>
        <p:nvPicPr>
          <p:cNvPr id="6" name="Picture 5">
            <a:extLst>
              <a:ext uri="{FF2B5EF4-FFF2-40B4-BE49-F238E27FC236}">
                <a16:creationId xmlns:a16="http://schemas.microsoft.com/office/drawing/2014/main" id="{594E07F0-6664-E9CD-0082-ECD040BAE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5" y="1445179"/>
            <a:ext cx="7064829" cy="4881601"/>
          </a:xfrm>
          <a:prstGeom prst="rect">
            <a:avLst/>
          </a:prstGeom>
        </p:spPr>
      </p:pic>
    </p:spTree>
    <p:extLst>
      <p:ext uri="{BB962C8B-B14F-4D97-AF65-F5344CB8AC3E}">
        <p14:creationId xmlns:p14="http://schemas.microsoft.com/office/powerpoint/2010/main" val="6758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r>
              <a:rPr lang="en-IN" dirty="0"/>
              <a:t>Introduction to Python (Contd.)</a:t>
            </a:r>
          </a:p>
        </p:txBody>
      </p:sp>
      <p:sp>
        <p:nvSpPr>
          <p:cNvPr id="3" name="Content Placeholder 2">
            <a:extLst>
              <a:ext uri="{FF2B5EF4-FFF2-40B4-BE49-F238E27FC236}">
                <a16:creationId xmlns:a16="http://schemas.microsoft.com/office/drawing/2014/main" id="{DD43520B-2EBE-1F0C-3509-EE59BFEEEA66}"/>
              </a:ext>
            </a:extLst>
          </p:cNvPr>
          <p:cNvSpPr>
            <a:spLocks noGrp="1"/>
          </p:cNvSpPr>
          <p:nvPr>
            <p:ph idx="1"/>
          </p:nvPr>
        </p:nvSpPr>
        <p:spPr>
          <a:xfrm>
            <a:off x="838200" y="974862"/>
            <a:ext cx="10515600" cy="448545"/>
          </a:xfrm>
        </p:spPr>
        <p:txBody>
          <a:bodyPr/>
          <a:lstStyle/>
          <a:p>
            <a:pPr marL="0" indent="0" algn="just">
              <a:buNone/>
            </a:pPr>
            <a:r>
              <a:rPr lang="en-US" sz="2400" b="1" dirty="0">
                <a:solidFill>
                  <a:srgbClr val="990033"/>
                </a:solidFill>
              </a:rPr>
              <a:t>Python Is Powerful</a:t>
            </a:r>
            <a:endParaRPr lang="en-IN" b="1" dirty="0">
              <a:solidFill>
                <a:srgbClr val="990033"/>
              </a:solidFill>
            </a:endParaRPr>
          </a:p>
        </p:txBody>
      </p:sp>
      <p:sp>
        <p:nvSpPr>
          <p:cNvPr id="5" name="TextBox 4">
            <a:extLst>
              <a:ext uri="{FF2B5EF4-FFF2-40B4-BE49-F238E27FC236}">
                <a16:creationId xmlns:a16="http://schemas.microsoft.com/office/drawing/2014/main" id="{D5D8B5D8-489B-1063-2693-6447E1B1B827}"/>
              </a:ext>
            </a:extLst>
          </p:cNvPr>
          <p:cNvSpPr txBox="1"/>
          <p:nvPr/>
        </p:nvSpPr>
        <p:spPr>
          <a:xfrm>
            <a:off x="838200" y="1719325"/>
            <a:ext cx="10515600" cy="3585597"/>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dirty="0"/>
              <a:t>Python has all the power you’d expect from a </a:t>
            </a:r>
            <a:r>
              <a:rPr lang="en-US" sz="2300" dirty="0">
                <a:solidFill>
                  <a:srgbClr val="7030A0"/>
                </a:solidFill>
              </a:rPr>
              <a:t>modern programming language </a:t>
            </a:r>
          </a:p>
          <a:p>
            <a:pPr marL="342900" indent="-342900" algn="just">
              <a:spcAft>
                <a:spcPts val="600"/>
              </a:spcAft>
              <a:buFont typeface="Wingdings" panose="05000000000000000000" pitchFamily="2" charset="2"/>
              <a:buChar char="§"/>
            </a:pPr>
            <a:r>
              <a:rPr lang="en-US" sz="2300" dirty="0"/>
              <a:t>Python employ a </a:t>
            </a:r>
            <a:r>
              <a:rPr lang="en-US" sz="2300" dirty="0">
                <a:solidFill>
                  <a:srgbClr val="7030A0"/>
                </a:solidFill>
              </a:rPr>
              <a:t>GUI, process files, and use a variety of data structures</a:t>
            </a:r>
          </a:p>
          <a:p>
            <a:pPr marL="342900" indent="-342900" algn="just">
              <a:spcAft>
                <a:spcPts val="600"/>
              </a:spcAft>
              <a:buFont typeface="Wingdings" panose="05000000000000000000" pitchFamily="2" charset="2"/>
              <a:buChar char="§"/>
            </a:pPr>
            <a:r>
              <a:rPr lang="en-US" sz="2300" dirty="0"/>
              <a:t>Python</a:t>
            </a:r>
            <a:r>
              <a:rPr lang="en-US" sz="2300" dirty="0">
                <a:solidFill>
                  <a:srgbClr val="990033"/>
                </a:solidFill>
              </a:rPr>
              <a:t> </a:t>
            </a:r>
            <a:r>
              <a:rPr lang="en-US" sz="2300" dirty="0">
                <a:solidFill>
                  <a:srgbClr val="7030A0"/>
                </a:solidFill>
              </a:rPr>
              <a:t>is powerful enough to attract developers from around the world as well as companies such as</a:t>
            </a:r>
          </a:p>
          <a:p>
            <a:pPr marL="800100" lvl="1" indent="-342900" algn="just">
              <a:spcAft>
                <a:spcPts val="600"/>
              </a:spcAft>
              <a:buFont typeface="Wingdings" panose="05000000000000000000" pitchFamily="2" charset="2"/>
              <a:buChar char="§"/>
            </a:pPr>
            <a:r>
              <a:rPr lang="en-US" sz="2300" dirty="0">
                <a:solidFill>
                  <a:srgbClr val="990033"/>
                </a:solidFill>
              </a:rPr>
              <a:t>Google, IBM, Industrial Light + Magic, Microsoft, NASA, Red Hat, Verizon, Xerox, and Yahoo!</a:t>
            </a:r>
          </a:p>
          <a:p>
            <a:pPr marL="355600" lvl="1" indent="-355600" algn="just">
              <a:spcAft>
                <a:spcPts val="600"/>
              </a:spcAft>
              <a:buFont typeface="Wingdings" panose="05000000000000000000" pitchFamily="2" charset="2"/>
              <a:buChar char="§"/>
            </a:pPr>
            <a:r>
              <a:rPr lang="en-US" sz="2300" dirty="0"/>
              <a:t>Python is also used as a tool by professional game programmers. Electronic Arts, Games, and the Disney Interactive Media Group all publish games that incorporate Python</a:t>
            </a:r>
            <a:endParaRPr lang="en-IN" sz="2300" dirty="0"/>
          </a:p>
        </p:txBody>
      </p:sp>
    </p:spTree>
    <p:extLst>
      <p:ext uri="{BB962C8B-B14F-4D97-AF65-F5344CB8AC3E}">
        <p14:creationId xmlns:p14="http://schemas.microsoft.com/office/powerpoint/2010/main" val="416104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r>
              <a:rPr lang="en-IN" dirty="0"/>
              <a:t>Introduction to Python (Contd.)</a:t>
            </a:r>
          </a:p>
        </p:txBody>
      </p:sp>
      <p:sp>
        <p:nvSpPr>
          <p:cNvPr id="3" name="Content Placeholder 2">
            <a:extLst>
              <a:ext uri="{FF2B5EF4-FFF2-40B4-BE49-F238E27FC236}">
                <a16:creationId xmlns:a16="http://schemas.microsoft.com/office/drawing/2014/main" id="{DD43520B-2EBE-1F0C-3509-EE59BFEEEA66}"/>
              </a:ext>
            </a:extLst>
          </p:cNvPr>
          <p:cNvSpPr>
            <a:spLocks noGrp="1"/>
          </p:cNvSpPr>
          <p:nvPr>
            <p:ph idx="1"/>
          </p:nvPr>
        </p:nvSpPr>
        <p:spPr>
          <a:xfrm>
            <a:off x="838200" y="904002"/>
            <a:ext cx="10718800" cy="376580"/>
          </a:xfrm>
        </p:spPr>
        <p:txBody>
          <a:bodyPr>
            <a:normAutofit fontScale="92500" lnSpcReduction="10000"/>
          </a:bodyPr>
          <a:lstStyle/>
          <a:p>
            <a:pPr marL="0" indent="0" algn="just">
              <a:buNone/>
            </a:pPr>
            <a:r>
              <a:rPr lang="en-US" sz="2400" b="1" dirty="0">
                <a:solidFill>
                  <a:srgbClr val="990033"/>
                </a:solidFill>
              </a:rPr>
              <a:t>Python Is Object-Oriented</a:t>
            </a:r>
            <a:endParaRPr lang="en-IN" b="1" dirty="0">
              <a:solidFill>
                <a:srgbClr val="990033"/>
              </a:solidFill>
            </a:endParaRPr>
          </a:p>
        </p:txBody>
      </p:sp>
      <p:sp>
        <p:nvSpPr>
          <p:cNvPr id="5" name="TextBox 4">
            <a:extLst>
              <a:ext uri="{FF2B5EF4-FFF2-40B4-BE49-F238E27FC236}">
                <a16:creationId xmlns:a16="http://schemas.microsoft.com/office/drawing/2014/main" id="{D5D8B5D8-489B-1063-2693-6447E1B1B827}"/>
              </a:ext>
            </a:extLst>
          </p:cNvPr>
          <p:cNvSpPr txBox="1"/>
          <p:nvPr/>
        </p:nvSpPr>
        <p:spPr>
          <a:xfrm>
            <a:off x="838200" y="1427827"/>
            <a:ext cx="10826750" cy="4878259"/>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dirty="0"/>
              <a:t>Object-Oriented Programming (OOP) is a </a:t>
            </a:r>
            <a:r>
              <a:rPr lang="en-US" sz="2300" dirty="0">
                <a:solidFill>
                  <a:srgbClr val="7030A0"/>
                </a:solidFill>
              </a:rPr>
              <a:t>modern approach to solving problems with computers</a:t>
            </a:r>
          </a:p>
          <a:p>
            <a:pPr marL="342900" indent="-342900" algn="just">
              <a:spcAft>
                <a:spcPts val="600"/>
              </a:spcAft>
              <a:buFont typeface="Wingdings" panose="05000000000000000000" pitchFamily="2" charset="2"/>
              <a:buChar char="§"/>
            </a:pPr>
            <a:r>
              <a:rPr lang="en-US" sz="2300" dirty="0"/>
              <a:t>It embodies an intuitive method of representing information and actions in a program</a:t>
            </a:r>
          </a:p>
          <a:p>
            <a:pPr marL="342900" indent="-342900" algn="just">
              <a:spcAft>
                <a:spcPts val="600"/>
              </a:spcAft>
              <a:buFont typeface="Wingdings" panose="05000000000000000000" pitchFamily="2" charset="2"/>
              <a:buChar char="§"/>
            </a:pPr>
            <a:r>
              <a:rPr lang="en-US" sz="2300" dirty="0"/>
              <a:t>It’s certainly not the only way to write programs, but, for large projects, it’s often the best way to go</a:t>
            </a:r>
          </a:p>
          <a:p>
            <a:pPr marL="342900" indent="-342900" algn="just">
              <a:spcAft>
                <a:spcPts val="600"/>
              </a:spcAft>
              <a:buFont typeface="Wingdings" panose="05000000000000000000" pitchFamily="2" charset="2"/>
              <a:buChar char="§"/>
            </a:pPr>
            <a:r>
              <a:rPr lang="en-US" sz="2300" dirty="0"/>
              <a:t>Languages like </a:t>
            </a:r>
            <a:r>
              <a:rPr lang="en-US" sz="2300" dirty="0">
                <a:solidFill>
                  <a:srgbClr val="7030A0"/>
                </a:solidFill>
              </a:rPr>
              <a:t>C#, Java, and Python are all object-oriented</a:t>
            </a:r>
            <a:r>
              <a:rPr lang="en-US" sz="2300" dirty="0"/>
              <a:t>. But Python does them one better.</a:t>
            </a:r>
          </a:p>
          <a:p>
            <a:pPr marL="800100" lvl="1" indent="-444500" algn="just">
              <a:spcAft>
                <a:spcPts val="600"/>
              </a:spcAft>
              <a:buFont typeface="Wingdings" panose="05000000000000000000" pitchFamily="2" charset="2"/>
              <a:buChar char="§"/>
            </a:pPr>
            <a:r>
              <a:rPr lang="en-US" sz="2300" dirty="0">
                <a:solidFill>
                  <a:srgbClr val="990033"/>
                </a:solidFill>
              </a:rPr>
              <a:t>In C# and Java, OOP is not optional. This makes short programs unnecessarily complex</a:t>
            </a:r>
          </a:p>
          <a:p>
            <a:pPr marL="342900" indent="-342900" algn="just">
              <a:spcAft>
                <a:spcPts val="600"/>
              </a:spcAft>
              <a:buFont typeface="Wingdings" panose="05000000000000000000" pitchFamily="2" charset="2"/>
              <a:buChar char="§"/>
            </a:pPr>
            <a:r>
              <a:rPr lang="en-US" sz="2300" dirty="0"/>
              <a:t>Python takes a different approach</a:t>
            </a:r>
          </a:p>
          <a:p>
            <a:pPr marL="800100" lvl="1" indent="-444500" algn="just">
              <a:spcAft>
                <a:spcPts val="600"/>
              </a:spcAft>
              <a:buFont typeface="Wingdings" panose="05000000000000000000" pitchFamily="2" charset="2"/>
              <a:buChar char="§"/>
            </a:pPr>
            <a:r>
              <a:rPr lang="en-US" sz="2300" dirty="0">
                <a:solidFill>
                  <a:srgbClr val="990033"/>
                </a:solidFill>
              </a:rPr>
              <a:t>In Python, using OOP techniques is optional </a:t>
            </a:r>
          </a:p>
          <a:p>
            <a:pPr marL="800100" lvl="1" indent="-444500" algn="just">
              <a:spcAft>
                <a:spcPts val="600"/>
              </a:spcAft>
              <a:buFont typeface="Wingdings" panose="05000000000000000000" pitchFamily="2" charset="2"/>
              <a:buChar char="§"/>
            </a:pPr>
            <a:r>
              <a:rPr lang="en-US" sz="2300" dirty="0">
                <a:solidFill>
                  <a:srgbClr val="990033"/>
                </a:solidFill>
              </a:rPr>
              <a:t>You have all of OOP’s power at your disposal, but you can use it when you need it</a:t>
            </a:r>
          </a:p>
        </p:txBody>
      </p:sp>
    </p:spTree>
    <p:extLst>
      <p:ext uri="{BB962C8B-B14F-4D97-AF65-F5344CB8AC3E}">
        <p14:creationId xmlns:p14="http://schemas.microsoft.com/office/powerpoint/2010/main" val="2537123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12572</TotalTime>
  <Words>5975</Words>
  <Application>Microsoft Office PowerPoint</Application>
  <PresentationFormat>Widescreen</PresentationFormat>
  <Paragraphs>526</Paragraphs>
  <Slides>65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Calibri</vt:lpstr>
      <vt:lpstr>Calibri Light</vt:lpstr>
      <vt:lpstr>Candara</vt:lpstr>
      <vt:lpstr>Consolas</vt:lpstr>
      <vt:lpstr>Courier New</vt:lpstr>
      <vt:lpstr>Times New Roman</vt:lpstr>
      <vt:lpstr>Wingdings</vt:lpstr>
      <vt:lpstr>Office Theme</vt:lpstr>
      <vt:lpstr>PowerPoint Presentation</vt:lpstr>
      <vt:lpstr>Outline</vt:lpstr>
      <vt:lpstr>Introduction to Python</vt:lpstr>
      <vt:lpstr>Introduction to Python (Contd.)</vt:lpstr>
      <vt:lpstr>Introduction to Python (Contd.)</vt:lpstr>
      <vt:lpstr>Introduction to Python (Contd.)</vt:lpstr>
      <vt:lpstr>Introduction to Python (Contd.)</vt:lpstr>
      <vt:lpstr>Introduction to Python (Contd.)</vt:lpstr>
      <vt:lpstr>Introduction to Python (Contd.)</vt:lpstr>
      <vt:lpstr>Introduction to Python (Contd.)</vt:lpstr>
      <vt:lpstr>Introduction to Python (Contd.)</vt:lpstr>
      <vt:lpstr>Introduction to Python (Contd.)</vt:lpstr>
      <vt:lpstr>Introduction to Python (Contd.)</vt:lpstr>
      <vt:lpstr>Introduction to Python (Contd.)</vt:lpstr>
      <vt:lpstr>Setting Up Python in Windows</vt:lpstr>
      <vt:lpstr>Introducing IDLE</vt:lpstr>
      <vt:lpstr>Introducing IDLE (Contd.)</vt:lpstr>
      <vt:lpstr>Variable</vt:lpstr>
      <vt:lpstr>Python Data Types</vt:lpstr>
      <vt:lpstr>Using Quotes With the Strings</vt:lpstr>
      <vt:lpstr>Using Quotes With the Strings (Contd.)</vt:lpstr>
      <vt:lpstr>Using Quotes With the Strings (Contd.)</vt:lpstr>
      <vt:lpstr>Using Quotes With the Strings (Contd.)</vt:lpstr>
      <vt:lpstr>Using Quotes With the Strings (Contd.)</vt:lpstr>
      <vt:lpstr>Using Quotes With the Strings (Contd.)</vt:lpstr>
      <vt:lpstr>Using Quotes With the Strings (Contd.)</vt:lpstr>
      <vt:lpstr>Using Quotes With the Strings (Contd.)</vt:lpstr>
      <vt:lpstr>Using Quotes With the Strings (Contd.)</vt:lpstr>
      <vt:lpstr>Using Quotes With the Strings (Contd.)</vt:lpstr>
      <vt:lpstr>Using Quotes With the Strings (Contd.)</vt:lpstr>
      <vt:lpstr>Using Quotes With the Strings (Contd.)</vt:lpstr>
      <vt:lpstr>Using Quotes With the Strings (Contd.)</vt:lpstr>
      <vt:lpstr>Concatenating and Repeating Strings</vt:lpstr>
      <vt:lpstr>Concatenating and Repeating Strings</vt:lpstr>
      <vt:lpstr>Concatenating and Repeating Strings</vt:lpstr>
      <vt:lpstr>Concatenating and Repeating Strings</vt:lpstr>
      <vt:lpstr>Concatenating and Repeating Strings</vt:lpstr>
      <vt:lpstr>Concatenating and Repeating Strings</vt:lpstr>
      <vt:lpstr>Working with Numbers</vt:lpstr>
      <vt:lpstr>Working with Numbers (Contd.)</vt:lpstr>
      <vt:lpstr>Working with Numbers (Contd.)</vt:lpstr>
      <vt:lpstr>Working with Numbers (Contd.)</vt:lpstr>
      <vt:lpstr>Working with Numbers (Contd.)</vt:lpstr>
      <vt:lpstr>Working with Numbers (Contd.)</vt:lpstr>
      <vt:lpstr>Understanding Variables</vt:lpstr>
      <vt:lpstr>Understanding Variables (Contd.)</vt:lpstr>
      <vt:lpstr>Understanding Variables (Contd.)</vt:lpstr>
      <vt:lpstr>Understanding Variables (Contd.)</vt:lpstr>
      <vt:lpstr>Understanding Variables (Contd.)</vt:lpstr>
      <vt:lpstr>Understanding Variables (Contd.)</vt:lpstr>
      <vt:lpstr>Getting User Input</vt:lpstr>
      <vt:lpstr>Getting User Input (Contd.)</vt:lpstr>
      <vt:lpstr>Using String Methods</vt:lpstr>
      <vt:lpstr>Using String Methods (Contd.)</vt:lpstr>
      <vt:lpstr>Using String Methods (Contd.)</vt:lpstr>
      <vt:lpstr>Using The Right Types</vt:lpstr>
      <vt:lpstr>Using The Right Types (Contd.)</vt:lpstr>
      <vt:lpstr>Using The Right Types (Contd.)</vt:lpstr>
      <vt:lpstr>Using The Right Types (Contd.)</vt:lpstr>
      <vt:lpstr>Using The Right Types (Contd.)</vt:lpstr>
      <vt:lpstr>Using The Right Types (Contd.)</vt:lpstr>
      <vt:lpstr>Using The Right Types (Contd.)</vt:lpstr>
      <vt:lpstr>Using Augmented Assignment Operators</vt:lpstr>
      <vt:lpstr>Using Augmented Assignment Operators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Narasimha Swamy S</dc:creator>
  <cp:lastModifiedBy>RAJESH</cp:lastModifiedBy>
  <cp:revision>202</cp:revision>
  <dcterms:created xsi:type="dcterms:W3CDTF">2022-11-14T04:33:36Z</dcterms:created>
  <dcterms:modified xsi:type="dcterms:W3CDTF">2022-12-22T05:45:26Z</dcterms:modified>
</cp:coreProperties>
</file>