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30"/>
  </p:notesMasterIdLst>
  <p:sldIdLst>
    <p:sldId id="256" r:id="rId5"/>
    <p:sldId id="303" r:id="rId6"/>
    <p:sldId id="257" r:id="rId7"/>
    <p:sldId id="302" r:id="rId8"/>
    <p:sldId id="259" r:id="rId9"/>
    <p:sldId id="281" r:id="rId10"/>
    <p:sldId id="261" r:id="rId11"/>
    <p:sldId id="262" r:id="rId12"/>
    <p:sldId id="263" r:id="rId13"/>
    <p:sldId id="273" r:id="rId14"/>
    <p:sldId id="272" r:id="rId15"/>
    <p:sldId id="267" r:id="rId16"/>
    <p:sldId id="271" r:id="rId17"/>
    <p:sldId id="269" r:id="rId18"/>
    <p:sldId id="274" r:id="rId19"/>
    <p:sldId id="275" r:id="rId20"/>
    <p:sldId id="276" r:id="rId21"/>
    <p:sldId id="284" r:id="rId22"/>
    <p:sldId id="277" r:id="rId23"/>
    <p:sldId id="278" r:id="rId24"/>
    <p:sldId id="282" r:id="rId25"/>
    <p:sldId id="283" r:id="rId26"/>
    <p:sldId id="279" r:id="rId27"/>
    <p:sldId id="280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BD8C0-1C7C-195A-B971-18308761202D}" v="248" dt="2023-04-26T15:31:52.018"/>
    <p1510:client id="{9DCFF339-F798-2C7B-C3A1-2386DB3911A5}" v="256" dt="2023-04-26T04:48:13.217"/>
    <p1510:client id="{B90323F4-EB91-4324-B2CC-33F8F69B77F2}" v="1" dt="2023-04-26T09:44:55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 autoAdjust="0"/>
    <p:restoredTop sz="94650"/>
  </p:normalViewPr>
  <p:slideViewPr>
    <p:cSldViewPr snapToGrid="0">
      <p:cViewPr varScale="1">
        <p:scale>
          <a:sx n="59" d="100"/>
          <a:sy n="59" d="100"/>
        </p:scale>
        <p:origin x="9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26FF6-1F55-4456-80DD-94235D13F093}" type="datetimeFigureOut"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8DBCF-2EED-478F-95F9-08F0384A2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8DBCF-2EED-478F-95F9-08F0384A202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5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8DBCF-2EED-478F-95F9-08F0384A20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6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9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41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8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3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681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8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AA894-081C-464A-82E2-3A37A8791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59" y="2170408"/>
            <a:ext cx="3539673" cy="468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1795" y="1061319"/>
            <a:ext cx="4381506" cy="341399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Freddy's Frozen Custard &amp; Steakburgers is Growing in Texas with 57 New  Restaurants">
            <a:extLst>
              <a:ext uri="{FF2B5EF4-FFF2-40B4-BE49-F238E27FC236}">
                <a16:creationId xmlns:a16="http://schemas.microsoft.com/office/drawing/2014/main" id="{63E6CD28-B6B5-2448-1A64-31A51E14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621" y="2426345"/>
            <a:ext cx="3845257" cy="200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85391" y="483870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6C12A-99C3-823E-06D3-6FFCAA08399E}"/>
              </a:ext>
            </a:extLst>
          </p:cNvPr>
          <p:cNvSpPr txBox="1"/>
          <p:nvPr/>
        </p:nvSpPr>
        <p:spPr>
          <a:xfrm>
            <a:off x="5967337" y="4297348"/>
            <a:ext cx="517820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CF2406"/>
                </a:solidFill>
                <a:latin typeface="Agency FB" panose="020B0503020202020204" pitchFamily="34" charset="0"/>
              </a:rPr>
              <a:t>MS BUSINESS ANALYTICS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2377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E0F90-603D-CEE2-35BF-D5EF6D8460B3}"/>
              </a:ext>
            </a:extLst>
          </p:cNvPr>
          <p:cNvSpPr txBox="1"/>
          <p:nvPr/>
        </p:nvSpPr>
        <p:spPr>
          <a:xfrm>
            <a:off x="310896" y="2825879"/>
            <a:ext cx="4781521" cy="1844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et sales figures for the </a:t>
            </a:r>
            <a:r>
              <a:rPr lang="en-US" sz="2000" b="1" i="0" dirty="0">
                <a:solidFill>
                  <a:schemeClr val="accent5"/>
                </a:solidFill>
                <a:effectLst/>
                <a:latin typeface="Calibri"/>
                <a:cs typeface="Calibri"/>
              </a:rPr>
              <a:t>states that have above-average total net sales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 and their store count.</a:t>
            </a:r>
            <a:endParaRPr lang="en-US" sz="2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255F0-8737-C298-BAE3-8F58F962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8" y="315013"/>
            <a:ext cx="6456616" cy="2937758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3702BB-9636-68E7-376D-FAFD6EB6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70" y="3246998"/>
            <a:ext cx="6276945" cy="3611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33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4B0D1BA-1E9E-1665-2BA3-8F4E7217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" y="0"/>
            <a:ext cx="5944121" cy="41737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51A715-AA8F-3CFA-1AB9-D1F9A71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95" y="2620265"/>
            <a:ext cx="5699605" cy="41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re your Data: Exploratory Data Analysis | by Bala Kowsalya | Data  Science Everywhere | Medium">
            <a:extLst>
              <a:ext uri="{FF2B5EF4-FFF2-40B4-BE49-F238E27FC236}">
                <a16:creationId xmlns:a16="http://schemas.microsoft.com/office/drawing/2014/main" id="{A8ED8456-E2F2-C282-9BAF-25B241B3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8576" y="1313693"/>
            <a:ext cx="4230613" cy="4230613"/>
          </a:xfrm>
          <a:prstGeom prst="rect">
            <a:avLst/>
          </a:prstGeom>
          <a:solidFill>
            <a:srgbClr val="FFFFFF"/>
          </a:solidFill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BDB2E-1FFC-BA21-0E8F-C544673AB2C2}"/>
              </a:ext>
            </a:extLst>
          </p:cNvPr>
          <p:cNvSpPr txBox="1"/>
          <p:nvPr/>
        </p:nvSpPr>
        <p:spPr>
          <a:xfrm>
            <a:off x="613632" y="2851141"/>
            <a:ext cx="647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>
                <a:latin typeface="Calibri" panose="020F0502020204030204" pitchFamily="34" charset="0"/>
                <a:cs typeface="Calibri" panose="020F0502020204030204" pitchFamily="34" charset="0"/>
              </a:rPr>
              <a:t>Exploratory Analysis on </a:t>
            </a:r>
            <a:r>
              <a:rPr lang="en-US" sz="2800" b="1" spc="3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Orders</a:t>
            </a:r>
            <a:endParaRPr lang="en-US" sz="2800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9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1C6DB-EE48-AFA3-51E0-8E7EE638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78" y="129283"/>
            <a:ext cx="9980026" cy="65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1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4AB57-C3D0-A721-6C01-3344BC12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44" y="144624"/>
            <a:ext cx="11439512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4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E6D0CB-5269-7452-D79D-EEA56F0F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39"/>
            <a:ext cx="5743905" cy="47175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3AFAE94-FDE7-6B4E-87CD-8F3C34DF8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21" y="2469535"/>
            <a:ext cx="6132663" cy="426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66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re your Data: Exploratory Data Analysis | by Bala Kowsalya | Data  Science Everywhere | Medium">
            <a:extLst>
              <a:ext uri="{FF2B5EF4-FFF2-40B4-BE49-F238E27FC236}">
                <a16:creationId xmlns:a16="http://schemas.microsoft.com/office/drawing/2014/main" id="{A8ED8456-E2F2-C282-9BAF-25B241B3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8576" y="1313693"/>
            <a:ext cx="4230613" cy="4230613"/>
          </a:xfrm>
          <a:prstGeom prst="rect">
            <a:avLst/>
          </a:prstGeom>
          <a:solidFill>
            <a:srgbClr val="FFFFFF"/>
          </a:solidFill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5C85B7-15F9-5113-E2C5-1A4B6AC4A1DE}"/>
              </a:ext>
            </a:extLst>
          </p:cNvPr>
          <p:cNvSpPr txBox="1"/>
          <p:nvPr/>
        </p:nvSpPr>
        <p:spPr>
          <a:xfrm>
            <a:off x="722811" y="2659117"/>
            <a:ext cx="6215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>
                <a:latin typeface="Calibri" panose="020F0502020204030204" pitchFamily="34" charset="0"/>
                <a:cs typeface="Calibri" panose="020F0502020204030204" pitchFamily="34" charset="0"/>
              </a:rPr>
              <a:t>Exploratory Analysis on Freddy’s In-App Netsales in </a:t>
            </a:r>
            <a:r>
              <a:rPr lang="en-US" sz="2800" b="1" spc="3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Wichita</a:t>
            </a:r>
            <a:endParaRPr lang="en-US" sz="2800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4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4C10D9-1AE9-0B84-2AEC-F8421CBB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1232"/>
            <a:ext cx="5989871" cy="4919608"/>
          </a:xfrm>
          <a:prstGeom prst="rect">
            <a:avLst/>
          </a:prstGeom>
        </p:spPr>
      </p:pic>
      <p:pic>
        <p:nvPicPr>
          <p:cNvPr id="3074" name="imageSelected0">
            <a:extLst>
              <a:ext uri="{FF2B5EF4-FFF2-40B4-BE49-F238E27FC236}">
                <a16:creationId xmlns:a16="http://schemas.microsoft.com/office/drawing/2014/main" id="{FD2C16C3-3C90-50BA-E540-BD9376221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154895"/>
            <a:ext cx="5839451" cy="479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30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198EFC9-F82B-9C3A-A516-8126610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0" y="161925"/>
            <a:ext cx="11725275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C93F5-5B4F-A298-A214-A98B7F49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39" y="176912"/>
            <a:ext cx="9900921" cy="65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27EB-13A9-5C8C-A83C-0DD19B17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66" y="144457"/>
            <a:ext cx="10357666" cy="600075"/>
          </a:xfrm>
        </p:spPr>
        <p:txBody>
          <a:bodyPr>
            <a:normAutofit/>
          </a:bodyPr>
          <a:lstStyle/>
          <a:p>
            <a:pPr algn="ctr"/>
            <a:r>
              <a:rPr lang="en-US" sz="2800" b="1" spc="300" dirty="0">
                <a:latin typeface="Avenir Next LT Pro"/>
                <a:cs typeface="Calibri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9DC7-3046-DC2C-C105-13A6D4FC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762" y="1178858"/>
            <a:ext cx="6947716" cy="493395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A4A4A"/>
                </a:solidFill>
                <a:latin typeface="+mn-lt"/>
                <a:ea typeface="+mn-lt"/>
                <a:cs typeface="+mn-lt"/>
              </a:rPr>
              <a:t>FRAMEWORK</a:t>
            </a:r>
            <a:endParaRPr lang="en-US"/>
          </a:p>
          <a:p>
            <a:pPr marL="0" indent="0">
              <a:buNone/>
            </a:pPr>
            <a:endParaRPr lang="en-US" dirty="0">
              <a:solidFill>
                <a:srgbClr val="4A4A4A"/>
              </a:solidFill>
              <a:latin typeface="+mn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A4A4A"/>
                </a:solidFill>
                <a:latin typeface="+mn-lt"/>
                <a:ea typeface="+mn-lt"/>
                <a:cs typeface="+mn-lt"/>
              </a:rPr>
              <a:t>BUSINESS UNDERSTANDING &amp; THE PROBLEM</a:t>
            </a:r>
          </a:p>
          <a:p>
            <a:pPr marL="0" indent="0">
              <a:buNone/>
            </a:pPr>
            <a:endParaRPr lang="en-US" dirty="0">
              <a:solidFill>
                <a:srgbClr val="4A4A4A"/>
              </a:solidFill>
              <a:latin typeface="+mn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A4A4A"/>
                </a:solidFill>
                <a:latin typeface="+mn-lt"/>
                <a:ea typeface="+mn-lt"/>
                <a:cs typeface="+mn-lt"/>
              </a:rPr>
              <a:t>DATA UNDERSTANDING &amp; PREPARATION</a:t>
            </a:r>
          </a:p>
          <a:p>
            <a:endParaRPr lang="en-US" dirty="0">
              <a:solidFill>
                <a:srgbClr val="4A4A4A"/>
              </a:solidFill>
              <a:latin typeface="+mn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A4A4A"/>
                </a:solidFill>
                <a:latin typeface="+mn-lt"/>
                <a:ea typeface="+mn-lt"/>
                <a:cs typeface="+mn-lt"/>
              </a:rPr>
              <a:t>EXPLORATORY DATA ANALYSIS</a:t>
            </a:r>
          </a:p>
          <a:p>
            <a:pPr marL="0" indent="0">
              <a:buNone/>
            </a:pPr>
            <a:endParaRPr lang="en-US" dirty="0">
              <a:solidFill>
                <a:srgbClr val="4A4A4A"/>
              </a:solidFill>
              <a:latin typeface="+mn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A4A4A"/>
                </a:solidFill>
                <a:latin typeface="+mn-lt"/>
                <a:ea typeface="+mn-lt"/>
                <a:cs typeface="+mn-lt"/>
              </a:rPr>
              <a:t>MODELING &amp; EVALUATION</a:t>
            </a:r>
          </a:p>
          <a:p>
            <a:endParaRPr lang="en-US" dirty="0">
              <a:solidFill>
                <a:srgbClr val="4A4A4A"/>
              </a:solidFill>
              <a:latin typeface="+mn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A4A4A"/>
                </a:solidFill>
                <a:latin typeface="+mn-lt"/>
                <a:ea typeface="+mn-lt"/>
                <a:cs typeface="+mn-lt"/>
              </a:rPr>
              <a:t>CONCLUSION &amp; FUTURE WORK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EF94A16-F476-08E4-EE3B-360D9B37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90650" y="1076325"/>
            <a:ext cx="600075" cy="609600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0D2870B-F870-3A80-49F3-048614F4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8" y="3729038"/>
            <a:ext cx="600075" cy="60007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1C971F2C-84E8-3964-1F53-38AD233C1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4514850"/>
            <a:ext cx="676275" cy="63817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6684295-09DF-92E3-3F3F-05B410BD3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5410200"/>
            <a:ext cx="590550" cy="590550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C09D54D6-7BE9-CA17-98FD-08FD58D250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50" t="9756" r="12500" b="8537"/>
          <a:stretch/>
        </p:blipFill>
        <p:spPr>
          <a:xfrm>
            <a:off x="1390650" y="2019300"/>
            <a:ext cx="542926" cy="638177"/>
          </a:xfrm>
          <a:prstGeom prst="rect">
            <a:avLst/>
          </a:prstGeom>
        </p:spPr>
      </p:pic>
      <p:pic>
        <p:nvPicPr>
          <p:cNvPr id="9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3F21B98-0EF3-F4E9-962D-5A1BFB503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2905125"/>
            <a:ext cx="647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2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F027D-B819-BC99-F7F9-F62D19EB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40" y="153584"/>
            <a:ext cx="9808283" cy="65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5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8E7C25-D555-2D4A-3170-8E378954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62850"/>
            <a:ext cx="9424307" cy="65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6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C69E66C-B69C-AA22-7F03-2CEACF8F3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62" y="221358"/>
            <a:ext cx="9731828" cy="64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36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CCD8-E9B6-DD39-87F1-2D3B8757D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1658"/>
            <a:ext cx="8373140" cy="1353737"/>
          </a:xfrm>
        </p:spPr>
        <p:txBody>
          <a:bodyPr>
            <a:normAutofit/>
          </a:bodyPr>
          <a:lstStyle/>
          <a:p>
            <a:pPr algn="ctr"/>
            <a:r>
              <a:rPr lang="en-US" sz="2800" spc="0" dirty="0">
                <a:latin typeface="Calibri" panose="020F0502020204030204" pitchFamily="34" charset="0"/>
                <a:cs typeface="Calibri" panose="020F0502020204030204" pitchFamily="34" charset="0"/>
              </a:rPr>
              <a:t>MODELING </a:t>
            </a:r>
            <a:r>
              <a:rPr lang="en-US" sz="2800" spc="0" dirty="0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&amp; EVALUATION</a:t>
            </a:r>
            <a:br>
              <a:rPr lang="en-US" sz="2800" spc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spc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1660E-3A91-BDDD-1ED1-0780B24840DC}"/>
              </a:ext>
            </a:extLst>
          </p:cNvPr>
          <p:cNvSpPr txBox="1"/>
          <p:nvPr/>
        </p:nvSpPr>
        <p:spPr>
          <a:xfrm>
            <a:off x="691461" y="1560569"/>
            <a:ext cx="11312649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egression analysis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conducted at different levels i.e., on Freddy's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In-App data, location specific data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a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at store level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focus was on the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Freddy's In-App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which includes entire USA data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 (Root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ean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quare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rror)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R-Square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 were calculated as a result of the analysis.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 : 0.56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R-Square: 0.85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87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49C3-5AB8-B94E-849E-C481B22E9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22" y="-1"/>
            <a:ext cx="10207255" cy="794657"/>
          </a:xfrm>
        </p:spPr>
        <p:txBody>
          <a:bodyPr>
            <a:normAutofit/>
          </a:bodyPr>
          <a:lstStyle/>
          <a:p>
            <a:pPr algn="ctr"/>
            <a:r>
              <a:rPr lang="en-US" sz="2800" b="1" spc="300" dirty="0">
                <a:latin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F1F2B-AEB8-FA32-8151-CF0544D69CFD}"/>
              </a:ext>
            </a:extLst>
          </p:cNvPr>
          <p:cNvSpPr txBox="1"/>
          <p:nvPr/>
        </p:nvSpPr>
        <p:spPr>
          <a:xfrm>
            <a:off x="826749" y="969294"/>
            <a:ext cx="1100469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the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top-performing stores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their characteristics.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the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 and off-peak hours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staffing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marketing during those hours.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redicting future sales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historical data to optimize inventory, plan marketing and promotional campaigns, and identify potential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 for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</a:p>
          <a:p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A/B testing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on app reviews 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analysis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91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3894F0-2964-AA4E-9AE6-66D45557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200275"/>
            <a:ext cx="62865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6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2142-83C9-3F67-DBAC-CE5D62DA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466" y="458360"/>
            <a:ext cx="7527086" cy="1106333"/>
          </a:xfrm>
        </p:spPr>
        <p:txBody>
          <a:bodyPr anchor="t">
            <a:noAutofit/>
          </a:bodyPr>
          <a:lstStyle/>
          <a:p>
            <a:pPr algn="ctr"/>
            <a:r>
              <a:rPr lang="en-US" sz="2800" b="1" spc="300" dirty="0">
                <a:latin typeface="Avenir Next LT Pro"/>
                <a:cs typeface="Calibri"/>
              </a:rPr>
              <a:t>CRISP-DM Framework</a:t>
            </a:r>
            <a:endParaRPr lang="en-US" sz="2800" b="1" spc="300">
              <a:latin typeface="Avenir Next LT Pro"/>
              <a:cs typeface="Calibri"/>
            </a:endParaRPr>
          </a:p>
        </p:txBody>
      </p:sp>
      <p:pic>
        <p:nvPicPr>
          <p:cNvPr id="4" name="Picture 8" descr="Diagram&#10;&#10;Description automatically generated">
            <a:extLst>
              <a:ext uri="{FF2B5EF4-FFF2-40B4-BE49-F238E27FC236}">
                <a16:creationId xmlns:a16="http://schemas.microsoft.com/office/drawing/2014/main" id="{45006534-E2F0-0150-C33A-AED8A4B4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93" y="1488283"/>
            <a:ext cx="4550785" cy="456219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59137-E293-2D63-623D-843EEF3C67DF}"/>
              </a:ext>
            </a:extLst>
          </p:cNvPr>
          <p:cNvSpPr txBox="1"/>
          <p:nvPr/>
        </p:nvSpPr>
        <p:spPr>
          <a:xfrm>
            <a:off x="6367486" y="2743200"/>
            <a:ext cx="483362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Iterative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 and </a:t>
            </a: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adaptive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 approach.</a:t>
            </a:r>
            <a:br>
              <a:rPr lang="en-US" dirty="0">
                <a:solidFill>
                  <a:srgbClr val="4A4A4A"/>
                </a:solidFill>
                <a:ea typeface="+mn-lt"/>
                <a:cs typeface="+mn-lt"/>
              </a:rPr>
            </a:br>
            <a:endParaRPr lang="en-US">
              <a:solidFill>
                <a:srgbClr val="4A4A4A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Continuously improves results &amp; adaptable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 across all the industries for Data Mining, Data Analytics and Data Science.</a:t>
            </a:r>
          </a:p>
        </p:txBody>
      </p:sp>
    </p:spTree>
    <p:extLst>
      <p:ext uri="{BB962C8B-B14F-4D97-AF65-F5344CB8AC3E}">
        <p14:creationId xmlns:p14="http://schemas.microsoft.com/office/powerpoint/2010/main" val="91652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773E57-4578-95A8-8996-01B2742F2DA2}"/>
              </a:ext>
            </a:extLst>
          </p:cNvPr>
          <p:cNvSpPr txBox="1"/>
          <p:nvPr/>
        </p:nvSpPr>
        <p:spPr>
          <a:xfrm>
            <a:off x="3653980" y="223018"/>
            <a:ext cx="52878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spc="300" dirty="0"/>
              <a:t>Business Understanding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27BB3-E57C-7911-AF1B-68AD8C2C2106}"/>
              </a:ext>
            </a:extLst>
          </p:cNvPr>
          <p:cNvSpPr txBox="1"/>
          <p:nvPr/>
        </p:nvSpPr>
        <p:spPr>
          <a:xfrm>
            <a:off x="583634" y="991006"/>
            <a:ext cx="3070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A2029-3504-6C70-8C22-2FEFEA2FEE20}"/>
              </a:ext>
            </a:extLst>
          </p:cNvPr>
          <p:cNvSpPr txBox="1"/>
          <p:nvPr/>
        </p:nvSpPr>
        <p:spPr>
          <a:xfrm>
            <a:off x="476963" y="778975"/>
            <a:ext cx="10984357" cy="5416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The Business</a:t>
            </a:r>
            <a:endParaRPr lang="en-US" u="sng" dirty="0">
              <a:solidFill>
                <a:schemeClr val="accent5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accent5"/>
              </a:solidFill>
              <a:latin typeface="Avenir Next LT Pro"/>
              <a:ea typeface="+mn-lt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u="sng" dirty="0">
                <a:solidFill>
                  <a:srgbClr val="4A4A4A"/>
                </a:solidFill>
                <a:latin typeface="Arial"/>
                <a:ea typeface="+mn-lt"/>
                <a:cs typeface="Arial"/>
              </a:rPr>
              <a:t>Business Model &amp;Concept:</a:t>
            </a:r>
            <a:r>
              <a:rPr lang="en-US" dirty="0">
                <a:solidFill>
                  <a:srgbClr val="4A4A4A"/>
                </a:solidFill>
                <a:latin typeface="Arial"/>
                <a:ea typeface="+mn-lt"/>
                <a:cs typeface="Arial"/>
              </a:rPr>
              <a:t> Focuses on</a:t>
            </a:r>
            <a:r>
              <a:rPr lang="en-US" b="1" dirty="0">
                <a:solidFill>
                  <a:srgbClr val="4A4A4A"/>
                </a:solidFill>
                <a:latin typeface="Arial"/>
                <a:ea typeface="+mn-lt"/>
                <a:cs typeface="Arial"/>
              </a:rPr>
              <a:t> fast-casual dining</a:t>
            </a:r>
            <a:r>
              <a:rPr lang="en-US" dirty="0">
                <a:solidFill>
                  <a:srgbClr val="4A4A4A"/>
                </a:solidFill>
                <a:latin typeface="Arial"/>
                <a:ea typeface="+mn-lt"/>
                <a:cs typeface="Arial"/>
              </a:rPr>
              <a:t> experience </a:t>
            </a:r>
            <a:r>
              <a:rPr lang="en-US" b="1" dirty="0">
                <a:solidFill>
                  <a:srgbClr val="4A4A4A"/>
                </a:solidFill>
                <a:latin typeface="Arial"/>
                <a:ea typeface="+mn-lt"/>
                <a:cs typeface="Arial"/>
              </a:rPr>
              <a:t>mostly franchises.  </a:t>
            </a:r>
          </a:p>
          <a:p>
            <a:endParaRPr lang="en-US" dirty="0">
              <a:solidFill>
                <a:srgbClr val="4A4A4A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u="sng" dirty="0">
                <a:solidFill>
                  <a:srgbClr val="4A4A4A"/>
                </a:solidFill>
                <a:ea typeface="+mn-lt"/>
                <a:cs typeface="+mn-lt"/>
              </a:rPr>
              <a:t>Presence: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 Currently </a:t>
            </a: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469 stores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 in </a:t>
            </a: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37 states/territories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  &amp; </a:t>
            </a: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369 Cities. 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Envisions the possibility of over 3,000 units in future.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4A4A4A"/>
              </a:solidFill>
              <a:latin typeface="Avenir Next LT Pro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u="sng" dirty="0">
                <a:solidFill>
                  <a:srgbClr val="4A4A4A"/>
                </a:solidFill>
                <a:ea typeface="+mn-lt"/>
                <a:cs typeface="+mn-lt"/>
              </a:rPr>
              <a:t>Revenue &amp; Valuation: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$534M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 per year with </a:t>
            </a: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9,751 employees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.  Average per Employee  </a:t>
            </a: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$114K</a:t>
            </a:r>
          </a:p>
          <a:p>
            <a:endParaRPr lang="en-US" b="1" dirty="0">
              <a:solidFill>
                <a:srgbClr val="4A4A4A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u="sng" dirty="0">
                <a:solidFill>
                  <a:srgbClr val="4A4A4A"/>
                </a:solidFill>
                <a:ea typeface="+mn-lt"/>
                <a:cs typeface="+mn-lt"/>
              </a:rPr>
              <a:t>Freddys Mobile App: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  Customizable orders and </a:t>
            </a: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convenient pickup times</a:t>
            </a:r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. Carryout and delivery options, no subscription.   Loyalty rewards :   </a:t>
            </a:r>
            <a:r>
              <a:rPr lang="en-US" b="1" dirty="0">
                <a:solidFill>
                  <a:srgbClr val="4A4A4A"/>
                </a:solidFill>
                <a:ea typeface="+mn-lt"/>
                <a:cs typeface="+mn-lt"/>
              </a:rPr>
              <a:t>$1 = 10 points</a:t>
            </a:r>
          </a:p>
          <a:p>
            <a:r>
              <a:rPr lang="en-US" dirty="0">
                <a:solidFill>
                  <a:srgbClr val="4A4A4A"/>
                </a:solidFill>
                <a:ea typeface="+mn-lt"/>
                <a:cs typeface="+mn-lt"/>
              </a:rPr>
              <a:t>     </a:t>
            </a:r>
          </a:p>
          <a:p>
            <a:endParaRPr lang="en-US" dirty="0">
              <a:solidFill>
                <a:srgbClr val="4A4A4A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4A4A4A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4A4A4A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The Problem</a:t>
            </a:r>
            <a:endParaRPr lang="en-US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rgbClr val="4A4A4A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4A4A4A"/>
                </a:solidFill>
                <a:ea typeface="+mn-lt"/>
                <a:cs typeface="+mn-lt"/>
              </a:rPr>
              <a:t>To grow Freddy's In-app orders and net sales as compared to other delivery partners.</a:t>
            </a:r>
          </a:p>
          <a:p>
            <a:pPr marL="285750" indent="-285750">
              <a:buFont typeface="Calibri"/>
              <a:buChar char="-"/>
            </a:pPr>
            <a:endParaRPr lang="en-US" b="1" dirty="0">
              <a:solidFill>
                <a:srgbClr val="4A4A4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F0508-6B9D-E4D8-0804-D7FABB05EFDD}"/>
              </a:ext>
            </a:extLst>
          </p:cNvPr>
          <p:cNvSpPr txBox="1"/>
          <p:nvPr/>
        </p:nvSpPr>
        <p:spPr>
          <a:xfrm>
            <a:off x="748145" y="4950361"/>
            <a:ext cx="10062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4A4A4A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24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35DE-FD81-9D0F-9D83-6D32C9D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2" y="0"/>
            <a:ext cx="10357666" cy="1438450"/>
          </a:xfrm>
        </p:spPr>
        <p:txBody>
          <a:bodyPr>
            <a:normAutofit/>
          </a:bodyPr>
          <a:lstStyle/>
          <a:p>
            <a:pPr algn="ctr"/>
            <a:r>
              <a:rPr lang="en-US" sz="2800" b="1" spc="3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DATA UNDERSTANDING</a:t>
            </a:r>
            <a:br>
              <a:rPr lang="en-US" sz="2800" b="1" spc="3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</a:br>
            <a:endParaRPr lang="en-US" sz="28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6C52-A46A-C4F9-22A8-D63BF919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61289"/>
            <a:ext cx="10357666" cy="474421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6 CSV files from Freddy’s, containing a vast amount of data totaling approximately 500 GB </a:t>
            </a:r>
          </a:p>
          <a:p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Developed a data dictionary, understanding the relationship between the tables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81E3AC-C782-D2B8-5396-C78FC5A2A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84245"/>
              </p:ext>
            </p:extLst>
          </p:nvPr>
        </p:nvGraphicFramePr>
        <p:xfrm>
          <a:off x="3234705" y="2400254"/>
          <a:ext cx="5722590" cy="4259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518">
                  <a:extLst>
                    <a:ext uri="{9D8B030D-6E8A-4147-A177-3AD203B41FA5}">
                      <a16:colId xmlns:a16="http://schemas.microsoft.com/office/drawing/2014/main" val="2675107044"/>
                    </a:ext>
                  </a:extLst>
                </a:gridCol>
                <a:gridCol w="1144518">
                  <a:extLst>
                    <a:ext uri="{9D8B030D-6E8A-4147-A177-3AD203B41FA5}">
                      <a16:colId xmlns:a16="http://schemas.microsoft.com/office/drawing/2014/main" val="294013398"/>
                    </a:ext>
                  </a:extLst>
                </a:gridCol>
                <a:gridCol w="1144518">
                  <a:extLst>
                    <a:ext uri="{9D8B030D-6E8A-4147-A177-3AD203B41FA5}">
                      <a16:colId xmlns:a16="http://schemas.microsoft.com/office/drawing/2014/main" val="1861522587"/>
                    </a:ext>
                  </a:extLst>
                </a:gridCol>
                <a:gridCol w="1144518">
                  <a:extLst>
                    <a:ext uri="{9D8B030D-6E8A-4147-A177-3AD203B41FA5}">
                      <a16:colId xmlns:a16="http://schemas.microsoft.com/office/drawing/2014/main" val="1282055810"/>
                    </a:ext>
                  </a:extLst>
                </a:gridCol>
                <a:gridCol w="1144518">
                  <a:extLst>
                    <a:ext uri="{9D8B030D-6E8A-4147-A177-3AD203B41FA5}">
                      <a16:colId xmlns:a16="http://schemas.microsoft.com/office/drawing/2014/main" val="1039291231"/>
                    </a:ext>
                  </a:extLst>
                </a:gridCol>
              </a:tblGrid>
              <a:tr h="3001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Dataset Name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Records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Size</a:t>
                      </a:r>
                      <a:endParaRPr lang="en-US" dirty="0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Fields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extLst>
                  <a:ext uri="{0D108BD9-81ED-4DB2-BD59-A6C34878D82A}">
                    <a16:rowId xmlns:a16="http://schemas.microsoft.com/office/drawing/2014/main" val="1624845102"/>
                  </a:ext>
                </a:extLst>
              </a:tr>
              <a:tr h="4639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err="1">
                          <a:effectLst/>
                        </a:rPr>
                        <a:t>Item_Sold</a:t>
                      </a:r>
                      <a:endParaRPr lang="en-US" b="1" err="1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Information about items sold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38</a:t>
                      </a:r>
                      <a:endParaRPr lang="en-US" dirty="0">
                        <a:effectLst/>
                      </a:endParaRPr>
                    </a:p>
                  </a:txBody>
                  <a:tcPr marR="63500" marT="0" marB="0"/>
                </a:tc>
                <a:extLst>
                  <a:ext uri="{0D108BD9-81ED-4DB2-BD59-A6C34878D82A}">
                    <a16:rowId xmlns:a16="http://schemas.microsoft.com/office/drawing/2014/main" val="3063246031"/>
                  </a:ext>
                </a:extLst>
              </a:tr>
              <a:tr h="542637"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items_sold22-23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383M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97.1GB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extLst>
                  <a:ext uri="{0D108BD9-81ED-4DB2-BD59-A6C34878D82A}">
                    <a16:rowId xmlns:a16="http://schemas.microsoft.com/office/drawing/2014/main" val="3210520674"/>
                  </a:ext>
                </a:extLst>
              </a:tr>
              <a:tr h="564785"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items_sold20-21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703M</a:t>
                      </a:r>
                      <a:endParaRPr lang="en-US" dirty="0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179 GB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extLst>
                  <a:ext uri="{0D108BD9-81ED-4DB2-BD59-A6C34878D82A}">
                    <a16:rowId xmlns:a16="http://schemas.microsoft.com/office/drawing/2014/main" val="1871844995"/>
                  </a:ext>
                </a:extLst>
              </a:tr>
              <a:tr h="463930"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items_sold19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525M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131 GB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extLst>
                  <a:ext uri="{0D108BD9-81ED-4DB2-BD59-A6C34878D82A}">
                    <a16:rowId xmlns:a16="http://schemas.microsoft.com/office/drawing/2014/main" val="2906630694"/>
                  </a:ext>
                </a:extLst>
              </a:tr>
              <a:tr h="6252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err="1">
                          <a:effectLst/>
                        </a:rPr>
                        <a:t>CheckSummary</a:t>
                      </a:r>
                      <a:endParaRPr lang="en-US" b="1" err="1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Summary of each check of every transaction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239M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72 GB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extLst>
                  <a:ext uri="{0D108BD9-81ED-4DB2-BD59-A6C34878D82A}">
                    <a16:rowId xmlns:a16="http://schemas.microsoft.com/office/drawing/2014/main" val="1861914649"/>
                  </a:ext>
                </a:extLst>
              </a:tr>
              <a:tr h="6252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</a:rPr>
                        <a:t>Giveback</a:t>
                      </a:r>
                      <a:endParaRPr lang="en-US" b="1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Information about promotions and their period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49,310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3.8MB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R="63500" marT="0" marB="0"/>
                </a:tc>
                <a:extLst>
                  <a:ext uri="{0D108BD9-81ED-4DB2-BD59-A6C34878D82A}">
                    <a16:rowId xmlns:a16="http://schemas.microsoft.com/office/drawing/2014/main" val="213115844"/>
                  </a:ext>
                </a:extLst>
              </a:tr>
              <a:tr h="497549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err="1">
                          <a:effectLst/>
                        </a:rPr>
                        <a:t>StoreInfo</a:t>
                      </a: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Specific details about each store</a:t>
                      </a: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716</a:t>
                      </a: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385KB</a:t>
                      </a:r>
                    </a:p>
                  </a:txBody>
                  <a:tcPr marR="63500" marT="0" marB="0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63</a:t>
                      </a:r>
                    </a:p>
                  </a:txBody>
                  <a:tcPr marR="63500" marT="0" marB="0"/>
                </a:tc>
                <a:extLst>
                  <a:ext uri="{0D108BD9-81ED-4DB2-BD59-A6C34878D82A}">
                    <a16:rowId xmlns:a16="http://schemas.microsoft.com/office/drawing/2014/main" val="4777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4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79099-8D2E-AC12-5D01-0E6C9BFAE082}"/>
              </a:ext>
            </a:extLst>
          </p:cNvPr>
          <p:cNvSpPr txBox="1"/>
          <p:nvPr/>
        </p:nvSpPr>
        <p:spPr>
          <a:xfrm>
            <a:off x="3922776" y="232684"/>
            <a:ext cx="4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DATA PREPARATION</a:t>
            </a:r>
            <a:endParaRPr lang="en-US" sz="2800" spc="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27E38-6F61-AF70-F3E5-7D92A136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0" y="1088136"/>
            <a:ext cx="11537660" cy="51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0D7D-2C5B-445A-DE22-D1329DB0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7638168" cy="14704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cap="all" spc="3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br>
              <a:rPr lang="en-US" sz="2800" b="1" cap="all" spc="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E0D9-B7D8-2E0A-D54C-DCEF2E24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881" y="1976628"/>
            <a:ext cx="7638168" cy="2595373"/>
          </a:xfrm>
        </p:spPr>
        <p:txBody>
          <a:bodyPr>
            <a:normAutofit fontScale="85000" lnSpcReduction="20000"/>
          </a:bodyPr>
          <a:lstStyle/>
          <a:p>
            <a:pPr marL="285750" indent="-2286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Initial exploratory analysis on entire data using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Exploratory analysis on mobile orders using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Tableau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Exploratory analysis on Freddy's in-app orders at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Wichita Location using Tableau.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re your Data: Exploratory Data Analysis | by Bala Kowsalya | Data  Science Everywhere | Medium">
            <a:extLst>
              <a:ext uri="{FF2B5EF4-FFF2-40B4-BE49-F238E27FC236}">
                <a16:creationId xmlns:a16="http://schemas.microsoft.com/office/drawing/2014/main" id="{A8ED8456-E2F2-C282-9BAF-25B241B3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8576" y="1313693"/>
            <a:ext cx="4230613" cy="4230613"/>
          </a:xfrm>
          <a:prstGeom prst="rect">
            <a:avLst/>
          </a:prstGeom>
          <a:solidFill>
            <a:srgbClr val="FFFFFF"/>
          </a:solidFill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AD890-AE24-2ED4-98A4-B55BA45F4DEE}"/>
              </a:ext>
            </a:extLst>
          </p:cNvPr>
          <p:cNvSpPr txBox="1"/>
          <p:nvPr/>
        </p:nvSpPr>
        <p:spPr>
          <a:xfrm>
            <a:off x="532120" y="2540019"/>
            <a:ext cx="647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300" dirty="0">
                <a:latin typeface="Calibri" panose="020F0502020204030204" pitchFamily="34" charset="0"/>
                <a:cs typeface="Calibri" panose="020F0502020204030204" pitchFamily="34" charset="0"/>
              </a:rPr>
              <a:t>Initial EDA On Entire Data Using </a:t>
            </a:r>
            <a:r>
              <a:rPr lang="en-US" sz="2800" b="1" spc="3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endParaRPr lang="en-US" sz="2800" spc="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3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preview">
            <a:extLst>
              <a:ext uri="{FF2B5EF4-FFF2-40B4-BE49-F238E27FC236}">
                <a16:creationId xmlns:a16="http://schemas.microsoft.com/office/drawing/2014/main" id="{B398E533-DE9F-FBD2-DC49-A49F8B6E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8" y="452448"/>
            <a:ext cx="11918623" cy="595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11693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A55AFBE3EEB459793A3C1DEF344AF" ma:contentTypeVersion="4" ma:contentTypeDescription="Create a new document." ma:contentTypeScope="" ma:versionID="080472542f11af7d26268645800c967f">
  <xsd:schema xmlns:xsd="http://www.w3.org/2001/XMLSchema" xmlns:xs="http://www.w3.org/2001/XMLSchema" xmlns:p="http://schemas.microsoft.com/office/2006/metadata/properties" xmlns:ns2="172a14e4-b76a-453a-a538-db79a281cbad" xmlns:ns3="bba925ec-69d3-4cc8-9f16-fb1780b1db7b" targetNamespace="http://schemas.microsoft.com/office/2006/metadata/properties" ma:root="true" ma:fieldsID="1e22ce8a7d45a18b0fb6e2d32efaf262" ns2:_="" ns3:_="">
    <xsd:import namespace="172a14e4-b76a-453a-a538-db79a281cbad"/>
    <xsd:import namespace="bba925ec-69d3-4cc8-9f16-fb1780b1db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a14e4-b76a-453a-a538-db79a281c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925ec-69d3-4cc8-9f16-fb1780b1db7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2FE4E5-F6A4-402E-917A-AADE91076B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2a14e4-b76a-453a-a538-db79a281cbad"/>
    <ds:schemaRef ds:uri="bba925ec-69d3-4cc8-9f16-fb1780b1db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682B3-E150-415C-ABBF-2C90B3FB40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9ABD84-C43B-4239-9F44-B9DBBA42FE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476</Words>
  <Application>Microsoft Office PowerPoint</Application>
  <PresentationFormat>Widescreen</PresentationFormat>
  <Paragraphs>113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Agency FB</vt:lpstr>
      <vt:lpstr>Arial</vt:lpstr>
      <vt:lpstr>Arial,Sans-Serif</vt:lpstr>
      <vt:lpstr>Avenir Next LT Pro</vt:lpstr>
      <vt:lpstr>Avenir Next LT Pro Light</vt:lpstr>
      <vt:lpstr>Calibri</vt:lpstr>
      <vt:lpstr>VeniceBeachVTI</vt:lpstr>
      <vt:lpstr>PowerPoint Presentation</vt:lpstr>
      <vt:lpstr>Outline</vt:lpstr>
      <vt:lpstr>CRISP-DM Framework</vt:lpstr>
      <vt:lpstr>PowerPoint Presentation</vt:lpstr>
      <vt:lpstr>DATA UNDERSTANDING </vt:lpstr>
      <vt:lpstr>PowerPoint Presentation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&amp; EVALUATION 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Kotha, Shiva</dc:creator>
  <cp:lastModifiedBy>Jayaram, Shreekar</cp:lastModifiedBy>
  <cp:revision>207</cp:revision>
  <dcterms:created xsi:type="dcterms:W3CDTF">2023-04-25T03:48:16Z</dcterms:created>
  <dcterms:modified xsi:type="dcterms:W3CDTF">2023-12-05T01:42:47Z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0x0101005C9A55AFBE3EEB459793A3C1DEF344AF</vt:lpwstr>
  </property>
</Properties>
</file>