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307" r:id="rId3"/>
    <p:sldId id="313" r:id="rId4"/>
    <p:sldId id="326" r:id="rId5"/>
    <p:sldId id="314" r:id="rId6"/>
    <p:sldId id="327" r:id="rId7"/>
    <p:sldId id="328" r:id="rId8"/>
    <p:sldId id="329" r:id="rId9"/>
    <p:sldId id="330" r:id="rId10"/>
    <p:sldId id="30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and Sreenivasan" initials="AS" lastIdx="3" clrIdx="0">
    <p:extLst>
      <p:ext uri="{19B8F6BF-5375-455C-9EA6-DF929625EA0E}">
        <p15:presenceInfo xmlns:p15="http://schemas.microsoft.com/office/powerpoint/2012/main" userId="5147326a179202d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7E7"/>
    <a:srgbClr val="DBD7CF"/>
    <a:srgbClr val="DDDDDD"/>
    <a:srgbClr val="06D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1B9840-764D-4890-9587-4ECC9C5C2D40}" v="280" dt="2021-04-20T06:14:22.5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98" autoAdjust="0"/>
    <p:restoredTop sz="94660"/>
  </p:normalViewPr>
  <p:slideViewPr>
    <p:cSldViewPr snapToGrid="0" showGuides="1">
      <p:cViewPr varScale="1">
        <p:scale>
          <a:sx n="115" d="100"/>
          <a:sy n="115" d="100"/>
        </p:scale>
        <p:origin x="738" y="108"/>
      </p:cViewPr>
      <p:guideLst>
        <p:guide orient="horz" pos="2160"/>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41896-124F-4369-901F-B0AC0F483BD8}" type="datetimeFigureOut">
              <a:rPr lang="en-US" smtClean="0"/>
              <a:t>4/25/2024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7B971F-508D-4E86-8DE5-16450C09B251}" type="slidenum">
              <a:rPr lang="en-US" smtClean="0"/>
              <a:t>‹#›</a:t>
            </a:fld>
            <a:endParaRPr lang="en-US"/>
          </a:p>
        </p:txBody>
      </p:sp>
    </p:spTree>
    <p:extLst>
      <p:ext uri="{BB962C8B-B14F-4D97-AF65-F5344CB8AC3E}">
        <p14:creationId xmlns:p14="http://schemas.microsoft.com/office/powerpoint/2010/main" val="1388869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F66349-28A0-4296-9C44-9377A7629D12}" type="datetime1">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C2EE1-4E94-4EE3-8BB1-775340514FA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5981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ABE925-D93F-4E20-AD91-88BB228862A3}" type="datetime1">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C2EE1-4E94-4EE3-8BB1-775340514FAB}" type="slidenum">
              <a:rPr lang="en-US" smtClean="0"/>
              <a:t>‹#›</a:t>
            </a:fld>
            <a:endParaRPr lang="en-US"/>
          </a:p>
        </p:txBody>
      </p:sp>
    </p:spTree>
    <p:extLst>
      <p:ext uri="{BB962C8B-B14F-4D97-AF65-F5344CB8AC3E}">
        <p14:creationId xmlns:p14="http://schemas.microsoft.com/office/powerpoint/2010/main" val="1494065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C52B89-84EE-4B33-9D3C-9BF04354E771}" type="datetime1">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C2EE1-4E94-4EE3-8BB1-775340514FAB}" type="slidenum">
              <a:rPr lang="en-US" smtClean="0"/>
              <a:t>‹#›</a:t>
            </a:fld>
            <a:endParaRPr lang="en-US"/>
          </a:p>
        </p:txBody>
      </p:sp>
    </p:spTree>
    <p:extLst>
      <p:ext uri="{BB962C8B-B14F-4D97-AF65-F5344CB8AC3E}">
        <p14:creationId xmlns:p14="http://schemas.microsoft.com/office/powerpoint/2010/main" val="3048002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00A33A-152A-4924-8FDC-13B67830F046}" type="datetime1">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C2EE1-4E94-4EE3-8BB1-775340514FAB}" type="slidenum">
              <a:rPr lang="en-US" smtClean="0"/>
              <a:t>‹#›</a:t>
            </a:fld>
            <a:endParaRPr lang="en-US"/>
          </a:p>
        </p:txBody>
      </p:sp>
      <p:pic>
        <p:nvPicPr>
          <p:cNvPr id="8" name="Picture 7">
            <a:extLst>
              <a:ext uri="{FF2B5EF4-FFF2-40B4-BE49-F238E27FC236}">
                <a16:creationId xmlns:a16="http://schemas.microsoft.com/office/drawing/2014/main" id="{A8738102-217C-CEE8-E596-947AD166EE7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312495" y="13916"/>
            <a:ext cx="888932" cy="1450757"/>
          </a:xfrm>
          <a:prstGeom prst="rect">
            <a:avLst/>
          </a:prstGeom>
          <a:noFill/>
          <a:ln>
            <a:noFill/>
          </a:ln>
        </p:spPr>
      </p:pic>
    </p:spTree>
    <p:extLst>
      <p:ext uri="{BB962C8B-B14F-4D97-AF65-F5344CB8AC3E}">
        <p14:creationId xmlns:p14="http://schemas.microsoft.com/office/powerpoint/2010/main" val="3371885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CD65B7-DCB0-4181-BD89-EE77966182AA}" type="datetime1">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C2EE1-4E94-4EE3-8BB1-775340514FA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E911CDD-5B5B-635E-E6CF-E25161C5BE5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312495" y="13916"/>
            <a:ext cx="888932" cy="1450757"/>
          </a:xfrm>
          <a:prstGeom prst="rect">
            <a:avLst/>
          </a:prstGeom>
          <a:noFill/>
          <a:ln>
            <a:noFill/>
          </a:ln>
        </p:spPr>
      </p:pic>
    </p:spTree>
    <p:extLst>
      <p:ext uri="{BB962C8B-B14F-4D97-AF65-F5344CB8AC3E}">
        <p14:creationId xmlns:p14="http://schemas.microsoft.com/office/powerpoint/2010/main" val="2315108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42B658-CF22-4E0D-BB67-1522110CC4AB}" type="datetime1">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C2EE1-4E94-4EE3-8BB1-775340514FAB}" type="slidenum">
              <a:rPr lang="en-US" smtClean="0"/>
              <a:t>‹#›</a:t>
            </a:fld>
            <a:endParaRPr lang="en-US"/>
          </a:p>
        </p:txBody>
      </p:sp>
      <p:pic>
        <p:nvPicPr>
          <p:cNvPr id="2" name="Picture 1">
            <a:extLst>
              <a:ext uri="{FF2B5EF4-FFF2-40B4-BE49-F238E27FC236}">
                <a16:creationId xmlns:a16="http://schemas.microsoft.com/office/drawing/2014/main" id="{B29EA38D-80AA-F29B-B383-2358BF2A1F0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312495" y="13916"/>
            <a:ext cx="888932" cy="1450757"/>
          </a:xfrm>
          <a:prstGeom prst="rect">
            <a:avLst/>
          </a:prstGeom>
          <a:noFill/>
          <a:ln>
            <a:noFill/>
          </a:ln>
        </p:spPr>
      </p:pic>
    </p:spTree>
    <p:extLst>
      <p:ext uri="{BB962C8B-B14F-4D97-AF65-F5344CB8AC3E}">
        <p14:creationId xmlns:p14="http://schemas.microsoft.com/office/powerpoint/2010/main" val="3373492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0F8040-C7C4-4F47-A537-EF7C93ED48A0}" type="datetime1">
              <a:rPr lang="en-US" smtClean="0"/>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C2EE1-4E94-4EE3-8BB1-775340514FAB}" type="slidenum">
              <a:rPr lang="en-US" smtClean="0"/>
              <a:t>‹#›</a:t>
            </a:fld>
            <a:endParaRPr lang="en-US"/>
          </a:p>
        </p:txBody>
      </p:sp>
      <p:pic>
        <p:nvPicPr>
          <p:cNvPr id="2" name="Picture 1">
            <a:extLst>
              <a:ext uri="{FF2B5EF4-FFF2-40B4-BE49-F238E27FC236}">
                <a16:creationId xmlns:a16="http://schemas.microsoft.com/office/drawing/2014/main" id="{87930E2B-ED2E-4BCF-9957-584EB5F9AF6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312495" y="13916"/>
            <a:ext cx="888932" cy="1450757"/>
          </a:xfrm>
          <a:prstGeom prst="rect">
            <a:avLst/>
          </a:prstGeom>
          <a:noFill/>
          <a:ln>
            <a:noFill/>
          </a:ln>
        </p:spPr>
      </p:pic>
    </p:spTree>
    <p:extLst>
      <p:ext uri="{BB962C8B-B14F-4D97-AF65-F5344CB8AC3E}">
        <p14:creationId xmlns:p14="http://schemas.microsoft.com/office/powerpoint/2010/main" val="3923362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6C5278-260B-45D9-A066-778CA436C259}" type="datetime1">
              <a:rPr lang="en-US" smtClean="0"/>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C2EE1-4E94-4EE3-8BB1-775340514FAB}" type="slidenum">
              <a:rPr lang="en-US" smtClean="0"/>
              <a:t>‹#›</a:t>
            </a:fld>
            <a:endParaRPr lang="en-US"/>
          </a:p>
        </p:txBody>
      </p:sp>
      <p:pic>
        <p:nvPicPr>
          <p:cNvPr id="7" name="Picture 6">
            <a:extLst>
              <a:ext uri="{FF2B5EF4-FFF2-40B4-BE49-F238E27FC236}">
                <a16:creationId xmlns:a16="http://schemas.microsoft.com/office/drawing/2014/main" id="{E414EC4B-4A3B-46A2-2FDC-8E3DFCD12E0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312495" y="13916"/>
            <a:ext cx="888932" cy="1450757"/>
          </a:xfrm>
          <a:prstGeom prst="rect">
            <a:avLst/>
          </a:prstGeom>
          <a:noFill/>
          <a:ln>
            <a:noFill/>
          </a:ln>
        </p:spPr>
      </p:pic>
    </p:spTree>
    <p:extLst>
      <p:ext uri="{BB962C8B-B14F-4D97-AF65-F5344CB8AC3E}">
        <p14:creationId xmlns:p14="http://schemas.microsoft.com/office/powerpoint/2010/main" val="2194497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8A94717-8475-4DD2-8CE2-537DE189DF6D}" type="datetime1">
              <a:rPr lang="en-US" smtClean="0"/>
              <a:t>4/25/2024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0BC2EE1-4E94-4EE3-8BB1-775340514FAB}" type="slidenum">
              <a:rPr lang="en-US" smtClean="0"/>
              <a:t>‹#›</a:t>
            </a:fld>
            <a:endParaRPr lang="en-US"/>
          </a:p>
        </p:txBody>
      </p:sp>
      <p:pic>
        <p:nvPicPr>
          <p:cNvPr id="2" name="Picture 1">
            <a:extLst>
              <a:ext uri="{FF2B5EF4-FFF2-40B4-BE49-F238E27FC236}">
                <a16:creationId xmlns:a16="http://schemas.microsoft.com/office/drawing/2014/main" id="{7A778B7F-6969-D6C6-BE13-F1CA0EDA834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312495" y="13916"/>
            <a:ext cx="888932" cy="1450757"/>
          </a:xfrm>
          <a:prstGeom prst="rect">
            <a:avLst/>
          </a:prstGeom>
          <a:noFill/>
          <a:ln>
            <a:noFill/>
          </a:ln>
        </p:spPr>
      </p:pic>
    </p:spTree>
    <p:extLst>
      <p:ext uri="{BB962C8B-B14F-4D97-AF65-F5344CB8AC3E}">
        <p14:creationId xmlns:p14="http://schemas.microsoft.com/office/powerpoint/2010/main" val="2819828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18FE266-A768-4057-BE32-8252EF5CF2BB}" type="datetime1">
              <a:rPr lang="en-US" smtClean="0"/>
              <a:t>4/25/2024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0BC2EE1-4E94-4EE3-8BB1-775340514FAB}" type="slidenum">
              <a:rPr lang="en-US" smtClean="0"/>
              <a:t>‹#›</a:t>
            </a:fld>
            <a:endParaRPr lang="en-US"/>
          </a:p>
        </p:txBody>
      </p:sp>
      <p:pic>
        <p:nvPicPr>
          <p:cNvPr id="11" name="Picture 10">
            <a:extLst>
              <a:ext uri="{FF2B5EF4-FFF2-40B4-BE49-F238E27FC236}">
                <a16:creationId xmlns:a16="http://schemas.microsoft.com/office/drawing/2014/main" id="{9B4AE739-957F-7940-6C89-74CB25322B4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312495" y="13916"/>
            <a:ext cx="888932" cy="1450757"/>
          </a:xfrm>
          <a:prstGeom prst="rect">
            <a:avLst/>
          </a:prstGeom>
          <a:noFill/>
          <a:ln>
            <a:noFill/>
          </a:ln>
        </p:spPr>
      </p:pic>
    </p:spTree>
    <p:extLst>
      <p:ext uri="{BB962C8B-B14F-4D97-AF65-F5344CB8AC3E}">
        <p14:creationId xmlns:p14="http://schemas.microsoft.com/office/powerpoint/2010/main" val="380204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CD7F16-5732-4E2B-B3CA-55317C805D61}" type="datetime1">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C2EE1-4E94-4EE3-8BB1-775340514FAB}" type="slidenum">
              <a:rPr lang="en-US" smtClean="0"/>
              <a:t>‹#›</a:t>
            </a:fld>
            <a:endParaRPr lang="en-US"/>
          </a:p>
        </p:txBody>
      </p:sp>
    </p:spTree>
    <p:extLst>
      <p:ext uri="{BB962C8B-B14F-4D97-AF65-F5344CB8AC3E}">
        <p14:creationId xmlns:p14="http://schemas.microsoft.com/office/powerpoint/2010/main" val="1391747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403604B-00AF-4880-B649-9A08CA9B69DE}" type="datetime1">
              <a:rPr lang="en-US" smtClean="0"/>
              <a:t>4/25/2024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0BC2EE1-4E94-4EE3-8BB1-775340514FA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5776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7F09C9F-A96A-4486-BB55-44FD02347E49}"/>
              </a:ext>
            </a:extLst>
          </p:cNvPr>
          <p:cNvSpPr>
            <a:spLocks noGrp="1"/>
          </p:cNvSpPr>
          <p:nvPr>
            <p:ph type="ctrTitle"/>
          </p:nvPr>
        </p:nvSpPr>
        <p:spPr>
          <a:xfrm>
            <a:off x="3789802" y="1246909"/>
            <a:ext cx="8238515" cy="2144684"/>
          </a:xfrm>
        </p:spPr>
        <p:txBody>
          <a:bodyPr anchor="ctr" anchorCtr="0">
            <a:noAutofit/>
          </a:bodyPr>
          <a:lstStyle/>
          <a:p>
            <a:pPr algn="ctr"/>
            <a:r>
              <a:rPr lang="en-IN" sz="3600" dirty="0">
                <a:latin typeface="Arial" panose="020B0604020202020204" pitchFamily="34" charset="0"/>
                <a:cs typeface="Arial" panose="020B0604020202020204" pitchFamily="34" charset="0"/>
              </a:rPr>
              <a:t>UE20CS334 Natural Language Processing Project</a:t>
            </a:r>
            <a:r>
              <a:rPr lang="en-IN" sz="3600" dirty="0"/>
              <a:t/>
            </a:r>
            <a:br>
              <a:rPr lang="en-IN" sz="3600" dirty="0"/>
            </a:br>
            <a:r>
              <a:rPr lang="en-IN" sz="3600" dirty="0"/>
              <a:t/>
            </a:r>
            <a:br>
              <a:rPr lang="en-IN" sz="3600" dirty="0"/>
            </a:br>
            <a:r>
              <a:rPr lang="en-IN" sz="4500" dirty="0">
                <a:solidFill>
                  <a:schemeClr val="tx2"/>
                </a:solidFill>
              </a:rPr>
              <a:t>EMOTION-BASED MUSIC RECOMMENDATION SYSTEM</a:t>
            </a:r>
            <a:endParaRPr lang="en-US" sz="4500" dirty="0">
              <a:solidFill>
                <a:schemeClr val="tx2"/>
              </a:solidFill>
            </a:endParaRPr>
          </a:p>
        </p:txBody>
      </p:sp>
      <p:sp>
        <p:nvSpPr>
          <p:cNvPr id="3" name="Subtitle 2">
            <a:extLst>
              <a:ext uri="{FF2B5EF4-FFF2-40B4-BE49-F238E27FC236}">
                <a16:creationId xmlns:a16="http://schemas.microsoft.com/office/drawing/2014/main" id="{E61B3E24-C08F-457A-BBB8-3CFD153EFC32}"/>
              </a:ext>
            </a:extLst>
          </p:cNvPr>
          <p:cNvSpPr>
            <a:spLocks noGrp="1"/>
          </p:cNvSpPr>
          <p:nvPr>
            <p:ph type="subTitle" idx="1"/>
          </p:nvPr>
        </p:nvSpPr>
        <p:spPr>
          <a:xfrm>
            <a:off x="1089417" y="4455619"/>
            <a:ext cx="3898219" cy="1729050"/>
          </a:xfrm>
        </p:spPr>
        <p:txBody>
          <a:bodyPr>
            <a:noAutofit/>
          </a:bodyPr>
          <a:lstStyle/>
          <a:p>
            <a:r>
              <a:rPr lang="en-IN" sz="800" b="1" dirty="0">
                <a:solidFill>
                  <a:schemeClr val="tx1"/>
                </a:solidFill>
              </a:rPr>
              <a:t>Presented by</a:t>
            </a:r>
          </a:p>
          <a:p>
            <a:r>
              <a:rPr lang="en-IN" sz="1000" dirty="0">
                <a:solidFill>
                  <a:schemeClr val="tx1"/>
                </a:solidFill>
                <a:latin typeface="Arial" panose="020B0604020202020204" pitchFamily="34" charset="0"/>
                <a:cs typeface="Arial" panose="020B0604020202020204" pitchFamily="34" charset="0"/>
              </a:rPr>
              <a:t>N Shreelekha –PES1UG21CS353</a:t>
            </a:r>
          </a:p>
          <a:p>
            <a:r>
              <a:rPr lang="en-IN" sz="1000" dirty="0" err="1">
                <a:solidFill>
                  <a:schemeClr val="tx1"/>
                </a:solidFill>
                <a:latin typeface="Arial" panose="020B0604020202020204" pitchFamily="34" charset="0"/>
                <a:cs typeface="Arial" panose="020B0604020202020204" pitchFamily="34" charset="0"/>
              </a:rPr>
              <a:t>Mridvi</a:t>
            </a:r>
            <a:r>
              <a:rPr lang="en-IN" sz="1000" dirty="0">
                <a:solidFill>
                  <a:schemeClr val="tx1"/>
                </a:solidFill>
                <a:latin typeface="Arial" panose="020B0604020202020204" pitchFamily="34" charset="0"/>
                <a:cs typeface="Arial" panose="020B0604020202020204" pitchFamily="34" charset="0"/>
              </a:rPr>
              <a:t> Sharma – PES1UG21CS343</a:t>
            </a:r>
          </a:p>
          <a:p>
            <a:r>
              <a:rPr lang="en-IN" sz="1000" dirty="0">
                <a:solidFill>
                  <a:schemeClr val="tx1"/>
                </a:solidFill>
                <a:latin typeface="Arial" panose="020B0604020202020204" pitchFamily="34" charset="0"/>
                <a:cs typeface="Arial" panose="020B0604020202020204" pitchFamily="34" charset="0"/>
              </a:rPr>
              <a:t>Aditi M – PES1UG21CS901</a:t>
            </a:r>
          </a:p>
          <a:p>
            <a:r>
              <a:rPr lang="en-IN" sz="1000" dirty="0">
                <a:solidFill>
                  <a:schemeClr val="tx1"/>
                </a:solidFill>
                <a:latin typeface="Arial" panose="020B0604020202020204" pitchFamily="34" charset="0"/>
                <a:cs typeface="Arial" panose="020B0604020202020204" pitchFamily="34" charset="0"/>
              </a:rPr>
              <a:t>Department of </a:t>
            </a:r>
            <a:r>
              <a:rPr lang="en-IN" sz="1000" dirty="0" err="1">
                <a:solidFill>
                  <a:schemeClr val="tx1"/>
                </a:solidFill>
                <a:latin typeface="Arial" panose="020B0604020202020204" pitchFamily="34" charset="0"/>
                <a:cs typeface="Arial" panose="020B0604020202020204" pitchFamily="34" charset="0"/>
              </a:rPr>
              <a:t>Cse</a:t>
            </a:r>
            <a:endParaRPr lang="en-IN" sz="1000" dirty="0">
              <a:solidFill>
                <a:schemeClr val="tx1"/>
              </a:solidFill>
              <a:latin typeface="Arial" panose="020B0604020202020204" pitchFamily="34" charset="0"/>
              <a:cs typeface="Arial" panose="020B0604020202020204" pitchFamily="34" charset="0"/>
            </a:endParaRPr>
          </a:p>
          <a:p>
            <a:r>
              <a:rPr lang="en-IN" sz="1000" dirty="0">
                <a:solidFill>
                  <a:schemeClr val="tx1"/>
                </a:solidFill>
                <a:latin typeface="Arial" panose="020B0604020202020204" pitchFamily="34" charset="0"/>
                <a:cs typeface="Arial" panose="020B0604020202020204" pitchFamily="34" charset="0"/>
              </a:rPr>
              <a:t>Pes university</a:t>
            </a:r>
            <a:endParaRPr lang="en-US" sz="1000" dirty="0">
              <a:solidFill>
                <a:schemeClr val="tx1"/>
              </a:solidFill>
              <a:latin typeface="Arial" panose="020B0604020202020204" pitchFamily="34" charset="0"/>
              <a:cs typeface="Arial" panose="020B0604020202020204" pitchFamily="34" charset="0"/>
            </a:endParaRPr>
          </a:p>
        </p:txBody>
      </p:sp>
      <p:sp>
        <p:nvSpPr>
          <p:cNvPr id="21" name="Subtitle 2">
            <a:extLst>
              <a:ext uri="{FF2B5EF4-FFF2-40B4-BE49-F238E27FC236}">
                <a16:creationId xmlns:a16="http://schemas.microsoft.com/office/drawing/2014/main" id="{EE2AE272-316C-4A13-8A83-20C26AB667A8}"/>
              </a:ext>
            </a:extLst>
          </p:cNvPr>
          <p:cNvSpPr txBox="1">
            <a:spLocks/>
          </p:cNvSpPr>
          <p:nvPr/>
        </p:nvSpPr>
        <p:spPr>
          <a:xfrm>
            <a:off x="7680806" y="4455619"/>
            <a:ext cx="3336061" cy="150451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nSpc>
                <a:spcPct val="70000"/>
              </a:lnSpc>
            </a:pPr>
            <a:r>
              <a:rPr lang="en-IN" sz="1300" b="1" dirty="0">
                <a:solidFill>
                  <a:schemeClr val="tx1"/>
                </a:solidFill>
              </a:rPr>
              <a:t>Under the guidance of</a:t>
            </a:r>
          </a:p>
          <a:p>
            <a:pPr>
              <a:lnSpc>
                <a:spcPct val="70000"/>
              </a:lnSpc>
            </a:pPr>
            <a:r>
              <a:rPr lang="en-IN" sz="1300" dirty="0" err="1">
                <a:solidFill>
                  <a:schemeClr val="tx1"/>
                </a:solidFill>
                <a:latin typeface="Arial" panose="020B0604020202020204" pitchFamily="34" charset="0"/>
                <a:cs typeface="Arial" panose="020B0604020202020204" pitchFamily="34" charset="0"/>
              </a:rPr>
              <a:t>Dr.</a:t>
            </a:r>
            <a:r>
              <a:rPr lang="en-IN" sz="1300" dirty="0">
                <a:solidFill>
                  <a:schemeClr val="tx1"/>
                </a:solidFill>
                <a:latin typeface="Arial" panose="020B0604020202020204" pitchFamily="34" charset="0"/>
                <a:cs typeface="Arial" panose="020B0604020202020204" pitchFamily="34" charset="0"/>
              </a:rPr>
              <a:t> </a:t>
            </a:r>
            <a:r>
              <a:rPr lang="en-IN" sz="1300" dirty="0" err="1">
                <a:solidFill>
                  <a:schemeClr val="tx1"/>
                </a:solidFill>
                <a:latin typeface="Arial" panose="020B0604020202020204" pitchFamily="34" charset="0"/>
                <a:cs typeface="Arial" panose="020B0604020202020204" pitchFamily="34" charset="0"/>
              </a:rPr>
              <a:t>MAMATHA.h.r</a:t>
            </a:r>
            <a:endParaRPr lang="en-IN" sz="1300" dirty="0">
              <a:solidFill>
                <a:schemeClr val="tx1"/>
              </a:solidFill>
              <a:latin typeface="Arial" panose="020B0604020202020204" pitchFamily="34" charset="0"/>
              <a:cs typeface="Arial" panose="020B0604020202020204" pitchFamily="34" charset="0"/>
            </a:endParaRPr>
          </a:p>
          <a:p>
            <a:pPr>
              <a:lnSpc>
                <a:spcPct val="70000"/>
              </a:lnSpc>
            </a:pPr>
            <a:r>
              <a:rPr lang="en-US" sz="1300" dirty="0">
                <a:solidFill>
                  <a:schemeClr val="tx1"/>
                </a:solidFill>
                <a:latin typeface="Arial" panose="020B0604020202020204" pitchFamily="34" charset="0"/>
                <a:cs typeface="Arial" panose="020B0604020202020204" pitchFamily="34" charset="0"/>
              </a:rPr>
              <a:t>Dr. </a:t>
            </a:r>
            <a:r>
              <a:rPr lang="en-US" sz="1300" dirty="0" err="1">
                <a:solidFill>
                  <a:schemeClr val="tx1"/>
                </a:solidFill>
                <a:latin typeface="Arial" panose="020B0604020202020204" pitchFamily="34" charset="0"/>
                <a:cs typeface="Arial" panose="020B0604020202020204" pitchFamily="34" charset="0"/>
              </a:rPr>
              <a:t>preethi</a:t>
            </a:r>
            <a:r>
              <a:rPr lang="en-US" sz="1300" dirty="0">
                <a:solidFill>
                  <a:schemeClr val="tx1"/>
                </a:solidFill>
                <a:latin typeface="Arial" panose="020B0604020202020204" pitchFamily="34" charset="0"/>
                <a:cs typeface="Arial" panose="020B0604020202020204" pitchFamily="34" charset="0"/>
              </a:rPr>
              <a:t> p</a:t>
            </a:r>
            <a:endParaRPr lang="en-IN" sz="1300" dirty="0">
              <a:solidFill>
                <a:schemeClr val="tx1"/>
              </a:solidFill>
              <a:latin typeface="Arial" panose="020B0604020202020204" pitchFamily="34" charset="0"/>
              <a:cs typeface="Arial" panose="020B0604020202020204" pitchFamily="34" charset="0"/>
            </a:endParaRPr>
          </a:p>
          <a:p>
            <a:pPr>
              <a:lnSpc>
                <a:spcPct val="70000"/>
              </a:lnSpc>
            </a:pPr>
            <a:r>
              <a:rPr lang="en-IN" sz="1300" dirty="0">
                <a:solidFill>
                  <a:schemeClr val="tx1"/>
                </a:solidFill>
                <a:latin typeface="Arial" panose="020B0604020202020204" pitchFamily="34" charset="0"/>
                <a:cs typeface="Arial" panose="020B0604020202020204" pitchFamily="34" charset="0"/>
              </a:rPr>
              <a:t>professor</a:t>
            </a:r>
          </a:p>
          <a:p>
            <a:pPr>
              <a:lnSpc>
                <a:spcPct val="70000"/>
              </a:lnSpc>
            </a:pPr>
            <a:r>
              <a:rPr lang="en-IN" sz="1300" dirty="0">
                <a:solidFill>
                  <a:schemeClr val="tx1"/>
                </a:solidFill>
                <a:latin typeface="Arial" panose="020B0604020202020204" pitchFamily="34" charset="0"/>
                <a:cs typeface="Arial" panose="020B0604020202020204" pitchFamily="34" charset="0"/>
              </a:rPr>
              <a:t>Department of </a:t>
            </a:r>
            <a:r>
              <a:rPr lang="en-IN" sz="1300" dirty="0" err="1">
                <a:solidFill>
                  <a:schemeClr val="tx1"/>
                </a:solidFill>
                <a:latin typeface="Arial" panose="020B0604020202020204" pitchFamily="34" charset="0"/>
                <a:cs typeface="Arial" panose="020B0604020202020204" pitchFamily="34" charset="0"/>
              </a:rPr>
              <a:t>Cse</a:t>
            </a:r>
            <a:endParaRPr lang="en-IN" sz="1300" dirty="0">
              <a:solidFill>
                <a:schemeClr val="tx1"/>
              </a:solidFill>
              <a:latin typeface="Arial" panose="020B0604020202020204" pitchFamily="34" charset="0"/>
              <a:cs typeface="Arial" panose="020B0604020202020204" pitchFamily="34" charset="0"/>
            </a:endParaRPr>
          </a:p>
          <a:p>
            <a:pPr>
              <a:lnSpc>
                <a:spcPct val="70000"/>
              </a:lnSpc>
            </a:pPr>
            <a:r>
              <a:rPr lang="en-IN" sz="1300" dirty="0">
                <a:solidFill>
                  <a:schemeClr val="tx1"/>
                </a:solidFill>
                <a:latin typeface="Arial" panose="020B0604020202020204" pitchFamily="34" charset="0"/>
                <a:cs typeface="Arial" panose="020B0604020202020204" pitchFamily="34" charset="0"/>
              </a:rPr>
              <a:t>Pes university</a:t>
            </a:r>
            <a:endParaRPr lang="en-US" sz="1300" dirty="0">
              <a:solidFill>
                <a:schemeClr val="tx1"/>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A4935D70-185C-4803-97CF-A0E2D5B72D1A}"/>
              </a:ext>
            </a:extLst>
          </p:cNvPr>
          <p:cNvSpPr>
            <a:spLocks noGrp="1"/>
          </p:cNvSpPr>
          <p:nvPr>
            <p:ph type="sldNum" sz="quarter" idx="12"/>
          </p:nvPr>
        </p:nvSpPr>
        <p:spPr/>
        <p:txBody>
          <a:bodyPr/>
          <a:lstStyle/>
          <a:p>
            <a:fld id="{00BC2EE1-4E94-4EE3-8BB1-775340514FAB}" type="slidenum">
              <a:rPr lang="en-US" smtClean="0"/>
              <a:t>1</a:t>
            </a:fld>
            <a:endParaRPr lang="en-US"/>
          </a:p>
        </p:txBody>
      </p:sp>
      <p:pic>
        <p:nvPicPr>
          <p:cNvPr id="4" name="Picture 3">
            <a:extLst>
              <a:ext uri="{FF2B5EF4-FFF2-40B4-BE49-F238E27FC236}">
                <a16:creationId xmlns:a16="http://schemas.microsoft.com/office/drawing/2014/main" id="{55E1A398-3613-C52C-5AF3-CCA33C7AFF0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45" y="633041"/>
            <a:ext cx="2146330" cy="3502859"/>
          </a:xfrm>
          <a:prstGeom prst="rect">
            <a:avLst/>
          </a:prstGeom>
          <a:noFill/>
          <a:ln>
            <a:noFill/>
          </a:ln>
        </p:spPr>
      </p:pic>
    </p:spTree>
    <p:extLst>
      <p:ext uri="{BB962C8B-B14F-4D97-AF65-F5344CB8AC3E}">
        <p14:creationId xmlns:p14="http://schemas.microsoft.com/office/powerpoint/2010/main" val="4142574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25C8D2C1-DA83-420D-9635-D52CE066B5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11">
            <a:extLst>
              <a:ext uri="{FF2B5EF4-FFF2-40B4-BE49-F238E27FC236}">
                <a16:creationId xmlns:a16="http://schemas.microsoft.com/office/drawing/2014/main" id="{434F74C9-6A0B-409E-AD1C-45B58BE91B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13">
            <a:extLst>
              <a:ext uri="{FF2B5EF4-FFF2-40B4-BE49-F238E27FC236}">
                <a16:creationId xmlns:a16="http://schemas.microsoft.com/office/drawing/2014/main" id="{F5486A9D-1265-4B57-91E6-68E666B978B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BEE0A8D1-0896-43ED-8A39-767A54E61DF6}"/>
              </a:ext>
            </a:extLst>
          </p:cNvPr>
          <p:cNvSpPr>
            <a:spLocks noGrp="1"/>
          </p:cNvSpPr>
          <p:nvPr>
            <p:ph type="title"/>
          </p:nvPr>
        </p:nvSpPr>
        <p:spPr>
          <a:xfrm>
            <a:off x="1097280" y="758952"/>
            <a:ext cx="10058400" cy="3566160"/>
          </a:xfrm>
        </p:spPr>
        <p:txBody>
          <a:bodyPr vert="horz" lIns="91440" tIns="45720" rIns="91440" bIns="45720" rtlCol="0" anchor="b">
            <a:normAutofit/>
          </a:bodyPr>
          <a:lstStyle/>
          <a:p>
            <a:r>
              <a:rPr lang="en-US" dirty="0">
                <a:solidFill>
                  <a:srgbClr val="FFFFFF"/>
                </a:solidFill>
              </a:rPr>
              <a:t>Thank You</a:t>
            </a:r>
          </a:p>
        </p:txBody>
      </p:sp>
      <p:sp>
        <p:nvSpPr>
          <p:cNvPr id="4" name="Text Placeholder 3">
            <a:extLst>
              <a:ext uri="{FF2B5EF4-FFF2-40B4-BE49-F238E27FC236}">
                <a16:creationId xmlns:a16="http://schemas.microsoft.com/office/drawing/2014/main" id="{8F4FC216-74AC-4AFD-AC49-94A1A6E947EC}"/>
              </a:ext>
            </a:extLst>
          </p:cNvPr>
          <p:cNvSpPr>
            <a:spLocks noGrp="1"/>
          </p:cNvSpPr>
          <p:nvPr>
            <p:ph type="body" idx="1"/>
          </p:nvPr>
        </p:nvSpPr>
        <p:spPr>
          <a:xfrm>
            <a:off x="1100051" y="4455620"/>
            <a:ext cx="10058400" cy="1143000"/>
          </a:xfrm>
        </p:spPr>
        <p:txBody>
          <a:bodyPr vert="horz" lIns="91440" tIns="45720" rIns="91440" bIns="45720" rtlCol="0">
            <a:normAutofit/>
          </a:bodyPr>
          <a:lstStyle/>
          <a:p>
            <a:endParaRPr lang="en-US" dirty="0">
              <a:solidFill>
                <a:srgbClr val="FFFFFF"/>
              </a:solidFill>
            </a:endParaRPr>
          </a:p>
        </p:txBody>
      </p:sp>
      <p:cxnSp>
        <p:nvCxnSpPr>
          <p:cNvPr id="26" name="Straight Connector 15">
            <a:extLst>
              <a:ext uri="{FF2B5EF4-FFF2-40B4-BE49-F238E27FC236}">
                <a16:creationId xmlns:a16="http://schemas.microsoft.com/office/drawing/2014/main" id="{4071767D-5FF7-4508-B8B7-BB60FF3AB25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27" name="Rectangle 17">
            <a:extLst>
              <a:ext uri="{FF2B5EF4-FFF2-40B4-BE49-F238E27FC236}">
                <a16:creationId xmlns:a16="http://schemas.microsoft.com/office/drawing/2014/main" id="{C4E89C94-E462-4566-A15A-32835FD68BC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19">
            <a:extLst>
              <a:ext uri="{FF2B5EF4-FFF2-40B4-BE49-F238E27FC236}">
                <a16:creationId xmlns:a16="http://schemas.microsoft.com/office/drawing/2014/main" id="{E25F4A20-71FB-4A26-92E2-89DED49264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Slide Number Placeholder 1">
            <a:extLst>
              <a:ext uri="{FF2B5EF4-FFF2-40B4-BE49-F238E27FC236}">
                <a16:creationId xmlns:a16="http://schemas.microsoft.com/office/drawing/2014/main" id="{AC9D581F-7AE1-421A-8595-0DB956B185B9}"/>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00BC2EE1-4E94-4EE3-8BB1-775340514FAB}" type="slidenum">
              <a:rPr lang="en-US" smtClean="0"/>
              <a:pPr defTabSz="914400">
                <a:spcAft>
                  <a:spcPts val="600"/>
                </a:spcAft>
              </a:pPr>
              <a:t>10</a:t>
            </a:fld>
            <a:endParaRPr lang="en-US"/>
          </a:p>
        </p:txBody>
      </p:sp>
    </p:spTree>
    <p:extLst>
      <p:ext uri="{BB962C8B-B14F-4D97-AF65-F5344CB8AC3E}">
        <p14:creationId xmlns:p14="http://schemas.microsoft.com/office/powerpoint/2010/main" val="107834271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05E0FD-02DD-462D-A167-12A8186E3674}"/>
              </a:ext>
            </a:extLst>
          </p:cNvPr>
          <p:cNvSpPr>
            <a:spLocks noGrp="1"/>
          </p:cNvSpPr>
          <p:nvPr>
            <p:ph type="title"/>
          </p:nvPr>
        </p:nvSpPr>
        <p:spPr>
          <a:xfrm>
            <a:off x="1097280" y="758952"/>
            <a:ext cx="10058400" cy="3148030"/>
          </a:xfrm>
        </p:spPr>
        <p:txBody>
          <a:bodyPr/>
          <a:lstStyle/>
          <a:p>
            <a:pPr algn="ctr"/>
            <a:r>
              <a:rPr lang="en-IN" dirty="0"/>
              <a:t>Introduction</a:t>
            </a:r>
            <a:endParaRPr lang="en-US" dirty="0"/>
          </a:p>
        </p:txBody>
      </p:sp>
      <p:sp>
        <p:nvSpPr>
          <p:cNvPr id="6" name="Text Placeholder 5">
            <a:extLst>
              <a:ext uri="{FF2B5EF4-FFF2-40B4-BE49-F238E27FC236}">
                <a16:creationId xmlns:a16="http://schemas.microsoft.com/office/drawing/2014/main" id="{62F576BE-7F79-46BE-A699-6047F13D4C37}"/>
              </a:ext>
            </a:extLst>
          </p:cNvPr>
          <p:cNvSpPr>
            <a:spLocks noGrp="1"/>
          </p:cNvSpPr>
          <p:nvPr>
            <p:ph type="body" idx="1"/>
          </p:nvPr>
        </p:nvSpPr>
        <p:spPr>
          <a:xfrm>
            <a:off x="1097280" y="673331"/>
            <a:ext cx="10058400" cy="5511337"/>
          </a:xfrm>
        </p:spPr>
        <p:txBody>
          <a:bodyPr>
            <a:normAutofit/>
          </a:bodyPr>
          <a:lstStyle/>
          <a:p>
            <a:pPr algn="ctr"/>
            <a:endParaRPr lang="en-US" sz="3000" dirty="0"/>
          </a:p>
          <a:p>
            <a:pPr algn="r"/>
            <a:endParaRPr lang="en-US" sz="2000" dirty="0"/>
          </a:p>
          <a:p>
            <a:pPr algn="r"/>
            <a:endParaRPr lang="en-US" sz="2000" dirty="0"/>
          </a:p>
          <a:p>
            <a:pPr algn="r"/>
            <a:endParaRPr lang="en-US" sz="2000" dirty="0"/>
          </a:p>
          <a:p>
            <a:pPr algn="r"/>
            <a:endParaRPr lang="en-US" sz="2000" dirty="0"/>
          </a:p>
          <a:p>
            <a:pPr algn="r"/>
            <a:endParaRPr lang="en-US" sz="2000" dirty="0"/>
          </a:p>
          <a:p>
            <a:pPr algn="r"/>
            <a:endParaRPr lang="en-US" sz="2000" i="1" dirty="0"/>
          </a:p>
          <a:p>
            <a:pPr algn="r"/>
            <a:endParaRPr lang="en-US" sz="2000" dirty="0"/>
          </a:p>
          <a:p>
            <a:r>
              <a:rPr lang="en-US" sz="1900" cap="none" dirty="0">
                <a:latin typeface="Arial" panose="020B0604020202020204" pitchFamily="34" charset="0"/>
                <a:cs typeface="Arial" panose="020B0604020202020204" pitchFamily="34" charset="0"/>
              </a:rPr>
              <a:t>In a digital era filled with music options, users struggle to find tunes that align with their emotions. Our project introduces a text-based music recommendation system, using natural language processing to redefine personalized music discovery.</a:t>
            </a:r>
            <a:r>
              <a:rPr lang="en-US" sz="2000" dirty="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FB418942-A4AA-43F6-BFC2-86C1098D261E}"/>
              </a:ext>
            </a:extLst>
          </p:cNvPr>
          <p:cNvSpPr>
            <a:spLocks noGrp="1"/>
          </p:cNvSpPr>
          <p:nvPr>
            <p:ph type="sldNum" sz="quarter" idx="12"/>
          </p:nvPr>
        </p:nvSpPr>
        <p:spPr/>
        <p:txBody>
          <a:bodyPr/>
          <a:lstStyle/>
          <a:p>
            <a:fld id="{00BC2EE1-4E94-4EE3-8BB1-775340514FAB}" type="slidenum">
              <a:rPr lang="en-US" smtClean="0"/>
              <a:t>2</a:t>
            </a:fld>
            <a:endParaRPr lang="en-US"/>
          </a:p>
        </p:txBody>
      </p:sp>
    </p:spTree>
    <p:extLst>
      <p:ext uri="{BB962C8B-B14F-4D97-AF65-F5344CB8AC3E}">
        <p14:creationId xmlns:p14="http://schemas.microsoft.com/office/powerpoint/2010/main" val="400665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593B48-F123-42D8-A04D-B18FF5890FD3}"/>
              </a:ext>
            </a:extLst>
          </p:cNvPr>
          <p:cNvSpPr>
            <a:spLocks noGrp="1"/>
          </p:cNvSpPr>
          <p:nvPr>
            <p:ph type="title"/>
          </p:nvPr>
        </p:nvSpPr>
        <p:spPr>
          <a:xfrm>
            <a:off x="1097280" y="286604"/>
            <a:ext cx="10058400" cy="1234626"/>
          </a:xfrm>
        </p:spPr>
        <p:txBody>
          <a:bodyPr/>
          <a:lstStyle/>
          <a:p>
            <a:r>
              <a:rPr lang="en-IN" dirty="0">
                <a:solidFill>
                  <a:schemeClr val="tx2"/>
                </a:solidFill>
              </a:rPr>
              <a:t>Problem Identified</a:t>
            </a:r>
          </a:p>
        </p:txBody>
      </p:sp>
      <p:sp>
        <p:nvSpPr>
          <p:cNvPr id="7" name="Content Placeholder 6">
            <a:extLst>
              <a:ext uri="{FF2B5EF4-FFF2-40B4-BE49-F238E27FC236}">
                <a16:creationId xmlns:a16="http://schemas.microsoft.com/office/drawing/2014/main" id="{1D63E326-3FD1-47FE-9334-2E7255A94B46}"/>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In today's digital age, the sheer abundance of music available at our fingertips presents a challenge: despite the vast selection, many users struggle to find music that resonates with their current emotional state. </a:t>
            </a:r>
          </a:p>
          <a:p>
            <a:r>
              <a:rPr lang="en-US" dirty="0">
                <a:latin typeface="Arial" panose="020B0604020202020204" pitchFamily="34" charset="0"/>
                <a:cs typeface="Arial" panose="020B0604020202020204" pitchFamily="34" charset="0"/>
              </a:rPr>
              <a:t>This disconnect between the user's emotions and music selection poses a significant problem in the realm of digital music consumption.</a:t>
            </a:r>
          </a:p>
          <a:p>
            <a:r>
              <a:rPr lang="en-US" dirty="0">
                <a:latin typeface="Arial" panose="020B0604020202020204" pitchFamily="34" charset="0"/>
                <a:cs typeface="Arial" panose="020B0604020202020204" pitchFamily="34" charset="0"/>
              </a:rPr>
              <a:t>This gap between the availability of music and its relevance to users' emotional states highlights the inadequacies of current music recommendation systems. </a:t>
            </a:r>
          </a:p>
          <a:p>
            <a:r>
              <a:rPr lang="en-US" dirty="0">
                <a:latin typeface="Arial" panose="020B0604020202020204" pitchFamily="34" charset="0"/>
                <a:cs typeface="Arial" panose="020B0604020202020204" pitchFamily="34" charset="0"/>
              </a:rPr>
              <a:t>Despite the wealth of data and algorithms at their disposal, these systems often prioritize popularity and generic trends over the nuanced emotional needs of individual listeners.</a:t>
            </a:r>
            <a:endParaRPr lang="en-IN" dirty="0">
              <a:latin typeface="Arial" panose="020B0604020202020204" pitchFamily="34" charset="0"/>
              <a:cs typeface="Arial" panose="020B0604020202020204" pitchFamily="34" charset="0"/>
            </a:endParaRPr>
          </a:p>
          <a:p>
            <a:endParaRPr lang="en-IN" dirty="0"/>
          </a:p>
        </p:txBody>
      </p:sp>
      <p:sp>
        <p:nvSpPr>
          <p:cNvPr id="4" name="Slide Number Placeholder 3">
            <a:extLst>
              <a:ext uri="{FF2B5EF4-FFF2-40B4-BE49-F238E27FC236}">
                <a16:creationId xmlns:a16="http://schemas.microsoft.com/office/drawing/2014/main" id="{7C18DEC4-5E7A-4749-9A68-A99CE6C232B4}"/>
              </a:ext>
            </a:extLst>
          </p:cNvPr>
          <p:cNvSpPr>
            <a:spLocks noGrp="1"/>
          </p:cNvSpPr>
          <p:nvPr>
            <p:ph type="sldNum" sz="quarter" idx="12"/>
          </p:nvPr>
        </p:nvSpPr>
        <p:spPr/>
        <p:txBody>
          <a:bodyPr/>
          <a:lstStyle/>
          <a:p>
            <a:fld id="{00BC2EE1-4E94-4EE3-8BB1-775340514FAB}" type="slidenum">
              <a:rPr lang="en-US" smtClean="0"/>
              <a:t>3</a:t>
            </a:fld>
            <a:endParaRPr lang="en-US"/>
          </a:p>
        </p:txBody>
      </p:sp>
    </p:spTree>
    <p:extLst>
      <p:ext uri="{BB962C8B-B14F-4D97-AF65-F5344CB8AC3E}">
        <p14:creationId xmlns:p14="http://schemas.microsoft.com/office/powerpoint/2010/main" val="199557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solidFill>
              </a:rPr>
              <a:t>Evidence of Problem</a:t>
            </a:r>
          </a:p>
        </p:txBody>
      </p:sp>
      <p:sp>
        <p:nvSpPr>
          <p:cNvPr id="3" name="Content Placeholder 2"/>
          <p:cNvSpPr>
            <a:spLocks noGrp="1"/>
          </p:cNvSpPr>
          <p:nvPr>
            <p:ph idx="1"/>
          </p:nvPr>
        </p:nvSpPr>
        <p:spPr>
          <a:xfrm>
            <a:off x="1097280" y="1845734"/>
            <a:ext cx="10058400" cy="4330622"/>
          </a:xfrm>
        </p:spPr>
        <p:txBody>
          <a:bodyPr>
            <a:normAutofit lnSpcReduction="10000"/>
          </a:bodyPr>
          <a:lstStyle/>
          <a:p>
            <a:pPr>
              <a:buFont typeface="Wingdings" panose="05000000000000000000" pitchFamily="2" charset="2"/>
              <a:buChar char="Ø"/>
            </a:pPr>
            <a:r>
              <a:rPr lang="en-US" b="1" dirty="0">
                <a:latin typeface="Arial" panose="020B0604020202020204" pitchFamily="34" charset="0"/>
                <a:cs typeface="Arial" panose="020B0604020202020204" pitchFamily="34" charset="0"/>
              </a:rPr>
              <a:t>Limitations of the current system: </a:t>
            </a:r>
            <a:r>
              <a:rPr lang="en-US" dirty="0">
                <a:latin typeface="Arial" panose="020B0604020202020204" pitchFamily="34" charset="0"/>
                <a:cs typeface="Arial" panose="020B0604020202020204" pitchFamily="34" charset="0"/>
              </a:rPr>
              <a:t>Mainstream music streaming services often prioritize popular tracks or cater to broad demographics, neglecting individual preferences and emotional needs.</a:t>
            </a:r>
          </a:p>
          <a:p>
            <a:pPr>
              <a:buFont typeface="Wingdings" panose="05000000000000000000" pitchFamily="2" charset="2"/>
              <a:buChar char="Ø"/>
            </a:pPr>
            <a:r>
              <a:rPr lang="en-US" b="1" dirty="0">
                <a:latin typeface="Arial" panose="020B0604020202020204" pitchFamily="34" charset="0"/>
                <a:cs typeface="Arial" panose="020B0604020202020204" pitchFamily="34" charset="0"/>
              </a:rPr>
              <a:t>Lack of emotional understanding: </a:t>
            </a:r>
            <a:r>
              <a:rPr lang="en-US" dirty="0">
                <a:latin typeface="Arial" panose="020B0604020202020204" pitchFamily="34" charset="0"/>
                <a:cs typeface="Arial" panose="020B0604020202020204" pitchFamily="34" charset="0"/>
              </a:rPr>
              <a:t>Existing recommendation algorithms largely focus on user history and listening patterns, overlooking the emotional dimension of music selection.</a:t>
            </a:r>
          </a:p>
          <a:p>
            <a:pPr>
              <a:buFont typeface="Wingdings" panose="05000000000000000000" pitchFamily="2" charset="2"/>
              <a:buChar char="Ø"/>
            </a:pPr>
            <a:r>
              <a:rPr lang="en-US" b="1" dirty="0">
                <a:latin typeface="Arial" panose="020B0604020202020204" pitchFamily="34" charset="0"/>
                <a:cs typeface="Arial" panose="020B0604020202020204" pitchFamily="34" charset="0"/>
              </a:rPr>
              <a:t>Research: </a:t>
            </a:r>
            <a:r>
              <a:rPr lang="en-US" dirty="0">
                <a:latin typeface="Arial" panose="020B0604020202020204" pitchFamily="34" charset="0"/>
                <a:cs typeface="Arial" panose="020B0604020202020204" pitchFamily="34" charset="0"/>
              </a:rPr>
              <a:t>Studies in psychology and musicology consistently demonstrate the significant impact of music on emotions and mood regulation.</a:t>
            </a:r>
          </a:p>
          <a:p>
            <a:pPr>
              <a:buFont typeface="Wingdings" panose="05000000000000000000" pitchFamily="2" charset="2"/>
              <a:buChar char="Ø"/>
            </a:pPr>
            <a:r>
              <a:rPr lang="en-US" b="1" dirty="0">
                <a:latin typeface="Arial" panose="020B0604020202020204" pitchFamily="34" charset="0"/>
                <a:cs typeface="Arial" panose="020B0604020202020204" pitchFamily="34" charset="0"/>
              </a:rPr>
              <a:t>User reports: </a:t>
            </a:r>
            <a:r>
              <a:rPr lang="en-US" dirty="0">
                <a:latin typeface="Arial" panose="020B0604020202020204" pitchFamily="34" charset="0"/>
                <a:cs typeface="Arial" panose="020B0604020202020204" pitchFamily="34" charset="0"/>
              </a:rPr>
              <a:t>Many music listeners express difficulty finding songs that match their current mood, highlighting a need for improvement.</a:t>
            </a:r>
          </a:p>
          <a:p>
            <a:pPr>
              <a:buFont typeface="Wingdings" panose="05000000000000000000" pitchFamily="2" charset="2"/>
              <a:buChar char="Ø"/>
            </a:pPr>
            <a:r>
              <a:rPr lang="en-US" b="1" dirty="0">
                <a:latin typeface="Arial" panose="020B0604020202020204" pitchFamily="34" charset="0"/>
                <a:cs typeface="Arial" panose="020B0604020202020204" pitchFamily="34" charset="0"/>
              </a:rPr>
              <a:t>Improved Well-being: </a:t>
            </a:r>
            <a:r>
              <a:rPr lang="en-US" dirty="0">
                <a:latin typeface="Arial" panose="020B0604020202020204" pitchFamily="34" charset="0"/>
                <a:cs typeface="Arial" panose="020B0604020202020204" pitchFamily="34" charset="0"/>
              </a:rPr>
              <a:t>Music aligned with mood can be more emotionally impactful and enjoyable. Music can influence mood positively, potentially aiding relaxation, motivation, or emotional regulation.</a:t>
            </a:r>
            <a:endParaRPr lang="en-IN"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0BC2EE1-4E94-4EE3-8BB1-775340514FAB}" type="slidenum">
              <a:rPr lang="en-US" smtClean="0"/>
              <a:t>4</a:t>
            </a:fld>
            <a:endParaRPr lang="en-US"/>
          </a:p>
        </p:txBody>
      </p:sp>
    </p:spTree>
    <p:extLst>
      <p:ext uri="{BB962C8B-B14F-4D97-AF65-F5344CB8AC3E}">
        <p14:creationId xmlns:p14="http://schemas.microsoft.com/office/powerpoint/2010/main" val="2182874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A54F5A-CEE9-408E-BF07-3551464C6DA5}"/>
              </a:ext>
            </a:extLst>
          </p:cNvPr>
          <p:cNvSpPr>
            <a:spLocks noGrp="1"/>
          </p:cNvSpPr>
          <p:nvPr>
            <p:ph type="title"/>
          </p:nvPr>
        </p:nvSpPr>
        <p:spPr>
          <a:xfrm>
            <a:off x="1010653" y="681643"/>
            <a:ext cx="10145027" cy="880661"/>
          </a:xfrm>
        </p:spPr>
        <p:txBody>
          <a:bodyPr>
            <a:normAutofit/>
          </a:bodyPr>
          <a:lstStyle/>
          <a:p>
            <a:r>
              <a:rPr lang="en-US" dirty="0"/>
              <a:t>Problem Statement</a:t>
            </a:r>
          </a:p>
        </p:txBody>
      </p:sp>
      <p:sp>
        <p:nvSpPr>
          <p:cNvPr id="6" name="Content Placeholder 5">
            <a:extLst>
              <a:ext uri="{FF2B5EF4-FFF2-40B4-BE49-F238E27FC236}">
                <a16:creationId xmlns:a16="http://schemas.microsoft.com/office/drawing/2014/main" id="{1D8C6BA4-FB4B-4EF3-BDC1-B174DC062F88}"/>
              </a:ext>
            </a:extLst>
          </p:cNvPr>
          <p:cNvSpPr>
            <a:spLocks noGrp="1"/>
          </p:cNvSpPr>
          <p:nvPr>
            <p:ph idx="1"/>
          </p:nvPr>
        </p:nvSpPr>
        <p:spPr>
          <a:xfrm>
            <a:off x="1097280" y="1845734"/>
            <a:ext cx="10058400" cy="3486662"/>
          </a:xfrm>
        </p:spPr>
        <p:txBody>
          <a:bodyPr/>
          <a:lstStyle/>
          <a:p>
            <a:pPr algn="l"/>
            <a:r>
              <a:rPr lang="en-US" b="0" i="0" dirty="0">
                <a:solidFill>
                  <a:srgbClr val="0D0D0D"/>
                </a:solidFill>
                <a:effectLst/>
                <a:highlight>
                  <a:srgbClr val="FFFFFF"/>
                </a:highlight>
                <a:latin typeface="Arial" panose="020B0604020202020204" pitchFamily="34" charset="0"/>
                <a:cs typeface="Arial" panose="020B0604020202020204" pitchFamily="34" charset="0"/>
              </a:rPr>
              <a:t>In today's digital age, the integration of artificial intelligence (AI) technologies has become increasingly prevalent in various aspects of daily life. However, existing recommendation systems often lack the ability to dynamically adapt to users' emotional states in real-time.</a:t>
            </a:r>
          </a:p>
          <a:p>
            <a:pPr algn="l"/>
            <a:r>
              <a:rPr lang="en-US" b="0" i="0" dirty="0">
                <a:solidFill>
                  <a:srgbClr val="0D0D0D"/>
                </a:solidFill>
                <a:effectLst/>
                <a:highlight>
                  <a:srgbClr val="FFFFFF"/>
                </a:highlight>
                <a:latin typeface="Arial" panose="020B0604020202020204" pitchFamily="34" charset="0"/>
                <a:cs typeface="Arial" panose="020B0604020202020204" pitchFamily="34" charset="0"/>
              </a:rPr>
              <a:t>The aim of this project is to develop a solution that addresses this gap by creating an Automated Sentiment-Based Song Recommendation System. This system will employ a chatbot interface to engage users in natural language interactions, allowing them to express their sentiments and share insights about their daily experiences.</a:t>
            </a:r>
          </a:p>
          <a:p>
            <a:pPr algn="ctr"/>
            <a:r>
              <a:rPr lang="en-US" dirty="0"/>
              <a:t> </a:t>
            </a:r>
          </a:p>
        </p:txBody>
      </p:sp>
      <p:sp>
        <p:nvSpPr>
          <p:cNvPr id="4" name="Slide Number Placeholder 3">
            <a:extLst>
              <a:ext uri="{FF2B5EF4-FFF2-40B4-BE49-F238E27FC236}">
                <a16:creationId xmlns:a16="http://schemas.microsoft.com/office/drawing/2014/main" id="{64A183E6-9CA7-471E-8843-802847B5C27F}"/>
              </a:ext>
            </a:extLst>
          </p:cNvPr>
          <p:cNvSpPr>
            <a:spLocks noGrp="1"/>
          </p:cNvSpPr>
          <p:nvPr>
            <p:ph type="sldNum" sz="quarter" idx="12"/>
          </p:nvPr>
        </p:nvSpPr>
        <p:spPr/>
        <p:txBody>
          <a:bodyPr/>
          <a:lstStyle/>
          <a:p>
            <a:fld id="{00BC2EE1-4E94-4EE3-8BB1-775340514FAB}" type="slidenum">
              <a:rPr lang="en-US" smtClean="0"/>
              <a:t>5</a:t>
            </a:fld>
            <a:endParaRPr lang="en-US"/>
          </a:p>
        </p:txBody>
      </p:sp>
    </p:spTree>
    <p:extLst>
      <p:ext uri="{BB962C8B-B14F-4D97-AF65-F5344CB8AC3E}">
        <p14:creationId xmlns:p14="http://schemas.microsoft.com/office/powerpoint/2010/main" val="418449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A54F5A-CEE9-408E-BF07-3551464C6DA5}"/>
              </a:ext>
            </a:extLst>
          </p:cNvPr>
          <p:cNvSpPr>
            <a:spLocks noGrp="1"/>
          </p:cNvSpPr>
          <p:nvPr>
            <p:ph type="title"/>
          </p:nvPr>
        </p:nvSpPr>
        <p:spPr>
          <a:xfrm>
            <a:off x="1020278" y="856647"/>
            <a:ext cx="10135402" cy="625643"/>
          </a:xfrm>
        </p:spPr>
        <p:txBody>
          <a:bodyPr>
            <a:normAutofit fontScale="90000"/>
          </a:bodyPr>
          <a:lstStyle/>
          <a:p>
            <a:r>
              <a:rPr lang="en-US" dirty="0"/>
              <a:t>Flowchart</a:t>
            </a:r>
          </a:p>
        </p:txBody>
      </p:sp>
      <p:sp>
        <p:nvSpPr>
          <p:cNvPr id="6" name="Content Placeholder 5">
            <a:extLst>
              <a:ext uri="{FF2B5EF4-FFF2-40B4-BE49-F238E27FC236}">
                <a16:creationId xmlns:a16="http://schemas.microsoft.com/office/drawing/2014/main" id="{1D8C6BA4-FB4B-4EF3-BDC1-B174DC062F88}"/>
              </a:ext>
            </a:extLst>
          </p:cNvPr>
          <p:cNvSpPr>
            <a:spLocks noGrp="1"/>
          </p:cNvSpPr>
          <p:nvPr>
            <p:ph idx="1"/>
          </p:nvPr>
        </p:nvSpPr>
        <p:spPr>
          <a:xfrm>
            <a:off x="1097280" y="1845734"/>
            <a:ext cx="10058400" cy="4330622"/>
          </a:xfrm>
        </p:spPr>
        <p:txBody>
          <a:bodyPr/>
          <a:lstStyle/>
          <a:p>
            <a:endParaRPr lang="en-US" dirty="0"/>
          </a:p>
        </p:txBody>
      </p:sp>
      <p:sp>
        <p:nvSpPr>
          <p:cNvPr id="4" name="Slide Number Placeholder 3">
            <a:extLst>
              <a:ext uri="{FF2B5EF4-FFF2-40B4-BE49-F238E27FC236}">
                <a16:creationId xmlns:a16="http://schemas.microsoft.com/office/drawing/2014/main" id="{64A183E6-9CA7-471E-8843-802847B5C27F}"/>
              </a:ext>
            </a:extLst>
          </p:cNvPr>
          <p:cNvSpPr>
            <a:spLocks noGrp="1"/>
          </p:cNvSpPr>
          <p:nvPr>
            <p:ph type="sldNum" sz="quarter" idx="12"/>
          </p:nvPr>
        </p:nvSpPr>
        <p:spPr/>
        <p:txBody>
          <a:bodyPr/>
          <a:lstStyle/>
          <a:p>
            <a:fld id="{00BC2EE1-4E94-4EE3-8BB1-775340514FAB}" type="slidenum">
              <a:rPr lang="en-US" smtClean="0"/>
              <a:t>6</a:t>
            </a:fld>
            <a:endParaRPr lang="en-US"/>
          </a:p>
        </p:txBody>
      </p:sp>
      <p:pic>
        <p:nvPicPr>
          <p:cNvPr id="3" name="Picture 2">
            <a:extLst>
              <a:ext uri="{FF2B5EF4-FFF2-40B4-BE49-F238E27FC236}">
                <a16:creationId xmlns:a16="http://schemas.microsoft.com/office/drawing/2014/main" id="{502ECF21-6BD2-60F1-B872-F4B52EC37D1D}"/>
              </a:ext>
            </a:extLst>
          </p:cNvPr>
          <p:cNvPicPr>
            <a:picLocks noChangeAspect="1"/>
          </p:cNvPicPr>
          <p:nvPr/>
        </p:nvPicPr>
        <p:blipFill>
          <a:blip r:embed="rId2"/>
          <a:stretch>
            <a:fillRect/>
          </a:stretch>
        </p:blipFill>
        <p:spPr>
          <a:xfrm>
            <a:off x="1106104" y="1919360"/>
            <a:ext cx="10040751" cy="4001058"/>
          </a:xfrm>
          <a:prstGeom prst="rect">
            <a:avLst/>
          </a:prstGeom>
        </p:spPr>
      </p:pic>
    </p:spTree>
    <p:extLst>
      <p:ext uri="{BB962C8B-B14F-4D97-AF65-F5344CB8AC3E}">
        <p14:creationId xmlns:p14="http://schemas.microsoft.com/office/powerpoint/2010/main" val="1538232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A54F5A-CEE9-408E-BF07-3551464C6DA5}"/>
              </a:ext>
            </a:extLst>
          </p:cNvPr>
          <p:cNvSpPr>
            <a:spLocks noGrp="1"/>
          </p:cNvSpPr>
          <p:nvPr>
            <p:ph type="title"/>
          </p:nvPr>
        </p:nvSpPr>
        <p:spPr>
          <a:xfrm>
            <a:off x="1020278" y="856647"/>
            <a:ext cx="10135402" cy="625643"/>
          </a:xfrm>
        </p:spPr>
        <p:txBody>
          <a:bodyPr>
            <a:normAutofit fontScale="90000"/>
          </a:bodyPr>
          <a:lstStyle/>
          <a:p>
            <a:r>
              <a:rPr lang="en-US" dirty="0" smtClean="0"/>
              <a:t>Methodology</a:t>
            </a:r>
            <a:endParaRPr lang="en-US" dirty="0"/>
          </a:p>
        </p:txBody>
      </p:sp>
      <p:sp>
        <p:nvSpPr>
          <p:cNvPr id="6" name="Content Placeholder 5">
            <a:extLst>
              <a:ext uri="{FF2B5EF4-FFF2-40B4-BE49-F238E27FC236}">
                <a16:creationId xmlns:a16="http://schemas.microsoft.com/office/drawing/2014/main" id="{1D8C6BA4-FB4B-4EF3-BDC1-B174DC062F88}"/>
              </a:ext>
            </a:extLst>
          </p:cNvPr>
          <p:cNvSpPr>
            <a:spLocks noGrp="1"/>
          </p:cNvSpPr>
          <p:nvPr>
            <p:ph idx="1"/>
          </p:nvPr>
        </p:nvSpPr>
        <p:spPr>
          <a:xfrm>
            <a:off x="1097280" y="1845734"/>
            <a:ext cx="10058400" cy="4330622"/>
          </a:xfrm>
        </p:spPr>
        <p:txBody>
          <a:bodyPr>
            <a:normAutofit fontScale="92500" lnSpcReduction="10000"/>
          </a:bodyPr>
          <a:lstStyle/>
          <a:p>
            <a:r>
              <a:rPr lang="en-US" b="1" dirty="0" smtClean="0"/>
              <a:t>BERT </a:t>
            </a:r>
            <a:r>
              <a:rPr lang="en-US" b="1" dirty="0"/>
              <a:t>Model: </a:t>
            </a:r>
            <a:r>
              <a:rPr lang="en-US" dirty="0"/>
              <a:t>We utilize the BERT (Bidirectional Encoder Representations from Transformers) model for sentiment analysis. Specifically, we use the </a:t>
            </a:r>
            <a:r>
              <a:rPr lang="en-US" dirty="0" err="1"/>
              <a:t>bert</a:t>
            </a:r>
            <a:r>
              <a:rPr lang="en-US" dirty="0"/>
              <a:t>-base-uncased model, pre-trained on large corpora, and fine-tuned for sequence classification tasks.</a:t>
            </a:r>
          </a:p>
          <a:p>
            <a:r>
              <a:rPr lang="en-US" b="1" dirty="0"/>
              <a:t>Tokenizer: </a:t>
            </a:r>
            <a:r>
              <a:rPr lang="en-US" dirty="0"/>
              <a:t>The BERT tokenizer is used to preprocess user input and convert it into tokenized format suitable for input into the BERT model.</a:t>
            </a:r>
          </a:p>
          <a:p>
            <a:r>
              <a:rPr lang="en-US" b="1" dirty="0" err="1"/>
              <a:t>Chatbot</a:t>
            </a:r>
            <a:r>
              <a:rPr lang="en-US" b="1" dirty="0"/>
              <a:t> Response: </a:t>
            </a:r>
            <a:r>
              <a:rPr lang="en-US" dirty="0"/>
              <a:t>Based on the sentiment analysis results, a </a:t>
            </a:r>
            <a:r>
              <a:rPr lang="en-US" dirty="0" err="1"/>
              <a:t>chatbot</a:t>
            </a:r>
            <a:r>
              <a:rPr lang="en-US" dirty="0"/>
              <a:t> response is generated using pre-defined response templates. The </a:t>
            </a:r>
            <a:r>
              <a:rPr lang="en-US" dirty="0" err="1"/>
              <a:t>chatbot</a:t>
            </a:r>
            <a:r>
              <a:rPr lang="en-US" dirty="0"/>
              <a:t> engages in a conversation with the user, providing relevant information or prompting for further interaction.</a:t>
            </a:r>
          </a:p>
          <a:p>
            <a:r>
              <a:rPr lang="en-US" b="1" dirty="0"/>
              <a:t>Keyword Extraction: </a:t>
            </a:r>
            <a:r>
              <a:rPr lang="en-US" dirty="0"/>
              <a:t>Keywords are extracted from the user input using </a:t>
            </a:r>
            <a:r>
              <a:rPr lang="en-US" dirty="0" err="1"/>
              <a:t>spaCy</a:t>
            </a:r>
            <a:r>
              <a:rPr lang="en-US" dirty="0"/>
              <a:t>, a natural language processing library. These keywords are used to identify user preferences such as music genre and language.</a:t>
            </a:r>
          </a:p>
          <a:p>
            <a:r>
              <a:rPr lang="en-US" b="1" dirty="0"/>
              <a:t>Song Filtering: </a:t>
            </a:r>
            <a:r>
              <a:rPr lang="en-US" dirty="0"/>
              <a:t>The system filters the song dataset based on user preferences and selects a set of songs matching the criteria. The selected songs are then presented to the user as recommendations.</a:t>
            </a:r>
            <a:endParaRPr lang="en-US" dirty="0"/>
          </a:p>
        </p:txBody>
      </p:sp>
      <p:sp>
        <p:nvSpPr>
          <p:cNvPr id="4" name="Slide Number Placeholder 3">
            <a:extLst>
              <a:ext uri="{FF2B5EF4-FFF2-40B4-BE49-F238E27FC236}">
                <a16:creationId xmlns:a16="http://schemas.microsoft.com/office/drawing/2014/main" id="{64A183E6-9CA7-471E-8843-802847B5C27F}"/>
              </a:ext>
            </a:extLst>
          </p:cNvPr>
          <p:cNvSpPr>
            <a:spLocks noGrp="1"/>
          </p:cNvSpPr>
          <p:nvPr>
            <p:ph type="sldNum" sz="quarter" idx="12"/>
          </p:nvPr>
        </p:nvSpPr>
        <p:spPr/>
        <p:txBody>
          <a:bodyPr/>
          <a:lstStyle/>
          <a:p>
            <a:fld id="{00BC2EE1-4E94-4EE3-8BB1-775340514FAB}" type="slidenum">
              <a:rPr lang="en-US" smtClean="0"/>
              <a:t>7</a:t>
            </a:fld>
            <a:endParaRPr lang="en-US"/>
          </a:p>
        </p:txBody>
      </p:sp>
    </p:spTree>
    <p:extLst>
      <p:ext uri="{BB962C8B-B14F-4D97-AF65-F5344CB8AC3E}">
        <p14:creationId xmlns:p14="http://schemas.microsoft.com/office/powerpoint/2010/main" val="1929559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A54F5A-CEE9-408E-BF07-3551464C6DA5}"/>
              </a:ext>
            </a:extLst>
          </p:cNvPr>
          <p:cNvSpPr>
            <a:spLocks noGrp="1"/>
          </p:cNvSpPr>
          <p:nvPr>
            <p:ph type="title"/>
          </p:nvPr>
        </p:nvSpPr>
        <p:spPr>
          <a:xfrm>
            <a:off x="1020278" y="856647"/>
            <a:ext cx="10135402" cy="625643"/>
          </a:xfrm>
        </p:spPr>
        <p:txBody>
          <a:bodyPr>
            <a:normAutofit fontScale="90000"/>
          </a:bodyPr>
          <a:lstStyle/>
          <a:p>
            <a:r>
              <a:rPr lang="en-US" dirty="0" smtClean="0"/>
              <a:t>Output</a:t>
            </a:r>
            <a:endParaRPr lang="en-US" dirty="0"/>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6012" y="1805687"/>
            <a:ext cx="3910034" cy="4330700"/>
          </a:xfrm>
        </p:spPr>
      </p:pic>
      <p:sp>
        <p:nvSpPr>
          <p:cNvPr id="4" name="Slide Number Placeholder 3">
            <a:extLst>
              <a:ext uri="{FF2B5EF4-FFF2-40B4-BE49-F238E27FC236}">
                <a16:creationId xmlns:a16="http://schemas.microsoft.com/office/drawing/2014/main" id="{64A183E6-9CA7-471E-8843-802847B5C27F}"/>
              </a:ext>
            </a:extLst>
          </p:cNvPr>
          <p:cNvSpPr>
            <a:spLocks noGrp="1"/>
          </p:cNvSpPr>
          <p:nvPr>
            <p:ph type="sldNum" sz="quarter" idx="12"/>
          </p:nvPr>
        </p:nvSpPr>
        <p:spPr/>
        <p:txBody>
          <a:bodyPr/>
          <a:lstStyle/>
          <a:p>
            <a:fld id="{00BC2EE1-4E94-4EE3-8BB1-775340514FAB}" type="slidenum">
              <a:rPr lang="en-US" smtClean="0"/>
              <a:t>8</a:t>
            </a:fld>
            <a:endParaRPr lang="en-US"/>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2574" r="9272"/>
          <a:stretch/>
        </p:blipFill>
        <p:spPr>
          <a:xfrm>
            <a:off x="6087979" y="1805687"/>
            <a:ext cx="4281054" cy="4330700"/>
          </a:xfrm>
          <a:prstGeom prst="rect">
            <a:avLst/>
          </a:prstGeom>
        </p:spPr>
      </p:pic>
    </p:spTree>
    <p:extLst>
      <p:ext uri="{BB962C8B-B14F-4D97-AF65-F5344CB8AC3E}">
        <p14:creationId xmlns:p14="http://schemas.microsoft.com/office/powerpoint/2010/main" val="36756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087" y="1338350"/>
            <a:ext cx="4962315" cy="4015249"/>
          </a:xfrm>
        </p:spPr>
      </p:pic>
      <p:sp>
        <p:nvSpPr>
          <p:cNvPr id="4" name="Slide Number Placeholder 3"/>
          <p:cNvSpPr>
            <a:spLocks noGrp="1"/>
          </p:cNvSpPr>
          <p:nvPr>
            <p:ph type="sldNum" sz="quarter" idx="12"/>
          </p:nvPr>
        </p:nvSpPr>
        <p:spPr/>
        <p:txBody>
          <a:bodyPr/>
          <a:lstStyle/>
          <a:p>
            <a:fld id="{00BC2EE1-4E94-4EE3-8BB1-775340514FAB}" type="slidenum">
              <a:rPr lang="en-US" smtClean="0"/>
              <a:t>9</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9595" y="1338350"/>
            <a:ext cx="4971394" cy="3899716"/>
          </a:xfrm>
          <a:prstGeom prst="rect">
            <a:avLst/>
          </a:prstGeom>
        </p:spPr>
      </p:pic>
    </p:spTree>
    <p:extLst>
      <p:ext uri="{BB962C8B-B14F-4D97-AF65-F5344CB8AC3E}">
        <p14:creationId xmlns:p14="http://schemas.microsoft.com/office/powerpoint/2010/main" val="385894291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20145</TotalTime>
  <Words>608</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Schoolbook</vt:lpstr>
      <vt:lpstr>Wingdings</vt:lpstr>
      <vt:lpstr>Retrospect</vt:lpstr>
      <vt:lpstr>UE20CS334 Natural Language Processing Project  EMOTION-BASED MUSIC RECOMMENDATION SYSTEM</vt:lpstr>
      <vt:lpstr>Introduction</vt:lpstr>
      <vt:lpstr>Problem Identified</vt:lpstr>
      <vt:lpstr>Evidence of Problem</vt:lpstr>
      <vt:lpstr>Problem Statement</vt:lpstr>
      <vt:lpstr>Flowchart</vt:lpstr>
      <vt:lpstr>Methodology</vt:lpstr>
      <vt:lpstr>Output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an End – to – End frame work for Activity Recognition and Prediction in Videos </dc:title>
  <dc:creator>Anand Sreenivasan</dc:creator>
  <cp:lastModifiedBy>Shreelekha</cp:lastModifiedBy>
  <cp:revision>174</cp:revision>
  <dcterms:created xsi:type="dcterms:W3CDTF">2021-04-09T04:16:29Z</dcterms:created>
  <dcterms:modified xsi:type="dcterms:W3CDTF">2024-04-25T06:29:55Z</dcterms:modified>
</cp:coreProperties>
</file>