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9" r:id="rId3"/>
    <p:sldId id="260" r:id="rId4"/>
    <p:sldId id="266" r:id="rId5"/>
    <p:sldId id="267" r:id="rId6"/>
    <p:sldId id="283" r:id="rId7"/>
    <p:sldId id="282" r:id="rId8"/>
    <p:sldId id="281" r:id="rId9"/>
    <p:sldId id="280" r:id="rId10"/>
    <p:sldId id="279" r:id="rId11"/>
    <p:sldId id="278" r:id="rId12"/>
    <p:sldId id="274" r:id="rId13"/>
    <p:sldId id="277" r:id="rId14"/>
    <p:sldId id="284" r:id="rId15"/>
    <p:sldId id="265"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OjNJFN3wJPgVMsxoegQlh8uqOD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CBBE0C6-A154-4154-AC7B-3298653F3483}">
  <a:tblStyle styleId="{8CBBE0C6-A154-4154-AC7B-3298653F34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44" y="-4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86" name="Google Shape;86;p1: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185" name="Google Shape;185;p1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199" name="Google Shape;199;p1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006486f20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006486f20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c006486f20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006486f20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006486f20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006486f20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866900" y="3352425"/>
            <a:ext cx="8801100" cy="2776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dirty="0">
                <a:solidFill>
                  <a:srgbClr val="0033CC"/>
                </a:solidFill>
                <a:latin typeface="Trebuchet MS"/>
                <a:ea typeface="Trebuchet MS"/>
                <a:cs typeface="Trebuchet MS"/>
                <a:sym typeface="Trebuchet MS"/>
              </a:rPr>
              <a:t>Project Title : </a:t>
            </a:r>
            <a:r>
              <a:rPr lang="en-US" sz="2000" dirty="0">
                <a:solidFill>
                  <a:srgbClr val="0033CC"/>
                </a:solidFill>
                <a:latin typeface="Trebuchet MS"/>
                <a:ea typeface="Trebuchet MS"/>
                <a:cs typeface="Trebuchet MS"/>
                <a:sym typeface="Trebuchet MS"/>
              </a:rPr>
              <a:t>Emotion Based Music Recommendation System</a:t>
            </a:r>
            <a:r>
              <a:rPr lang="en-US" sz="2000" b="0" i="0" u="none" strike="noStrike" cap="none" dirty="0">
                <a:solidFill>
                  <a:srgbClr val="0033CC"/>
                </a:solidFill>
                <a:latin typeface="Trebuchet MS"/>
                <a:ea typeface="Trebuchet MS"/>
                <a:cs typeface="Trebuchet MS"/>
                <a:sym typeface="Trebuchet MS"/>
              </a:rPr>
              <a:t>        </a:t>
            </a:r>
            <a:r>
              <a:rPr lang="en-US" sz="2000" dirty="0">
                <a:solidFill>
                  <a:srgbClr val="0033CC"/>
                </a:solidFill>
                <a:latin typeface="Trebuchet MS"/>
                <a:ea typeface="Trebuchet MS"/>
                <a:cs typeface="Trebuchet MS"/>
                <a:sym typeface="Trebuchet MS"/>
              </a:rPr>
              <a:t> </a:t>
            </a:r>
            <a:r>
              <a:rPr lang="en-US" sz="2000" b="0" i="0" u="none" strike="noStrike" cap="none" dirty="0">
                <a:solidFill>
                  <a:srgbClr val="0033CC"/>
                </a:solidFill>
                <a:latin typeface="Trebuchet MS"/>
                <a:ea typeface="Trebuchet MS"/>
                <a:cs typeface="Trebuchet MS"/>
                <a:sym typeface="Trebuchet MS"/>
              </a:rPr>
              <a:t>                                             </a:t>
            </a:r>
            <a:endParaRPr sz="20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US" sz="2000" b="0" i="0" u="none" strike="noStrike" cap="none" dirty="0">
                <a:solidFill>
                  <a:srgbClr val="0033CC"/>
                </a:solidFill>
                <a:latin typeface="Trebuchet MS"/>
                <a:ea typeface="Trebuchet MS"/>
                <a:cs typeface="Trebuchet MS"/>
                <a:sym typeface="Trebuchet MS"/>
              </a:rPr>
              <a:t>Project Team with SRN : </a:t>
            </a:r>
            <a:r>
              <a:rPr lang="en-US" sz="2000" dirty="0" err="1">
                <a:solidFill>
                  <a:srgbClr val="0033CC"/>
                </a:solidFill>
                <a:latin typeface="Trebuchet MS"/>
                <a:ea typeface="Trebuchet MS"/>
                <a:cs typeface="Trebuchet MS"/>
                <a:sym typeface="Trebuchet MS"/>
              </a:rPr>
              <a:t>Mridvi</a:t>
            </a:r>
            <a:r>
              <a:rPr lang="en-US" sz="2000" dirty="0">
                <a:solidFill>
                  <a:srgbClr val="0033CC"/>
                </a:solidFill>
                <a:latin typeface="Trebuchet MS"/>
                <a:ea typeface="Trebuchet MS"/>
                <a:cs typeface="Trebuchet MS"/>
                <a:sym typeface="Trebuchet MS"/>
              </a:rPr>
              <a:t> Sharma    PES1UG21CS343</a:t>
            </a:r>
            <a:endParaRPr sz="2000" b="0" i="0" u="none" strike="noStrike" cap="none">
              <a:solidFill>
                <a:srgbClr val="0033CC"/>
              </a:solidFill>
              <a:latin typeface="Trebuchet MS"/>
              <a:ea typeface="Trebuchet MS"/>
              <a:cs typeface="Trebuchet MS"/>
              <a:sym typeface="Trebuchet MS"/>
            </a:endParaRPr>
          </a:p>
          <a:p>
            <a:pPr marL="2743200" marR="0" lvl="0" indent="0" algn="l" rtl="0">
              <a:spcBef>
                <a:spcPts val="0"/>
              </a:spcBef>
              <a:spcAft>
                <a:spcPts val="0"/>
              </a:spcAft>
              <a:buNone/>
            </a:pPr>
            <a:r>
              <a:rPr lang="en-US" sz="2000" dirty="0">
                <a:solidFill>
                  <a:srgbClr val="0033CC"/>
                </a:solidFill>
                <a:latin typeface="Trebuchet MS"/>
                <a:ea typeface="Trebuchet MS"/>
                <a:cs typeface="Trebuchet MS"/>
                <a:sym typeface="Trebuchet MS"/>
              </a:rPr>
              <a:t> </a:t>
            </a:r>
            <a:r>
              <a:rPr lang="en-US" sz="2000" b="0" i="0" u="none" strike="noStrike" cap="none" dirty="0">
                <a:solidFill>
                  <a:srgbClr val="0033CC"/>
                </a:solidFill>
                <a:latin typeface="Trebuchet MS"/>
                <a:ea typeface="Trebuchet MS"/>
                <a:cs typeface="Trebuchet MS"/>
                <a:sym typeface="Trebuchet MS"/>
              </a:rPr>
              <a:t>N </a:t>
            </a:r>
            <a:r>
              <a:rPr lang="en-US" sz="2000" b="0" i="0" u="none" strike="noStrike" cap="none" dirty="0" err="1">
                <a:solidFill>
                  <a:srgbClr val="0033CC"/>
                </a:solidFill>
                <a:latin typeface="Trebuchet MS"/>
                <a:ea typeface="Trebuchet MS"/>
                <a:cs typeface="Trebuchet MS"/>
                <a:sym typeface="Trebuchet MS"/>
              </a:rPr>
              <a:t>Shreelekha</a:t>
            </a:r>
            <a:r>
              <a:rPr lang="en-US" sz="2000" b="0" i="0" u="none" strike="noStrike" cap="none" dirty="0">
                <a:solidFill>
                  <a:srgbClr val="0033CC"/>
                </a:solidFill>
                <a:latin typeface="Trebuchet MS"/>
                <a:ea typeface="Trebuchet MS"/>
                <a:cs typeface="Trebuchet MS"/>
                <a:sym typeface="Trebuchet MS"/>
              </a:rPr>
              <a:t>      PES1UG21CS</a:t>
            </a:r>
            <a:r>
              <a:rPr lang="en-US" sz="2000" dirty="0">
                <a:solidFill>
                  <a:srgbClr val="0033CC"/>
                </a:solidFill>
                <a:latin typeface="Trebuchet MS"/>
                <a:ea typeface="Trebuchet MS"/>
                <a:cs typeface="Trebuchet MS"/>
                <a:sym typeface="Trebuchet MS"/>
              </a:rPr>
              <a:t>353</a:t>
            </a:r>
            <a:endParaRPr sz="200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US" sz="2000" dirty="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Aditi</a:t>
            </a:r>
            <a:r>
              <a:rPr lang="en-US" sz="2000" dirty="0" smtClean="0">
                <a:solidFill>
                  <a:srgbClr val="0033CC"/>
                </a:solidFill>
                <a:latin typeface="Trebuchet MS"/>
                <a:ea typeface="Trebuchet MS"/>
                <a:cs typeface="Trebuchet MS"/>
                <a:sym typeface="Trebuchet MS"/>
              </a:rPr>
              <a:t> </a:t>
            </a:r>
            <a:r>
              <a:rPr lang="en-US" sz="2000" dirty="0">
                <a:solidFill>
                  <a:srgbClr val="0033CC"/>
                </a:solidFill>
                <a:latin typeface="Trebuchet MS"/>
                <a:ea typeface="Trebuchet MS"/>
                <a:cs typeface="Trebuchet MS"/>
                <a:sym typeface="Trebuchet MS"/>
              </a:rPr>
              <a:t>M               PES1UG21CS901</a:t>
            </a:r>
            <a:endParaRPr sz="2000">
              <a:solidFill>
                <a:srgbClr val="0033CC"/>
              </a:solidFill>
              <a:latin typeface="Trebuchet MS"/>
              <a:ea typeface="Trebuchet MS"/>
              <a:cs typeface="Trebuchet MS"/>
              <a:sym typeface="Trebuchet MS"/>
            </a:endParaRPr>
          </a:p>
        </p:txBody>
      </p:sp>
      <p:sp>
        <p:nvSpPr>
          <p:cNvPr id="90" name="Google Shape;90;p1"/>
          <p:cNvSpPr/>
          <p:nvPr/>
        </p:nvSpPr>
        <p:spPr>
          <a:xfrm>
            <a:off x="1935400" y="878326"/>
            <a:ext cx="7924800" cy="16003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a:p>
            <a:pPr marL="0" marR="0" lvl="0" indent="0" algn="ctr" rtl="0">
              <a:spcBef>
                <a:spcPts val="0"/>
              </a:spcBef>
              <a:spcAft>
                <a:spcPts val="0"/>
              </a:spcAft>
              <a:buNone/>
            </a:pPr>
            <a:r>
              <a:rPr lang="en-US" sz="2800" b="0" i="0" u="none" strike="noStrike" cap="none" dirty="0">
                <a:solidFill>
                  <a:schemeClr val="dk1"/>
                </a:solidFill>
                <a:latin typeface="Trebuchet MS"/>
                <a:ea typeface="Trebuchet MS"/>
                <a:cs typeface="Trebuchet MS"/>
                <a:sym typeface="Trebuchet MS"/>
              </a:rPr>
              <a:t> </a:t>
            </a:r>
            <a:endParaRPr/>
          </a:p>
          <a:p>
            <a:pPr marL="0" marR="0" lvl="0" indent="0" algn="ctr" rtl="0">
              <a:spcBef>
                <a:spcPts val="0"/>
              </a:spcBef>
              <a:spcAft>
                <a:spcPts val="0"/>
              </a:spcAft>
              <a:buNone/>
            </a:pPr>
            <a:r>
              <a:rPr lang="en-US" sz="2800" b="0" i="0" u="none" strike="noStrike" cap="none" dirty="0" smtClean="0">
                <a:solidFill>
                  <a:srgbClr val="FF0000"/>
                </a:solidFill>
                <a:latin typeface="Trebuchet MS"/>
                <a:ea typeface="Trebuchet MS"/>
                <a:cs typeface="Trebuchet MS"/>
                <a:sym typeface="Trebuchet MS"/>
              </a:rPr>
              <a:t>Review #1</a:t>
            </a:r>
            <a:endParaRPr/>
          </a:p>
          <a:p>
            <a:pPr marL="0" marR="0" lvl="0" indent="0" algn="ctr" rtl="0">
              <a:spcBef>
                <a:spcPts val="0"/>
              </a:spcBef>
              <a:spcAft>
                <a:spcPts val="0"/>
              </a:spcAft>
              <a:buNone/>
            </a:pPr>
            <a:r>
              <a:rPr lang="en-US" sz="2800" b="0" i="0" u="none" strike="noStrike" cap="none" dirty="0" smtClean="0">
                <a:solidFill>
                  <a:srgbClr val="FF0000"/>
                </a:solidFill>
                <a:latin typeface="Trebuchet MS"/>
                <a:ea typeface="Trebuchet MS"/>
                <a:cs typeface="Trebuchet MS"/>
                <a:sym typeface="Trebuchet MS"/>
              </a:rPr>
              <a:t>(Literature </a:t>
            </a:r>
            <a:r>
              <a:rPr lang="en-US" sz="2800" b="0" i="0" u="none" strike="noStrike" cap="none" dirty="0">
                <a:solidFill>
                  <a:srgbClr val="FF0000"/>
                </a:solidFill>
                <a:latin typeface="Trebuchet MS"/>
                <a:ea typeface="Trebuchet MS"/>
                <a:cs typeface="Trebuchet MS"/>
                <a:sym typeface="Trebuchet MS"/>
              </a:rPr>
              <a:t>Survey)</a:t>
            </a:r>
            <a:endParaRPr sz="2400" b="0" i="0" u="none" strike="noStrike" cap="none">
              <a:solidFill>
                <a:srgbClr val="FF0000"/>
              </a:solidFill>
              <a:latin typeface="Trebuchet MS"/>
              <a:ea typeface="Trebuchet MS"/>
              <a:cs typeface="Trebuchet MS"/>
              <a:sym typeface="Trebuchet MS"/>
            </a:endParaRPr>
          </a:p>
        </p:txBody>
      </p:sp>
      <p:pic>
        <p:nvPicPr>
          <p:cNvPr id="91" name="Google Shape;91;p1"/>
          <p:cNvPicPr preferRelativeResize="0"/>
          <p:nvPr/>
        </p:nvPicPr>
        <p:blipFill rotWithShape="1">
          <a:blip r:embed="rId3">
            <a:alphaModFix/>
          </a:blip>
          <a:srcRect/>
          <a:stretch/>
        </p:blipFill>
        <p:spPr>
          <a:xfrm>
            <a:off x="10896601" y="-34505"/>
            <a:ext cx="1295399" cy="1025106"/>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343_353_739_521</a:t>
            </a:r>
            <a:endParaRPr/>
          </a:p>
        </p:txBody>
      </p:sp>
      <p:sp>
        <p:nvSpPr>
          <p:cNvPr id="93" name="Google Shape;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40" name="Google Shape;140;g2c006486f20_1_26"/>
          <p:cNvSpPr/>
          <p:nvPr/>
        </p:nvSpPr>
        <p:spPr>
          <a:xfrm>
            <a:off x="3524232"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738546" y="357166"/>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 9</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4098" name="Picture 2"/>
          <p:cNvPicPr>
            <a:picLocks noChangeAspect="1" noChangeArrowheads="1"/>
          </p:cNvPicPr>
          <p:nvPr/>
        </p:nvPicPr>
        <p:blipFill>
          <a:blip r:embed="rId4"/>
          <a:srcRect/>
          <a:stretch>
            <a:fillRect/>
          </a:stretch>
        </p:blipFill>
        <p:spPr bwMode="auto">
          <a:xfrm>
            <a:off x="809589" y="1142984"/>
            <a:ext cx="10001319"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140" name="Google Shape;140;g2c006486f20_1_26"/>
          <p:cNvSpPr/>
          <p:nvPr/>
        </p:nvSpPr>
        <p:spPr>
          <a:xfrm>
            <a:off x="3524232" y="71435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738546" y="285728"/>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 </a:t>
            </a:r>
            <a:r>
              <a:rPr lang="en-US" sz="2400" b="0" i="0" u="none" strike="noStrike" cap="none" dirty="0" smtClean="0">
                <a:solidFill>
                  <a:srgbClr val="FF0000"/>
                </a:solidFill>
                <a:latin typeface="Trebuchet MS"/>
                <a:ea typeface="Trebuchet MS"/>
                <a:cs typeface="Trebuchet MS"/>
                <a:sym typeface="Trebuchet MS"/>
              </a:rPr>
              <a:t>10</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3078" name="Picture 6"/>
          <p:cNvPicPr>
            <a:picLocks noChangeAspect="1" noChangeArrowheads="1"/>
          </p:cNvPicPr>
          <p:nvPr/>
        </p:nvPicPr>
        <p:blipFill>
          <a:blip r:embed="rId4"/>
          <a:srcRect/>
          <a:stretch>
            <a:fillRect/>
          </a:stretch>
        </p:blipFill>
        <p:spPr bwMode="auto">
          <a:xfrm>
            <a:off x="666712" y="1142984"/>
            <a:ext cx="10209682" cy="50006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140" name="Google Shape;140;g2c006486f20_1_26"/>
          <p:cNvSpPr/>
          <p:nvPr/>
        </p:nvSpPr>
        <p:spPr>
          <a:xfrm>
            <a:off x="3524232" y="71435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881422" y="214290"/>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a:t>
            </a:r>
            <a:r>
              <a:rPr lang="en-US" sz="2400" b="0" i="0" u="none" strike="noStrike" cap="none" dirty="0" smtClean="0">
                <a:solidFill>
                  <a:srgbClr val="FF0000"/>
                </a:solidFill>
                <a:latin typeface="Trebuchet MS"/>
                <a:ea typeface="Trebuchet MS"/>
                <a:cs typeface="Trebuchet MS"/>
                <a:sym typeface="Trebuchet MS"/>
              </a:rPr>
              <a:t> 11</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1026" name="Picture 2"/>
          <p:cNvPicPr>
            <a:picLocks noChangeAspect="1" noChangeArrowheads="1"/>
          </p:cNvPicPr>
          <p:nvPr/>
        </p:nvPicPr>
        <p:blipFill>
          <a:blip r:embed="rId4"/>
          <a:srcRect/>
          <a:stretch>
            <a:fillRect/>
          </a:stretch>
        </p:blipFill>
        <p:spPr bwMode="auto">
          <a:xfrm>
            <a:off x="595274" y="1214422"/>
            <a:ext cx="10858576" cy="50607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140" name="Google Shape;140;g2c006486f20_1_26"/>
          <p:cNvSpPr/>
          <p:nvPr/>
        </p:nvSpPr>
        <p:spPr>
          <a:xfrm>
            <a:off x="3524232" y="71435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881422" y="214290"/>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a:t>
            </a:r>
            <a:r>
              <a:rPr lang="en-US" sz="2400" b="0" i="0" u="none" strike="noStrike" cap="none" dirty="0" smtClean="0">
                <a:solidFill>
                  <a:srgbClr val="FF0000"/>
                </a:solidFill>
                <a:latin typeface="Trebuchet MS"/>
                <a:ea typeface="Trebuchet MS"/>
                <a:cs typeface="Trebuchet MS"/>
                <a:sym typeface="Trebuchet MS"/>
              </a:rPr>
              <a:t> 12</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2050" name="Picture 2"/>
          <p:cNvPicPr>
            <a:picLocks noChangeAspect="1" noChangeArrowheads="1"/>
          </p:cNvPicPr>
          <p:nvPr/>
        </p:nvPicPr>
        <p:blipFill>
          <a:blip r:embed="rId4"/>
          <a:srcRect/>
          <a:stretch>
            <a:fillRect/>
          </a:stretch>
        </p:blipFill>
        <p:spPr bwMode="auto">
          <a:xfrm>
            <a:off x="595274" y="1142984"/>
            <a:ext cx="10701371" cy="5095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p:nvPr/>
        </p:nvSpPr>
        <p:spPr>
          <a:xfrm>
            <a:off x="3452794"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2"/>
          <p:cNvSpPr txBox="1"/>
          <p:nvPr/>
        </p:nvSpPr>
        <p:spPr>
          <a:xfrm>
            <a:off x="3881422" y="285728"/>
            <a:ext cx="7100341"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References</a:t>
            </a:r>
            <a:endParaRPr/>
          </a:p>
        </p:txBody>
      </p:sp>
      <p:sp>
        <p:nvSpPr>
          <p:cNvPr id="190" name="Google Shape;190;p12"/>
          <p:cNvSpPr txBox="1"/>
          <p:nvPr/>
        </p:nvSpPr>
        <p:spPr>
          <a:xfrm>
            <a:off x="1524000" y="1617675"/>
            <a:ext cx="9143999" cy="4758900"/>
          </a:xfrm>
          <a:prstGeom prst="rect">
            <a:avLst/>
          </a:prstGeom>
          <a:noFill/>
          <a:ln>
            <a:noFill/>
          </a:ln>
        </p:spPr>
        <p:txBody>
          <a:bodyPr spcFirstLastPara="1" wrap="square" lIns="91425" tIns="45700" rIns="91425" bIns="45700" anchor="ctr" anchorCtr="0">
            <a:noAutofit/>
          </a:bodyPr>
          <a:lstStyle/>
          <a:p>
            <a:pPr marL="342900" marR="0" lvl="0" indent="12700" algn="just" rtl="0">
              <a:spcBef>
                <a:spcPts val="480"/>
              </a:spcBef>
              <a:spcAft>
                <a:spcPts val="0"/>
              </a:spcAft>
              <a:buNone/>
            </a:pPr>
            <a:endParaRPr/>
          </a:p>
        </p:txBody>
      </p:sp>
      <p:pic>
        <p:nvPicPr>
          <p:cNvPr id="191" name="Google Shape;191;p12"/>
          <p:cNvPicPr preferRelativeResize="0"/>
          <p:nvPr/>
        </p:nvPicPr>
        <p:blipFill rotWithShape="1">
          <a:blip r:embed="rId3">
            <a:alphaModFix/>
          </a:blip>
          <a:srcRect/>
          <a:stretch/>
        </p:blipFill>
        <p:spPr>
          <a:xfrm>
            <a:off x="10896601" y="-34505"/>
            <a:ext cx="1295399" cy="1025106"/>
          </a:xfrm>
          <a:prstGeom prst="rect">
            <a:avLst/>
          </a:prstGeom>
          <a:noFill/>
          <a:ln>
            <a:noFill/>
          </a:ln>
        </p:spPr>
      </p:pic>
      <p:sp>
        <p:nvSpPr>
          <p:cNvPr id="193" name="Google Shape;1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194" name="Google Shape;194;p12"/>
          <p:cNvSpPr txBox="1"/>
          <p:nvPr/>
        </p:nvSpPr>
        <p:spPr>
          <a:xfrm>
            <a:off x="76201" y="106241"/>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rgbClr val="888888"/>
                </a:solidFill>
                <a:latin typeface="Arial"/>
                <a:ea typeface="Arial"/>
                <a:cs typeface="Arial"/>
                <a:sym typeface="Arial"/>
              </a:rPr>
              <a:t>Title of the Project</a:t>
            </a:r>
            <a:endParaRPr/>
          </a:p>
        </p:txBody>
      </p:sp>
      <p:sp>
        <p:nvSpPr>
          <p:cNvPr id="9" name="Rectangle 8"/>
          <p:cNvSpPr/>
          <p:nvPr/>
        </p:nvSpPr>
        <p:spPr>
          <a:xfrm>
            <a:off x="309522" y="1142984"/>
            <a:ext cx="11144328" cy="5909310"/>
          </a:xfrm>
          <a:prstGeom prst="rect">
            <a:avLst/>
          </a:prstGeom>
        </p:spPr>
        <p:txBody>
          <a:bodyPr wrap="square">
            <a:spAutoFit/>
          </a:bodyPr>
          <a:lstStyle/>
          <a:p>
            <a:pPr marL="342900" indent="-342900">
              <a:buAutoNum type="arabicParenR"/>
            </a:pPr>
            <a:r>
              <a:rPr lang="en-US" dirty="0" err="1" smtClean="0"/>
              <a:t>Sakore</a:t>
            </a:r>
            <a:r>
              <a:rPr lang="en-US" dirty="0" smtClean="0"/>
              <a:t>, S., </a:t>
            </a:r>
            <a:r>
              <a:rPr lang="en-US" dirty="0" err="1" smtClean="0"/>
              <a:t>Jagdale</a:t>
            </a:r>
            <a:r>
              <a:rPr lang="en-US" dirty="0" smtClean="0"/>
              <a:t>, P., </a:t>
            </a:r>
            <a:r>
              <a:rPr lang="en-US" dirty="0" err="1" smtClean="0"/>
              <a:t>Borawake</a:t>
            </a:r>
            <a:r>
              <a:rPr lang="en-US" dirty="0" smtClean="0"/>
              <a:t>, M., &amp; </a:t>
            </a:r>
            <a:r>
              <a:rPr lang="en-US" dirty="0" err="1" smtClean="0"/>
              <a:t>Khandalkar</a:t>
            </a:r>
            <a:r>
              <a:rPr lang="en-US" dirty="0" smtClean="0"/>
              <a:t>, A. (2021). Music Recommender System Using </a:t>
            </a:r>
            <a:r>
              <a:rPr lang="en-US" dirty="0" err="1" smtClean="0"/>
              <a:t>ChatBot</a:t>
            </a:r>
            <a:r>
              <a:rPr lang="en-US" dirty="0" smtClean="0"/>
              <a:t>.</a:t>
            </a:r>
          </a:p>
          <a:p>
            <a:pPr marL="342900" indent="-342900">
              <a:buAutoNum type="arabicParenR"/>
            </a:pPr>
            <a:r>
              <a:rPr lang="en-GB" dirty="0" smtClean="0"/>
              <a:t> </a:t>
            </a:r>
            <a:r>
              <a:rPr lang="en-US" dirty="0" err="1" smtClean="0"/>
              <a:t>Khadatkar</a:t>
            </a:r>
            <a:r>
              <a:rPr lang="en-US" dirty="0" smtClean="0"/>
              <a:t>, </a:t>
            </a:r>
            <a:r>
              <a:rPr lang="en-US" dirty="0" err="1" smtClean="0"/>
              <a:t>Mr</a:t>
            </a:r>
            <a:r>
              <a:rPr lang="en-US" dirty="0" smtClean="0"/>
              <a:t> Deepak </a:t>
            </a:r>
            <a:r>
              <a:rPr lang="en-US" dirty="0" err="1" smtClean="0"/>
              <a:t>Rao</a:t>
            </a:r>
            <a:r>
              <a:rPr lang="en-US" dirty="0" smtClean="0"/>
              <a:t>, et al. "A Hybrid Approach To Music Recommendation Using Sentiment Analysis." </a:t>
            </a:r>
            <a:r>
              <a:rPr lang="en-US" i="1" dirty="0" smtClean="0"/>
              <a:t>International Journal of Futuristic Innovation in Engineering, Science and Technology (IJFIEST)</a:t>
            </a:r>
            <a:r>
              <a:rPr lang="en-US" dirty="0" smtClean="0"/>
              <a:t> 1.1 (2022): 6-9.</a:t>
            </a:r>
          </a:p>
          <a:p>
            <a:pPr marL="342900" indent="-342900">
              <a:buAutoNum type="arabicParenR"/>
            </a:pPr>
            <a:r>
              <a:rPr lang="en-GB" dirty="0" smtClean="0"/>
              <a:t> Nair, Amrita, et al. "Emotion based music playlist recommendation system using interactive </a:t>
            </a:r>
            <a:r>
              <a:rPr lang="en-GB" dirty="0" err="1" smtClean="0"/>
              <a:t>chatbot</a:t>
            </a:r>
            <a:r>
              <a:rPr lang="en-GB" dirty="0" smtClean="0"/>
              <a:t>." </a:t>
            </a:r>
            <a:r>
              <a:rPr lang="en-GB" i="1" dirty="0" smtClean="0"/>
              <a:t>2021 6th international conference on communication and electronics systems (ICCES)</a:t>
            </a:r>
            <a:r>
              <a:rPr lang="en-GB" dirty="0" smtClean="0"/>
              <a:t>. IEEE, 2021.</a:t>
            </a:r>
          </a:p>
          <a:p>
            <a:pPr marL="342900" indent="-342900">
              <a:buAutoNum type="arabicParenR"/>
            </a:pPr>
            <a:r>
              <a:rPr lang="en-GB" dirty="0" smtClean="0"/>
              <a:t> </a:t>
            </a:r>
            <a:r>
              <a:rPr lang="en-GB" dirty="0" err="1" smtClean="0"/>
              <a:t>Krupa</a:t>
            </a:r>
            <a:r>
              <a:rPr lang="en-GB" dirty="0" smtClean="0"/>
              <a:t>, K. S., et al. "Emotion aware smart music recommender system using two level CNN." </a:t>
            </a:r>
            <a:r>
              <a:rPr lang="en-GB" i="1" dirty="0" smtClean="0"/>
              <a:t>2020 Third International Conference on Smart Systems and Inventive Technology (ICSSIT)</a:t>
            </a:r>
            <a:r>
              <a:rPr lang="en-GB" dirty="0" smtClean="0"/>
              <a:t>. IEEE, 2020.</a:t>
            </a:r>
          </a:p>
          <a:p>
            <a:pPr marL="342900" indent="-342900">
              <a:buAutoNum type="arabicParenR"/>
            </a:pPr>
            <a:r>
              <a:rPr lang="en-GB" dirty="0" smtClean="0"/>
              <a:t> </a:t>
            </a:r>
            <a:r>
              <a:rPr lang="en-US" dirty="0" smtClean="0"/>
              <a:t>Mathew, </a:t>
            </a:r>
            <a:r>
              <a:rPr lang="en-US" dirty="0" err="1" smtClean="0"/>
              <a:t>Neenumol</a:t>
            </a:r>
            <a:r>
              <a:rPr lang="en-US" dirty="0" smtClean="0"/>
              <a:t>, </a:t>
            </a:r>
            <a:r>
              <a:rPr lang="en-US" dirty="0" err="1" smtClean="0"/>
              <a:t>Nitish</a:t>
            </a:r>
            <a:r>
              <a:rPr lang="en-US" dirty="0" smtClean="0"/>
              <a:t> </a:t>
            </a:r>
            <a:r>
              <a:rPr lang="en-US" dirty="0" err="1" smtClean="0"/>
              <a:t>Chooramun</a:t>
            </a:r>
            <a:r>
              <a:rPr lang="en-US" dirty="0" smtClean="0"/>
              <a:t>, and </a:t>
            </a:r>
            <a:r>
              <a:rPr lang="en-US" dirty="0" err="1" smtClean="0"/>
              <a:t>Mhd</a:t>
            </a:r>
            <a:r>
              <a:rPr lang="en-US" dirty="0" smtClean="0"/>
              <a:t> </a:t>
            </a:r>
            <a:r>
              <a:rPr lang="en-US" dirty="0" err="1" smtClean="0"/>
              <a:t>Saeed</a:t>
            </a:r>
            <a:r>
              <a:rPr lang="en-US" dirty="0" smtClean="0"/>
              <a:t> Sharif. "Implementing a </a:t>
            </a:r>
            <a:r>
              <a:rPr lang="en-US" dirty="0" err="1" smtClean="0"/>
              <a:t>Chatbot</a:t>
            </a:r>
            <a:r>
              <a:rPr lang="en-US" dirty="0" smtClean="0"/>
              <a:t> Music Recommender System based on User Emotion." </a:t>
            </a:r>
            <a:r>
              <a:rPr lang="en-US" i="1" dirty="0" smtClean="0"/>
              <a:t>2023 International Conference on Innovation and Intelligence for Informatics, Computing, and Technologies (3ICT)</a:t>
            </a:r>
            <a:r>
              <a:rPr lang="en-US" dirty="0" smtClean="0"/>
              <a:t>. IEEE, 2023.</a:t>
            </a:r>
          </a:p>
          <a:p>
            <a:pPr marL="342900" indent="-342900">
              <a:buAutoNum type="arabicParenR"/>
            </a:pPr>
            <a:r>
              <a:rPr lang="en-GB" dirty="0" smtClean="0"/>
              <a:t> </a:t>
            </a:r>
            <a:r>
              <a:rPr lang="en-GB" dirty="0" err="1" smtClean="0"/>
              <a:t>Ulleri</a:t>
            </a:r>
            <a:r>
              <a:rPr lang="en-GB" dirty="0" smtClean="0"/>
              <a:t>, </a:t>
            </a:r>
            <a:r>
              <a:rPr lang="en-GB" dirty="0" err="1" smtClean="0"/>
              <a:t>Pranesh</a:t>
            </a:r>
            <a:r>
              <a:rPr lang="en-GB" dirty="0" smtClean="0"/>
              <a:t>, et al. "Music recommendation system based on emotion." </a:t>
            </a:r>
            <a:r>
              <a:rPr lang="en-GB" i="1" dirty="0" smtClean="0"/>
              <a:t>2021 12th International Conference on Computing Communication and Networking Technologies (ICCCNT)</a:t>
            </a:r>
            <a:r>
              <a:rPr lang="en-GB" dirty="0" smtClean="0"/>
              <a:t>. IEEE, 2021.</a:t>
            </a:r>
          </a:p>
          <a:p>
            <a:pPr marL="342900" indent="-342900">
              <a:buAutoNum type="arabicParenR"/>
            </a:pPr>
            <a:r>
              <a:rPr lang="en-GB" dirty="0" smtClean="0"/>
              <a:t> </a:t>
            </a:r>
            <a:r>
              <a:rPr lang="en-GB" dirty="0" err="1" smtClean="0"/>
              <a:t>Deshmukh</a:t>
            </a:r>
            <a:r>
              <a:rPr lang="en-GB" dirty="0" smtClean="0"/>
              <a:t>, </a:t>
            </a:r>
            <a:r>
              <a:rPr lang="en-GB" dirty="0" err="1" smtClean="0"/>
              <a:t>Shrikala</a:t>
            </a:r>
            <a:r>
              <a:rPr lang="en-GB" dirty="0" smtClean="0"/>
              <a:t>, and </a:t>
            </a:r>
            <a:r>
              <a:rPr lang="en-GB" dirty="0" err="1" smtClean="0"/>
              <a:t>Preeti</a:t>
            </a:r>
            <a:r>
              <a:rPr lang="en-GB" dirty="0" smtClean="0"/>
              <a:t> Gupta. "Emotionally Intelligent Music Player for Mood Improvement based on Text Emotion Recognition using Deep Learning Approach." </a:t>
            </a:r>
            <a:r>
              <a:rPr lang="en-GB" i="1" dirty="0" smtClean="0"/>
              <a:t>International Journal of Intelligent Systems and Applications in Engineering</a:t>
            </a:r>
            <a:r>
              <a:rPr lang="en-GB" dirty="0" smtClean="0"/>
              <a:t> 12.2s (2024): 294-302.</a:t>
            </a:r>
          </a:p>
          <a:p>
            <a:pPr marL="342900" indent="-342900">
              <a:buAutoNum type="arabicParenR"/>
            </a:pPr>
            <a:r>
              <a:rPr lang="en-GB" dirty="0" smtClean="0"/>
              <a:t> Fernando, Gerry, Z. K. A. </a:t>
            </a:r>
            <a:r>
              <a:rPr lang="en-GB" dirty="0" err="1" smtClean="0"/>
              <a:t>Baizal</a:t>
            </a:r>
            <a:r>
              <a:rPr lang="en-GB" dirty="0" smtClean="0"/>
              <a:t>, and </a:t>
            </a:r>
            <a:r>
              <a:rPr lang="en-GB" dirty="0" err="1" smtClean="0"/>
              <a:t>Ramanti</a:t>
            </a:r>
            <a:r>
              <a:rPr lang="en-GB" dirty="0" smtClean="0"/>
              <a:t> </a:t>
            </a:r>
            <a:r>
              <a:rPr lang="en-GB" dirty="0" err="1" smtClean="0"/>
              <a:t>Dharayani</a:t>
            </a:r>
            <a:r>
              <a:rPr lang="en-GB" dirty="0" smtClean="0"/>
              <a:t>. "Music recommendation using conversational recommender system with explanation facility." </a:t>
            </a:r>
            <a:r>
              <a:rPr lang="en-GB" i="1" dirty="0" smtClean="0"/>
              <a:t>2021 International Conference on Data Science and Its Applications (</a:t>
            </a:r>
            <a:r>
              <a:rPr lang="en-GB" i="1" dirty="0" err="1" smtClean="0"/>
              <a:t>ICoDSA</a:t>
            </a:r>
            <a:r>
              <a:rPr lang="en-GB" i="1" dirty="0" smtClean="0"/>
              <a:t>)</a:t>
            </a:r>
            <a:r>
              <a:rPr lang="en-GB" dirty="0" smtClean="0"/>
              <a:t>. IEEE, 2021.</a:t>
            </a:r>
          </a:p>
          <a:p>
            <a:pPr marL="342900" indent="-342900">
              <a:buAutoNum type="arabicParenR"/>
            </a:pPr>
            <a:r>
              <a:rPr lang="en-GB" dirty="0" smtClean="0"/>
              <a:t> </a:t>
            </a:r>
            <a:r>
              <a:rPr lang="en-GB" dirty="0" err="1" smtClean="0"/>
              <a:t>Santhanam</a:t>
            </a:r>
            <a:r>
              <a:rPr lang="en-GB" dirty="0" smtClean="0"/>
              <a:t>, </a:t>
            </a:r>
            <a:r>
              <a:rPr lang="en-GB" dirty="0" err="1" smtClean="0"/>
              <a:t>Srikrithi</a:t>
            </a:r>
            <a:r>
              <a:rPr lang="en-GB" dirty="0" smtClean="0"/>
              <a:t>, et al. "Melody Magic: Generating Indian Classical Music According to Mood using Natural Language Processing.“</a:t>
            </a:r>
          </a:p>
          <a:p>
            <a:pPr marL="342900" indent="-342900">
              <a:buAutoNum type="arabicParenR"/>
            </a:pPr>
            <a:r>
              <a:rPr lang="en-GB" dirty="0" smtClean="0"/>
              <a:t> Li, </a:t>
            </a:r>
            <a:r>
              <a:rPr lang="en-GB" dirty="0" err="1" smtClean="0"/>
              <a:t>Qiuxia</a:t>
            </a:r>
            <a:r>
              <a:rPr lang="en-GB" dirty="0" smtClean="0"/>
              <a:t>, and Dan Liu. "Research of music recommendation system based on user </a:t>
            </a:r>
            <a:r>
              <a:rPr lang="en-GB" dirty="0" err="1" smtClean="0"/>
              <a:t>behavior</a:t>
            </a:r>
            <a:r>
              <a:rPr lang="en-GB" dirty="0" smtClean="0"/>
              <a:t> analysis and word2vec user emotion extraction." </a:t>
            </a:r>
            <a:r>
              <a:rPr lang="en-GB" i="1" dirty="0" smtClean="0"/>
              <a:t>Advances in Intelligent Systems and Interactive Applications: Proceedings of the 2nd International Conference on Intelligent and Interactive Systems and Applications (IISA2017)</a:t>
            </a:r>
            <a:r>
              <a:rPr lang="en-GB" dirty="0" smtClean="0"/>
              <a:t>. Springer International Publishing, 2018.</a:t>
            </a:r>
          </a:p>
          <a:p>
            <a:pPr marL="342900" indent="-342900">
              <a:buAutoNum type="arabicParenR"/>
            </a:pPr>
            <a:r>
              <a:rPr lang="en-GB" dirty="0" smtClean="0"/>
              <a:t> Song, </a:t>
            </a:r>
            <a:r>
              <a:rPr lang="en-GB" dirty="0" err="1" smtClean="0"/>
              <a:t>Yading</a:t>
            </a:r>
            <a:r>
              <a:rPr lang="en-GB" dirty="0" smtClean="0"/>
              <a:t>, Simon Dixon, and Marcus Pearce. "A survey of music recommendation systems and future perspectives." </a:t>
            </a:r>
            <a:r>
              <a:rPr lang="en-GB" i="1" dirty="0" smtClean="0"/>
              <a:t>9th international symposium on computer music </a:t>
            </a:r>
            <a:r>
              <a:rPr lang="en-GB" i="1" dirty="0" err="1" smtClean="0"/>
              <a:t>modeling</a:t>
            </a:r>
            <a:r>
              <a:rPr lang="en-GB" i="1" dirty="0" smtClean="0"/>
              <a:t> and retrieval</a:t>
            </a:r>
            <a:r>
              <a:rPr lang="en-GB" dirty="0" smtClean="0"/>
              <a:t>. Vol. 4. 2012.</a:t>
            </a:r>
          </a:p>
          <a:p>
            <a:pPr marL="342900" indent="-342900">
              <a:buAutoNum type="arabicParenR"/>
            </a:pPr>
            <a:r>
              <a:rPr lang="en-GB" dirty="0" smtClean="0"/>
              <a:t> </a:t>
            </a:r>
            <a:r>
              <a:rPr lang="en-US" dirty="0" smtClean="0"/>
              <a:t>Rosa, </a:t>
            </a:r>
            <a:r>
              <a:rPr lang="en-US" dirty="0" err="1" smtClean="0"/>
              <a:t>Renata</a:t>
            </a:r>
            <a:r>
              <a:rPr lang="en-US" dirty="0" smtClean="0"/>
              <a:t> L., </a:t>
            </a:r>
            <a:r>
              <a:rPr lang="en-US" dirty="0" err="1" smtClean="0"/>
              <a:t>Demsteneso</a:t>
            </a:r>
            <a:r>
              <a:rPr lang="en-US" dirty="0" smtClean="0"/>
              <a:t> Z. Rodriguez, and </a:t>
            </a:r>
            <a:r>
              <a:rPr lang="en-US" dirty="0" err="1" smtClean="0"/>
              <a:t>Graça</a:t>
            </a:r>
            <a:r>
              <a:rPr lang="en-US" dirty="0" smtClean="0"/>
              <a:t> </a:t>
            </a:r>
            <a:r>
              <a:rPr lang="en-US" dirty="0" err="1" smtClean="0"/>
              <a:t>Bressan</a:t>
            </a:r>
            <a:r>
              <a:rPr lang="en-US" dirty="0" smtClean="0"/>
              <a:t>. "Music recommendation system based on user's sentiments extracted from social networks." </a:t>
            </a:r>
            <a:r>
              <a:rPr lang="en-US" i="1" dirty="0" smtClean="0"/>
              <a:t>IEEE Transactions on Consumer Electronics</a:t>
            </a:r>
            <a:r>
              <a:rPr lang="en-US" dirty="0" smtClean="0"/>
              <a:t> 61.3 (2015): 359-367.</a:t>
            </a:r>
          </a:p>
          <a:p>
            <a:endParaRPr lang="en-GB"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p:nvPr/>
        </p:nvSpPr>
        <p:spPr>
          <a:xfrm>
            <a:off x="3667108" y="3352800"/>
            <a:ext cx="3210961"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dirty="0">
                <a:solidFill>
                  <a:srgbClr val="FF0000"/>
                </a:solidFill>
                <a:latin typeface="Trebuchet MS"/>
                <a:ea typeface="Trebuchet MS"/>
                <a:cs typeface="Trebuchet MS"/>
                <a:sym typeface="Trebuchet MS"/>
              </a:rPr>
              <a:t>Thank You</a:t>
            </a:r>
            <a:endParaRPr/>
          </a:p>
        </p:txBody>
      </p:sp>
      <p:sp>
        <p:nvSpPr>
          <p:cNvPr id="203" name="Google Shape;20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pic>
        <p:nvPicPr>
          <p:cNvPr id="204" name="Google Shape;204;p13"/>
          <p:cNvPicPr preferRelativeResize="0"/>
          <p:nvPr/>
        </p:nvPicPr>
        <p:blipFill rotWithShape="1">
          <a:blip r:embed="rId3">
            <a:alphaModFix/>
          </a:blip>
          <a:srcRect/>
          <a:stretch/>
        </p:blipFill>
        <p:spPr>
          <a:xfrm>
            <a:off x="10972800" y="-43132"/>
            <a:ext cx="1143000" cy="101216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c006486f20_1_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
        <p:nvSpPr>
          <p:cNvPr id="125" name="Google Shape;125;g2c006486f20_1_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26" name="Google Shape;126;g2c006486f20_1_13"/>
          <p:cNvSpPr/>
          <p:nvPr/>
        </p:nvSpPr>
        <p:spPr>
          <a:xfrm>
            <a:off x="3381356" y="71435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28" name="Google Shape;128;g2c006486f20_1_13"/>
          <p:cNvPicPr preferRelativeResize="0"/>
          <p:nvPr/>
        </p:nvPicPr>
        <p:blipFill rotWithShape="1">
          <a:blip r:embed="rId3">
            <a:alphaModFix/>
          </a:blip>
          <a:srcRect/>
          <a:stretch/>
        </p:blipFill>
        <p:spPr>
          <a:xfrm>
            <a:off x="10858501" y="-5"/>
            <a:ext cx="1295399" cy="1025106"/>
          </a:xfrm>
          <a:prstGeom prst="rect">
            <a:avLst/>
          </a:prstGeom>
          <a:noFill/>
          <a:ln>
            <a:noFill/>
          </a:ln>
        </p:spPr>
      </p:pic>
      <p:graphicFrame>
        <p:nvGraphicFramePr>
          <p:cNvPr id="132" name="Google Shape;132;g2c006486f20_1_13"/>
          <p:cNvGraphicFramePr/>
          <p:nvPr/>
        </p:nvGraphicFramePr>
        <p:xfrm>
          <a:off x="1023902" y="928670"/>
          <a:ext cx="9929882" cy="5547150"/>
        </p:xfrm>
        <a:graphic>
          <a:graphicData uri="http://schemas.openxmlformats.org/drawingml/2006/table">
            <a:tbl>
              <a:tblPr>
                <a:noFill/>
                <a:tableStyleId>{8CBBE0C6-A154-4154-AC7B-3298653F3483}</a:tableStyleId>
              </a:tblPr>
              <a:tblGrid>
                <a:gridCol w="1377137"/>
                <a:gridCol w="8552745"/>
              </a:tblGrid>
              <a:tr h="380290">
                <a:tc>
                  <a:txBody>
                    <a:bodyPr/>
                    <a:lstStyle/>
                    <a:p>
                      <a:pPr marL="0" lvl="0" indent="0" algn="l" rtl="0">
                        <a:spcBef>
                          <a:spcPts val="0"/>
                        </a:spcBef>
                        <a:spcAft>
                          <a:spcPts val="0"/>
                        </a:spcAft>
                        <a:buNone/>
                      </a:pPr>
                      <a:r>
                        <a:rPr lang="en-GB" sz="1400" dirty="0" smtClean="0"/>
                        <a:t>Title </a:t>
                      </a:r>
                      <a:endParaRPr sz="1400"/>
                    </a:p>
                  </a:txBody>
                  <a:tcPr marL="91425" marR="91425" marT="91425" marB="91425">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smtClean="0"/>
                        <a:t>Music Recommender</a:t>
                      </a:r>
                      <a:r>
                        <a:rPr lang="en-GB" sz="1400" baseline="0" dirty="0" smtClean="0"/>
                        <a:t> </a:t>
                      </a:r>
                      <a:r>
                        <a:rPr lang="en-GB" sz="1400" dirty="0" smtClean="0"/>
                        <a:t>System Using </a:t>
                      </a:r>
                      <a:r>
                        <a:rPr lang="en-GB" sz="1400" dirty="0" err="1" smtClean="0"/>
                        <a:t>ChatBot</a:t>
                      </a:r>
                      <a:r>
                        <a:rPr lang="en-GB" sz="1400" dirty="0" smtClean="0"/>
                        <a:t>                                                                                                                                                                                    </a:t>
                      </a:r>
                      <a:endParaRPr sz="1400"/>
                    </a:p>
                  </a:txBody>
                  <a:tcPr marL="91425" marR="91425" marT="91425" marB="91425">
                    <a:solidFill>
                      <a:schemeClr val="bg1">
                        <a:lumMod val="95000"/>
                      </a:schemeClr>
                    </a:solidFill>
                  </a:tcPr>
                </a:tc>
              </a:tr>
              <a:tr h="380290">
                <a:tc>
                  <a:txBody>
                    <a:bodyPr/>
                    <a:lstStyle/>
                    <a:p>
                      <a:pPr marL="0" lvl="0" indent="0" algn="l" rtl="0">
                        <a:spcBef>
                          <a:spcPts val="0"/>
                        </a:spcBef>
                        <a:spcAft>
                          <a:spcPts val="0"/>
                        </a:spcAft>
                        <a:buNone/>
                      </a:pPr>
                      <a:r>
                        <a:rPr lang="en-GB" sz="1400" dirty="0" smtClean="0"/>
                        <a:t>Author</a:t>
                      </a:r>
                      <a:r>
                        <a:rPr lang="en-GB" sz="1400" baseline="0" dirty="0" smtClean="0"/>
                        <a:t> </a:t>
                      </a:r>
                      <a:endParaRPr sz="1400"/>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en-US" sz="1400" b="0" i="0" u="none" strike="noStrike" cap="none" dirty="0" err="1" smtClean="0">
                          <a:solidFill>
                            <a:srgbClr val="000000"/>
                          </a:solidFill>
                          <a:latin typeface="Arial"/>
                          <a:ea typeface="Arial"/>
                          <a:cs typeface="Arial"/>
                          <a:sym typeface="Arial"/>
                        </a:rPr>
                        <a:t>Shivam</a:t>
                      </a:r>
                      <a:r>
                        <a:rPr lang="en-US" sz="1400" b="0" i="0" u="none" strike="noStrike" cap="none" baseline="0"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Sakore</a:t>
                      </a:r>
                      <a:r>
                        <a:rPr lang="en-US" sz="1400" b="0" i="0" u="none" strike="noStrike" cap="none"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Pratik</a:t>
                      </a:r>
                      <a:r>
                        <a:rPr lang="en-US" sz="1400" b="0" i="0" u="none" strike="noStrike" cap="none"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Jagdale</a:t>
                      </a:r>
                      <a:r>
                        <a:rPr lang="en-US" sz="1400" b="0" i="0" u="none" strike="noStrike" cap="none"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Mansi</a:t>
                      </a:r>
                      <a:r>
                        <a:rPr lang="en-US" sz="1400" b="0" i="0" u="none" strike="noStrike" cap="none"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Borawake</a:t>
                      </a:r>
                      <a:r>
                        <a:rPr lang="en-US" sz="1400" b="0" i="0" u="none" strike="noStrike" cap="none"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Ankita</a:t>
                      </a:r>
                      <a:r>
                        <a:rPr lang="en-US" sz="1400" b="0" i="0" u="none" strike="noStrike" cap="none" dirty="0" smtClean="0">
                          <a:solidFill>
                            <a:srgbClr val="000000"/>
                          </a:solidFill>
                          <a:latin typeface="Arial"/>
                          <a:ea typeface="Arial"/>
                          <a:cs typeface="Arial"/>
                          <a:sym typeface="Arial"/>
                        </a:rPr>
                        <a:t> </a:t>
                      </a:r>
                      <a:r>
                        <a:rPr lang="en-US" sz="1400" b="0" i="0" u="none" strike="noStrike" cap="none" dirty="0" err="1" smtClean="0">
                          <a:solidFill>
                            <a:srgbClr val="000000"/>
                          </a:solidFill>
                          <a:latin typeface="Arial"/>
                          <a:ea typeface="Arial"/>
                          <a:cs typeface="Arial"/>
                          <a:sym typeface="Arial"/>
                        </a:rPr>
                        <a:t>Khandalkar</a:t>
                      </a:r>
                      <a:endParaRPr sz="1400"/>
                    </a:p>
                  </a:txBody>
                  <a:tcPr marL="91425" marR="91425" marT="91425" marB="91425">
                    <a:solidFill>
                      <a:schemeClr val="bg1">
                        <a:lumMod val="95000"/>
                      </a:schemeClr>
                    </a:solidFill>
                  </a:tcPr>
                </a:tc>
              </a:tr>
              <a:tr h="994651">
                <a:tc>
                  <a:txBody>
                    <a:bodyPr/>
                    <a:lstStyle/>
                    <a:p>
                      <a:pPr marL="0" lvl="0" indent="0" algn="l" rtl="0">
                        <a:spcBef>
                          <a:spcPts val="0"/>
                        </a:spcBef>
                        <a:spcAft>
                          <a:spcPts val="0"/>
                        </a:spcAft>
                        <a:buNone/>
                      </a:pPr>
                      <a:r>
                        <a:rPr lang="en-GB" sz="1400" dirty="0" smtClean="0"/>
                        <a:t>Abstract</a:t>
                      </a:r>
                      <a:r>
                        <a:rPr lang="en-GB" sz="1400" baseline="0" dirty="0" smtClean="0"/>
                        <a:t> </a:t>
                      </a:r>
                      <a:endParaRPr sz="1400"/>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en-GB" sz="1400" b="0" i="0" u="none" strike="noStrike" cap="none" dirty="0" smtClean="0">
                          <a:solidFill>
                            <a:srgbClr val="000000"/>
                          </a:solidFill>
                          <a:latin typeface="Arial"/>
                          <a:ea typeface="Arial"/>
                          <a:cs typeface="Arial"/>
                          <a:sym typeface="Arial"/>
                        </a:rPr>
                        <a:t>This project implements a text-based music recommendation system that analyzes the user's text tone to suggest music matching their mood. The system utilizes IBM Analyser to determine the user's mood from their text and Last.FM API to recommend songs </a:t>
                      </a:r>
                      <a:r>
                        <a:rPr lang="en-GB" sz="1400" b="0" i="0" u="none" strike="noStrike" cap="none" dirty="0" err="1" smtClean="0">
                          <a:solidFill>
                            <a:srgbClr val="000000"/>
                          </a:solidFill>
                          <a:latin typeface="Arial"/>
                          <a:ea typeface="Arial"/>
                          <a:cs typeface="Arial"/>
                          <a:sym typeface="Arial"/>
                        </a:rPr>
                        <a:t>accordingly.The</a:t>
                      </a:r>
                      <a:r>
                        <a:rPr lang="en-GB" sz="1400" b="0" i="0" u="none" strike="noStrike" cap="none" dirty="0" smtClean="0">
                          <a:solidFill>
                            <a:srgbClr val="000000"/>
                          </a:solidFill>
                          <a:latin typeface="Arial"/>
                          <a:ea typeface="Arial"/>
                          <a:cs typeface="Arial"/>
                          <a:sym typeface="Arial"/>
                        </a:rPr>
                        <a:t> goal is to create a desktop application for reliable mood-based music recommendations.</a:t>
                      </a:r>
                      <a:endParaRPr sz="1400"/>
                    </a:p>
                  </a:txBody>
                  <a:tcPr marL="91425" marR="91425" marT="91425" marB="91425">
                    <a:solidFill>
                      <a:schemeClr val="bg1">
                        <a:lumMod val="95000"/>
                      </a:schemeClr>
                    </a:solidFill>
                  </a:tcPr>
                </a:tc>
              </a:tr>
              <a:tr h="994651">
                <a:tc>
                  <a:txBody>
                    <a:bodyPr/>
                    <a:lstStyle/>
                    <a:p>
                      <a:pPr marL="0" lvl="0" indent="0" algn="l" rtl="0">
                        <a:spcBef>
                          <a:spcPts val="0"/>
                        </a:spcBef>
                        <a:spcAft>
                          <a:spcPts val="0"/>
                        </a:spcAft>
                        <a:buNone/>
                      </a:pPr>
                      <a:r>
                        <a:rPr lang="en-GB" sz="1400" baseline="0" dirty="0" smtClean="0"/>
                        <a:t>Architecture  </a:t>
                      </a:r>
                      <a:endParaRPr sz="1400"/>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en-GB" sz="1400" b="0" i="0" u="none" strike="noStrike" cap="none" dirty="0" smtClean="0">
                          <a:solidFill>
                            <a:srgbClr val="000000"/>
                          </a:solidFill>
                          <a:latin typeface="Arial"/>
                          <a:ea typeface="Arial"/>
                          <a:cs typeface="Arial"/>
                          <a:sym typeface="Arial"/>
                        </a:rPr>
                        <a:t>The system's architecture for a Music Recommendation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involves a frontend displaying the user interface and reflecting conversations. On the server side, it employs the IBM tone</a:t>
                      </a:r>
                      <a:r>
                        <a:rPr lang="en-GB" sz="1400" b="0" i="0" u="none" strike="noStrike" cap="none" baseline="0" dirty="0" smtClean="0">
                          <a:solidFill>
                            <a:srgbClr val="000000"/>
                          </a:solidFill>
                          <a:latin typeface="Arial"/>
                          <a:ea typeface="Arial"/>
                          <a:cs typeface="Arial"/>
                          <a:sym typeface="Arial"/>
                        </a:rPr>
                        <a:t> analyzer </a:t>
                      </a:r>
                      <a:r>
                        <a:rPr lang="en-GB" sz="1400" b="0" i="0" u="none" strike="noStrike" cap="none" dirty="0" smtClean="0">
                          <a:solidFill>
                            <a:srgbClr val="000000"/>
                          </a:solidFill>
                          <a:latin typeface="Arial"/>
                          <a:ea typeface="Arial"/>
                          <a:cs typeface="Arial"/>
                          <a:sym typeface="Arial"/>
                        </a:rPr>
                        <a:t>to analyze user conversation and the Last.FM API to recommend songs based on detected emotions. The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interacts with users, while Python serves as the primary programming language. </a:t>
                      </a:r>
                      <a:endParaRPr sz="1400"/>
                    </a:p>
                  </a:txBody>
                  <a:tcPr marL="91425" marR="91425" marT="91425" marB="91425">
                    <a:solidFill>
                      <a:schemeClr val="bg1">
                        <a:lumMod val="95000"/>
                      </a:schemeClr>
                    </a:solidFill>
                  </a:tcPr>
                </a:tc>
              </a:tr>
              <a:tr h="994651">
                <a:tc>
                  <a:txBody>
                    <a:bodyPr/>
                    <a:lstStyle/>
                    <a:p>
                      <a:pPr marL="0" lvl="0" indent="0" algn="l" rtl="0">
                        <a:spcBef>
                          <a:spcPts val="0"/>
                        </a:spcBef>
                        <a:spcAft>
                          <a:spcPts val="0"/>
                        </a:spcAft>
                        <a:buNone/>
                      </a:pPr>
                      <a:r>
                        <a:rPr lang="en-GB" sz="1400" dirty="0" smtClean="0"/>
                        <a:t>Model/dataset </a:t>
                      </a:r>
                      <a:endParaRPr sz="1400"/>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en-GB" sz="1400" b="0" i="0" u="none" strike="noStrike" cap="none" dirty="0" smtClean="0">
                          <a:solidFill>
                            <a:srgbClr val="000000"/>
                          </a:solidFill>
                          <a:latin typeface="Arial"/>
                          <a:ea typeface="Arial"/>
                          <a:cs typeface="Arial"/>
                          <a:sym typeface="Arial"/>
                        </a:rPr>
                        <a:t>The paper utilizes the Thayer mood model, derived from </a:t>
                      </a:r>
                      <a:r>
                        <a:rPr lang="en-GB" sz="1400" b="0" i="0" u="none" strike="noStrike" cap="none" dirty="0" err="1" smtClean="0">
                          <a:solidFill>
                            <a:srgbClr val="000000"/>
                          </a:solidFill>
                          <a:latin typeface="Arial"/>
                          <a:ea typeface="Arial"/>
                          <a:cs typeface="Arial"/>
                          <a:sym typeface="Arial"/>
                        </a:rPr>
                        <a:t>Bhar</a:t>
                      </a:r>
                      <a:r>
                        <a:rPr lang="en-GB" sz="1400" b="0" i="0" u="none" strike="noStrike" cap="none" dirty="0" smtClean="0">
                          <a:solidFill>
                            <a:srgbClr val="000000"/>
                          </a:solidFill>
                          <a:latin typeface="Arial"/>
                          <a:ea typeface="Arial"/>
                          <a:cs typeface="Arial"/>
                          <a:sym typeface="Arial"/>
                        </a:rPr>
                        <a:t> (2014), to classify music based on mood, categorizing songs by energy and stress levels from happy to sad and calm to energetic. It discusses using the IBM Tone Analyzer to detect emotional, linguistic, and social tones in written text. The model integrates the Big Five personality traits and employs Support Vector Machine (SVM) for multi-label classification to predict text tone.</a:t>
                      </a:r>
                      <a:endParaRPr sz="1400"/>
                    </a:p>
                  </a:txBody>
                  <a:tcPr marL="91425" marR="91425" marT="91425" marB="91425">
                    <a:solidFill>
                      <a:schemeClr val="bg1">
                        <a:lumMod val="95000"/>
                      </a:schemeClr>
                    </a:solidFill>
                  </a:tcPr>
                </a:tc>
              </a:tr>
              <a:tr h="585077">
                <a:tc>
                  <a:txBody>
                    <a:bodyPr/>
                    <a:lstStyle/>
                    <a:p>
                      <a:pPr marL="0" lvl="0" indent="0" algn="l" rtl="0">
                        <a:spcBef>
                          <a:spcPts val="0"/>
                        </a:spcBef>
                        <a:spcAft>
                          <a:spcPts val="0"/>
                        </a:spcAft>
                        <a:buNone/>
                      </a:pPr>
                      <a:r>
                        <a:rPr lang="en-GB" sz="1400" dirty="0" smtClean="0"/>
                        <a:t>Critiques </a:t>
                      </a:r>
                      <a:endParaRPr sz="1400"/>
                    </a:p>
                  </a:txBody>
                  <a:tcPr marL="91425" marR="91425" marT="91425" marB="91425">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Although the project discusses the potential for automatic detection of the user's mood, it does not elaborate on how this functionality would be implemented or integrated into the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system.</a:t>
                      </a:r>
                      <a:endParaRPr lang="en-GB" sz="1400" dirty="0" smtClean="0"/>
                    </a:p>
                  </a:txBody>
                  <a:tcPr marL="91425" marR="91425" marT="91425" marB="91425">
                    <a:solidFill>
                      <a:schemeClr val="bg1">
                        <a:lumMod val="95000"/>
                      </a:schemeClr>
                    </a:solidFill>
                  </a:tcPr>
                </a:tc>
              </a:tr>
              <a:tr h="789864">
                <a:tc>
                  <a:txBody>
                    <a:bodyPr/>
                    <a:lstStyle/>
                    <a:p>
                      <a:pPr marL="0" lvl="0" indent="0" algn="l" rtl="0">
                        <a:spcBef>
                          <a:spcPts val="0"/>
                        </a:spcBef>
                        <a:spcAft>
                          <a:spcPts val="0"/>
                        </a:spcAft>
                        <a:buNone/>
                      </a:pPr>
                      <a:r>
                        <a:rPr lang="en-GB" sz="1400" dirty="0" smtClean="0"/>
                        <a:t>Conclusion </a:t>
                      </a:r>
                      <a:endParaRPr sz="1400"/>
                    </a:p>
                  </a:txBody>
                  <a:tcPr marL="91425" marR="91425" marT="91425" marB="91425">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The paper introduces a comprehensive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-based music recommender system, emphasizing personalized content and the role of human-computer interaction in emotion recognition. It integrates the IBM Tone Analyzer and Last.FM API for mood-based recommendations.</a:t>
                      </a:r>
                      <a:endParaRPr lang="en-US" sz="1400" dirty="0"/>
                    </a:p>
                  </a:txBody>
                  <a:tcPr marL="91425" marR="91425" marT="91425" marB="91425">
                    <a:solidFill>
                      <a:schemeClr val="bg1">
                        <a:lumMod val="95000"/>
                      </a:schemeClr>
                    </a:solidFill>
                  </a:tcPr>
                </a:tc>
              </a:tr>
            </a:tbl>
          </a:graphicData>
        </a:graphic>
      </p:graphicFrame>
      <p:sp>
        <p:nvSpPr>
          <p:cNvPr id="11" name="Google Shape;113;g2c006486f20_1_1"/>
          <p:cNvSpPr txBox="1"/>
          <p:nvPr/>
        </p:nvSpPr>
        <p:spPr>
          <a:xfrm>
            <a:off x="3809984" y="214290"/>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 1</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140" name="Google Shape;140;g2c006486f20_1_26"/>
          <p:cNvSpPr/>
          <p:nvPr/>
        </p:nvSpPr>
        <p:spPr>
          <a:xfrm>
            <a:off x="3452794"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738546" y="285728"/>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 2</a:t>
            </a:r>
            <a:r>
              <a:rPr lang="en-US" sz="2400" b="0" i="0" u="none" strike="noStrike" cap="none" dirty="0" smtClean="0">
                <a:solidFill>
                  <a:srgbClr val="FF0000"/>
                </a:solidFill>
                <a:latin typeface="Trebuchet MS"/>
                <a:ea typeface="Trebuchet MS"/>
                <a:cs typeface="Trebuchet MS"/>
                <a:sym typeface="Trebuchet MS"/>
              </a:rPr>
              <a:t> </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graphicFrame>
        <p:nvGraphicFramePr>
          <p:cNvPr id="11" name="Table 10"/>
          <p:cNvGraphicFramePr>
            <a:graphicFrameLocks noGrp="1"/>
          </p:cNvGraphicFramePr>
          <p:nvPr/>
        </p:nvGraphicFramePr>
        <p:xfrm>
          <a:off x="952464" y="1002032"/>
          <a:ext cx="10144196" cy="5334000"/>
        </p:xfrm>
        <a:graphic>
          <a:graphicData uri="http://schemas.openxmlformats.org/drawingml/2006/table">
            <a:tbl>
              <a:tblPr firstRow="1" bandRow="1">
                <a:tableStyleId>{8CBBE0C6-A154-4154-AC7B-3298653F3483}</a:tableStyleId>
              </a:tblPr>
              <a:tblGrid>
                <a:gridCol w="1426538"/>
                <a:gridCol w="8717658"/>
              </a:tblGrid>
              <a:tr h="296639">
                <a:tc>
                  <a:txBody>
                    <a:bodyPr/>
                    <a:lstStyle/>
                    <a:p>
                      <a:r>
                        <a:rPr lang="en-GB" sz="1400" dirty="0" smtClean="0"/>
                        <a:t>Title </a:t>
                      </a:r>
                      <a:endParaRPr lang="en-US" sz="1400" dirty="0"/>
                    </a:p>
                  </a:txBody>
                  <a:tcPr>
                    <a:solidFill>
                      <a:schemeClr val="bg1">
                        <a:lumMod val="95000"/>
                      </a:schemeClr>
                    </a:solidFill>
                  </a:tcPr>
                </a:tc>
                <a:tc>
                  <a:txBody>
                    <a:bodyPr/>
                    <a:lstStyle/>
                    <a:p>
                      <a:r>
                        <a:rPr lang="en-GB" sz="1400" dirty="0" smtClean="0"/>
                        <a:t>A Hybrid Approach To Music Recommendation Using Sentiment Analysis </a:t>
                      </a:r>
                      <a:endParaRPr lang="en-US" sz="1400" dirty="0"/>
                    </a:p>
                  </a:txBody>
                  <a:tcPr>
                    <a:solidFill>
                      <a:schemeClr val="bg1">
                        <a:lumMod val="95000"/>
                      </a:schemeClr>
                    </a:solidFill>
                  </a:tcPr>
                </a:tc>
              </a:tr>
              <a:tr h="296639">
                <a:tc>
                  <a:txBody>
                    <a:bodyPr/>
                    <a:lstStyle/>
                    <a:p>
                      <a:r>
                        <a:rPr lang="en-GB" sz="1400" dirty="0" smtClean="0"/>
                        <a:t>Author </a:t>
                      </a:r>
                      <a:endParaRPr lang="en-US" sz="1400" dirty="0"/>
                    </a:p>
                  </a:txBody>
                  <a:tcPr>
                    <a:solidFill>
                      <a:schemeClr val="bg1">
                        <a:lumMod val="95000"/>
                      </a:schemeClr>
                    </a:solidFill>
                  </a:tcPr>
                </a:tc>
                <a:tc>
                  <a:txBody>
                    <a:bodyPr/>
                    <a:lstStyle/>
                    <a:p>
                      <a:r>
                        <a:rPr lang="en-US" sz="1400" dirty="0" smtClean="0"/>
                        <a:t>Mr. Deepak </a:t>
                      </a:r>
                      <a:r>
                        <a:rPr lang="en-US" sz="1400" dirty="0" err="1" smtClean="0"/>
                        <a:t>Rao</a:t>
                      </a:r>
                      <a:r>
                        <a:rPr lang="en-US" sz="1400" dirty="0" smtClean="0"/>
                        <a:t> </a:t>
                      </a:r>
                      <a:r>
                        <a:rPr lang="en-US" sz="1400" dirty="0" err="1" smtClean="0"/>
                        <a:t>Khadatkar</a:t>
                      </a:r>
                      <a:r>
                        <a:rPr lang="en-US" sz="1400" dirty="0" smtClean="0"/>
                        <a:t>,</a:t>
                      </a:r>
                      <a:r>
                        <a:rPr lang="en-US" sz="1400" baseline="0" dirty="0" smtClean="0"/>
                        <a:t> </a:t>
                      </a:r>
                      <a:r>
                        <a:rPr lang="en-US" sz="1400" dirty="0" err="1" smtClean="0"/>
                        <a:t>Muskan</a:t>
                      </a:r>
                      <a:r>
                        <a:rPr lang="en-US" sz="1400" dirty="0" smtClean="0"/>
                        <a:t> </a:t>
                      </a:r>
                      <a:r>
                        <a:rPr lang="en-US" sz="1400" dirty="0" err="1" smtClean="0"/>
                        <a:t>Verma,Riya</a:t>
                      </a:r>
                      <a:r>
                        <a:rPr lang="en-US" sz="1400" dirty="0" smtClean="0"/>
                        <a:t> </a:t>
                      </a:r>
                      <a:r>
                        <a:rPr lang="en-US" sz="1400" dirty="0" err="1" smtClean="0"/>
                        <a:t>Lall,Preeti</a:t>
                      </a:r>
                      <a:r>
                        <a:rPr lang="en-US" sz="1400" dirty="0" smtClean="0"/>
                        <a:t> </a:t>
                      </a:r>
                      <a:r>
                        <a:rPr lang="en-US" sz="1400" dirty="0" err="1" smtClean="0"/>
                        <a:t>Verma</a:t>
                      </a:r>
                      <a:endParaRPr lang="en-US" sz="1400" dirty="0"/>
                    </a:p>
                  </a:txBody>
                  <a:tcPr>
                    <a:solidFill>
                      <a:schemeClr val="bg1">
                        <a:lumMod val="95000"/>
                      </a:schemeClr>
                    </a:solidFill>
                  </a:tcPr>
                </a:tc>
              </a:tr>
              <a:tr h="919580">
                <a:tc>
                  <a:txBody>
                    <a:bodyPr/>
                    <a:lstStyle/>
                    <a:p>
                      <a:r>
                        <a:rPr lang="en-GB" sz="1400" dirty="0" smtClean="0"/>
                        <a:t>Abstract</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The paper proposes a personalized music recommendation system based on sentiment analysis to address the lack of customization in existing systems. It aims to assist users in selecting music based on their sentiments, moods, and activity settings, recognizing music's impact on relaxation, mood control, and stress relief for mental and physical well-being in everyday circumstances.</a:t>
                      </a:r>
                      <a:endParaRPr lang="en-US" sz="1400" dirty="0"/>
                    </a:p>
                  </a:txBody>
                  <a:tcPr>
                    <a:solidFill>
                      <a:schemeClr val="bg1">
                        <a:lumMod val="95000"/>
                      </a:schemeClr>
                    </a:solidFill>
                  </a:tcPr>
                </a:tc>
              </a:tr>
              <a:tr h="1129099">
                <a:tc>
                  <a:txBody>
                    <a:bodyPr/>
                    <a:lstStyle/>
                    <a:p>
                      <a:r>
                        <a:rPr lang="en-GB" sz="1400" dirty="0" smtClean="0"/>
                        <a:t>Architecture </a:t>
                      </a:r>
                      <a:endParaRPr lang="en-US" sz="1400" dirty="0"/>
                    </a:p>
                  </a:txBody>
                  <a:tcPr>
                    <a:solidFill>
                      <a:schemeClr val="bg1">
                        <a:lumMod val="95000"/>
                      </a:schemeClr>
                    </a:solidFill>
                  </a:tcPr>
                </a:tc>
                <a:tc>
                  <a:txBody>
                    <a:bodyPr/>
                    <a:lstStyle/>
                    <a:p>
                      <a:r>
                        <a:rPr lang="en-GB" sz="1400" dirty="0" smtClean="0"/>
                        <a:t>The architecture used in the paper is a hybrid approach to music recommendation system that combines the advantages of collaborative filtering with content-based filtering. The paper also uses sentiment analysis to enhance the recommendation system. The backend is developed using Python and </a:t>
                      </a:r>
                      <a:r>
                        <a:rPr lang="en-GB" sz="1400" dirty="0" err="1" smtClean="0"/>
                        <a:t>Django</a:t>
                      </a:r>
                      <a:r>
                        <a:rPr lang="en-GB" sz="1400" dirty="0" smtClean="0"/>
                        <a:t> framework, while the frontend is created using HTML, CSS, and JavaScript. The paper provides a detailed discussion of the implementation and user interface of the recommender system, as well as the future scopes and conclusion.</a:t>
                      </a:r>
                      <a:endParaRPr lang="en-US" sz="1400" dirty="0"/>
                    </a:p>
                  </a:txBody>
                  <a:tcPr>
                    <a:solidFill>
                      <a:schemeClr val="bg1">
                        <a:lumMod val="95000"/>
                      </a:schemeClr>
                    </a:solidFill>
                  </a:tcPr>
                </a:tc>
              </a:tr>
              <a:tr h="919580">
                <a:tc>
                  <a:txBody>
                    <a:bodyPr/>
                    <a:lstStyle/>
                    <a:p>
                      <a:r>
                        <a:rPr lang="en-GB" sz="1400" dirty="0" smtClean="0"/>
                        <a:t>Dataset/model</a:t>
                      </a:r>
                      <a:endParaRPr lang="en-US" sz="1400" dirty="0"/>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t>The paper does not explicitly mention the specific dataset being used. However, it does discuss the use of  sentiment analysis in the music recommendation system, which typically involves analyzing textual data from various sources such as social media, reviews, and blogs to determine the emotional content and make music recommendations based on the user’s emotional state</a:t>
                      </a:r>
                    </a:p>
                  </a:txBody>
                  <a:tcPr>
                    <a:solidFill>
                      <a:schemeClr val="bg1">
                        <a:lumMod val="95000"/>
                      </a:schemeClr>
                    </a:solidFill>
                  </a:tcPr>
                </a:tc>
              </a:tr>
              <a:tr h="711933">
                <a:tc>
                  <a:txBody>
                    <a:bodyPr/>
                    <a:lstStyle/>
                    <a:p>
                      <a:r>
                        <a:rPr lang="en-GB" sz="1400" dirty="0" err="1" smtClean="0"/>
                        <a:t>Critiqs</a:t>
                      </a:r>
                      <a:r>
                        <a:rPr lang="en-GB" sz="1400" dirty="0" smtClean="0"/>
                        <a:t> </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There</a:t>
                      </a:r>
                      <a:r>
                        <a:rPr lang="en-GB" sz="1400" b="0" i="0" u="none" strike="noStrike" cap="none" baseline="0" dirty="0" smtClean="0">
                          <a:solidFill>
                            <a:srgbClr val="000000"/>
                          </a:solidFill>
                          <a:latin typeface="Arial"/>
                          <a:ea typeface="Arial"/>
                          <a:cs typeface="Arial"/>
                          <a:sym typeface="Arial"/>
                        </a:rPr>
                        <a:t> is a </a:t>
                      </a:r>
                      <a:r>
                        <a:rPr lang="en-GB" sz="1400" b="0" i="0" u="none" strike="noStrike" cap="none" dirty="0" smtClean="0">
                          <a:solidFill>
                            <a:srgbClr val="000000"/>
                          </a:solidFill>
                          <a:latin typeface="Arial"/>
                          <a:ea typeface="Arial"/>
                          <a:cs typeface="Arial"/>
                          <a:sym typeface="Arial"/>
                        </a:rPr>
                        <a:t>need for improving the accuracy and precision of mood recognition, expanding the database of songs to better match emotions, and making the recommendation system more specific to the user's context, such as time of day and activity.</a:t>
                      </a:r>
                      <a:endParaRPr lang="en-GB" sz="1400" dirty="0" smtClean="0"/>
                    </a:p>
                  </a:txBody>
                  <a:tcPr>
                    <a:solidFill>
                      <a:schemeClr val="bg1">
                        <a:lumMod val="95000"/>
                      </a:schemeClr>
                    </a:solidFill>
                  </a:tcPr>
                </a:tc>
              </a:tr>
              <a:tr h="919580">
                <a:tc>
                  <a:txBody>
                    <a:bodyPr/>
                    <a:lstStyle/>
                    <a:p>
                      <a:r>
                        <a:rPr lang="en-GB" sz="1400" dirty="0" smtClean="0"/>
                        <a:t>Conclusion </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This paper proposes a music recommender system that uses sentiment analysis to personalize recommendations. It combines user-supplied music tags with automatically extracted acoustic data to suggest music. The system aims to address music choice overload, promote emotional and physical well-being, and improve work processes.</a:t>
                      </a:r>
                      <a:endParaRPr lang="en-US" sz="1400" dirty="0"/>
                    </a:p>
                  </a:txBody>
                  <a:tcP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140" name="Google Shape;140;g2c006486f20_1_26"/>
          <p:cNvSpPr/>
          <p:nvPr/>
        </p:nvSpPr>
        <p:spPr>
          <a:xfrm>
            <a:off x="3452794"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809984" y="285728"/>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GB" sz="2400" dirty="0" smtClean="0">
                <a:solidFill>
                  <a:srgbClr val="FF0000"/>
                </a:solidFill>
                <a:latin typeface="Trebuchet MS"/>
                <a:sym typeface="Trebuchet MS"/>
              </a:rPr>
              <a:t>Paper 3</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graphicFrame>
        <p:nvGraphicFramePr>
          <p:cNvPr id="11" name="Table 10"/>
          <p:cNvGraphicFramePr>
            <a:graphicFrameLocks noGrp="1"/>
          </p:cNvGraphicFramePr>
          <p:nvPr/>
        </p:nvGraphicFramePr>
        <p:xfrm>
          <a:off x="809588" y="1071546"/>
          <a:ext cx="10215634" cy="5159722"/>
        </p:xfrm>
        <a:graphic>
          <a:graphicData uri="http://schemas.openxmlformats.org/drawingml/2006/table">
            <a:tbl>
              <a:tblPr firstRow="1" bandRow="1">
                <a:tableStyleId>{8CBBE0C6-A154-4154-AC7B-3298653F3483}</a:tableStyleId>
              </a:tblPr>
              <a:tblGrid>
                <a:gridCol w="1436583"/>
                <a:gridCol w="8779051"/>
              </a:tblGrid>
              <a:tr h="294387">
                <a:tc>
                  <a:txBody>
                    <a:bodyPr/>
                    <a:lstStyle/>
                    <a:p>
                      <a:r>
                        <a:rPr lang="en-GB" sz="1400" dirty="0" smtClean="0"/>
                        <a:t>Title </a:t>
                      </a:r>
                      <a:endParaRPr lang="en-US" sz="1400" dirty="0"/>
                    </a:p>
                  </a:txBody>
                  <a:tcPr>
                    <a:solidFill>
                      <a:schemeClr val="bg1">
                        <a:lumMod val="95000"/>
                      </a:schemeClr>
                    </a:solidFill>
                  </a:tcPr>
                </a:tc>
                <a:tc>
                  <a:txBody>
                    <a:bodyPr/>
                    <a:lstStyle/>
                    <a:p>
                      <a:r>
                        <a:rPr lang="en-GB" sz="1400" dirty="0" smtClean="0"/>
                        <a:t> Emotion Based Music Playlist Recommendation System using Interactive </a:t>
                      </a:r>
                      <a:r>
                        <a:rPr lang="en-GB" sz="1400" dirty="0" err="1" smtClean="0"/>
                        <a:t>Chatbot</a:t>
                      </a:r>
                      <a:endParaRPr lang="en-US" sz="1400" dirty="0"/>
                    </a:p>
                  </a:txBody>
                  <a:tcPr>
                    <a:solidFill>
                      <a:schemeClr val="bg1">
                        <a:lumMod val="95000"/>
                      </a:schemeClr>
                    </a:solidFill>
                  </a:tcPr>
                </a:tc>
              </a:tr>
              <a:tr h="294387">
                <a:tc>
                  <a:txBody>
                    <a:bodyPr/>
                    <a:lstStyle/>
                    <a:p>
                      <a:r>
                        <a:rPr lang="en-GB" sz="1400" dirty="0" smtClean="0"/>
                        <a:t>Author </a:t>
                      </a:r>
                      <a:endParaRPr lang="en-US" sz="1400" dirty="0"/>
                    </a:p>
                  </a:txBody>
                  <a:tcPr>
                    <a:solidFill>
                      <a:schemeClr val="bg1">
                        <a:lumMod val="95000"/>
                      </a:schemeClr>
                    </a:solidFill>
                  </a:tcPr>
                </a:tc>
                <a:tc>
                  <a:txBody>
                    <a:bodyPr/>
                    <a:lstStyle/>
                    <a:p>
                      <a:r>
                        <a:rPr lang="en-US" sz="1400" dirty="0" smtClean="0"/>
                        <a:t>Amrita Nair, </a:t>
                      </a:r>
                      <a:r>
                        <a:rPr lang="en-US" sz="1400" dirty="0" err="1" smtClean="0"/>
                        <a:t>Smriti</a:t>
                      </a:r>
                      <a:r>
                        <a:rPr lang="en-US" sz="1400" dirty="0" smtClean="0"/>
                        <a:t> </a:t>
                      </a:r>
                      <a:r>
                        <a:rPr lang="en-US" sz="1400" dirty="0" err="1" smtClean="0"/>
                        <a:t>Pillai</a:t>
                      </a:r>
                      <a:r>
                        <a:rPr lang="en-US" sz="1400" dirty="0" smtClean="0"/>
                        <a:t>, </a:t>
                      </a:r>
                      <a:r>
                        <a:rPr lang="en-US" sz="1400" dirty="0" err="1" smtClean="0"/>
                        <a:t>Ganga</a:t>
                      </a:r>
                      <a:r>
                        <a:rPr lang="en-US" sz="1400" dirty="0" smtClean="0"/>
                        <a:t> S Nair, </a:t>
                      </a:r>
                      <a:r>
                        <a:rPr lang="en-US" sz="1400" dirty="0" err="1" smtClean="0"/>
                        <a:t>Anjali</a:t>
                      </a:r>
                      <a:r>
                        <a:rPr lang="en-US" sz="1400" dirty="0" smtClean="0"/>
                        <a:t> T</a:t>
                      </a:r>
                      <a:endParaRPr lang="en-US" sz="1400" dirty="0"/>
                    </a:p>
                  </a:txBody>
                  <a:tcPr>
                    <a:solidFill>
                      <a:schemeClr val="bg1">
                        <a:lumMod val="95000"/>
                      </a:schemeClr>
                    </a:solidFill>
                  </a:tcPr>
                </a:tc>
              </a:tr>
              <a:tr h="912601">
                <a:tc>
                  <a:txBody>
                    <a:bodyPr/>
                    <a:lstStyle/>
                    <a:p>
                      <a:r>
                        <a:rPr lang="en-GB" sz="1400" dirty="0" smtClean="0"/>
                        <a:t>Abstract</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This research proposes an emotion-based music recommendation system using a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Unlike existing systems analyzing audio or user history, this system uses a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to analyze the user's current emotions through conversation and recommends music based on their emotional state. It leverages the </a:t>
                      </a:r>
                      <a:r>
                        <a:rPr lang="en-GB" sz="1400" b="0" i="0" u="none" strike="noStrike" cap="none" dirty="0" err="1" smtClean="0">
                          <a:solidFill>
                            <a:srgbClr val="000000"/>
                          </a:solidFill>
                          <a:latin typeface="Arial"/>
                          <a:ea typeface="Arial"/>
                          <a:cs typeface="Arial"/>
                          <a:sym typeface="Arial"/>
                        </a:rPr>
                        <a:t>Spotify</a:t>
                      </a:r>
                      <a:r>
                        <a:rPr lang="en-GB" sz="1400" b="0" i="0" u="none" strike="noStrike" cap="none" dirty="0" smtClean="0">
                          <a:solidFill>
                            <a:srgbClr val="000000"/>
                          </a:solidFill>
                          <a:latin typeface="Arial"/>
                          <a:ea typeface="Arial"/>
                          <a:cs typeface="Arial"/>
                          <a:sym typeface="Arial"/>
                        </a:rPr>
                        <a:t> platform and API to generate personalized playlists.</a:t>
                      </a:r>
                      <a:endParaRPr lang="en-US" sz="1400" dirty="0"/>
                    </a:p>
                  </a:txBody>
                  <a:tcPr>
                    <a:solidFill>
                      <a:schemeClr val="bg1">
                        <a:lumMod val="95000"/>
                      </a:schemeClr>
                    </a:solidFill>
                  </a:tcPr>
                </a:tc>
              </a:tr>
              <a:tr h="1118672">
                <a:tc>
                  <a:txBody>
                    <a:bodyPr/>
                    <a:lstStyle/>
                    <a:p>
                      <a:r>
                        <a:rPr lang="en-GB" sz="1400" dirty="0" smtClean="0"/>
                        <a:t>Architecture </a:t>
                      </a:r>
                      <a:endParaRPr lang="en-US" sz="1400" dirty="0"/>
                    </a:p>
                  </a:txBody>
                  <a:tcPr>
                    <a:solidFill>
                      <a:schemeClr val="bg1">
                        <a:lumMod val="95000"/>
                      </a:schemeClr>
                    </a:solidFill>
                  </a:tcPr>
                </a:tc>
                <a:tc>
                  <a:txBody>
                    <a:bodyPr/>
                    <a:lstStyle/>
                    <a:p>
                      <a:r>
                        <a:rPr lang="en-GB" sz="1400" dirty="0" smtClean="0"/>
                        <a:t>The paper describes the use of </a:t>
                      </a:r>
                      <a:r>
                        <a:rPr lang="en-GB" sz="1400" dirty="0" err="1" smtClean="0"/>
                        <a:t>Convolutional</a:t>
                      </a:r>
                      <a:r>
                        <a:rPr lang="en-GB" sz="1400" dirty="0" smtClean="0"/>
                        <a:t> Neural Network (CNN) models, combined with pre-trained models like VGG19 and </a:t>
                      </a:r>
                      <a:r>
                        <a:rPr lang="en-GB" sz="1400" dirty="0" err="1" smtClean="0"/>
                        <a:t>Xception</a:t>
                      </a:r>
                      <a:r>
                        <a:rPr lang="en-GB" sz="1400" dirty="0" smtClean="0"/>
                        <a:t>, which were trained on three different datasets. Each </a:t>
                      </a:r>
                      <a:r>
                        <a:rPr lang="en-GB" sz="1400" dirty="0" err="1" smtClean="0"/>
                        <a:t>convolutional</a:t>
                      </a:r>
                      <a:r>
                        <a:rPr lang="en-GB" sz="1400" dirty="0" smtClean="0"/>
                        <a:t> layer was followed by the </a:t>
                      </a:r>
                      <a:r>
                        <a:rPr lang="en-GB" sz="1400" dirty="0" err="1" smtClean="0"/>
                        <a:t>ReLU</a:t>
                      </a:r>
                      <a:r>
                        <a:rPr lang="en-GB" sz="1400" dirty="0" smtClean="0"/>
                        <a:t> activation layer and a CNN was used with LSTM and </a:t>
                      </a:r>
                      <a:r>
                        <a:rPr lang="en-GB" sz="1400" dirty="0" err="1" smtClean="0"/>
                        <a:t>BiLSTM</a:t>
                      </a:r>
                      <a:r>
                        <a:rPr lang="en-GB" sz="1400" dirty="0" smtClean="0"/>
                        <a:t> models because CNN is capable of abstracting features and lessening the complexity of training LSTM or </a:t>
                      </a:r>
                      <a:r>
                        <a:rPr lang="en-GB" sz="1400" dirty="0" err="1" smtClean="0"/>
                        <a:t>BiLSTM</a:t>
                      </a:r>
                      <a:r>
                        <a:rPr lang="en-GB" sz="1400" dirty="0" smtClean="0"/>
                        <a:t>. Results showed that CNN-</a:t>
                      </a:r>
                      <a:r>
                        <a:rPr lang="en-GB" sz="1400" dirty="0" err="1" smtClean="0"/>
                        <a:t>BiLSTM</a:t>
                      </a:r>
                      <a:r>
                        <a:rPr lang="en-GB" sz="1400" dirty="0" smtClean="0"/>
                        <a:t> performed better when compared to the rest of the models.</a:t>
                      </a:r>
                      <a:endParaRPr lang="en-US" sz="1400" dirty="0"/>
                    </a:p>
                  </a:txBody>
                  <a:tcPr>
                    <a:solidFill>
                      <a:schemeClr val="bg1">
                        <a:lumMod val="95000"/>
                      </a:schemeClr>
                    </a:solidFill>
                  </a:tcPr>
                </a:tc>
              </a:tr>
              <a:tr h="912601">
                <a:tc>
                  <a:txBody>
                    <a:bodyPr/>
                    <a:lstStyle/>
                    <a:p>
                      <a:r>
                        <a:rPr lang="en-GB" sz="1400" dirty="0" smtClean="0"/>
                        <a:t>Dataset/model</a:t>
                      </a:r>
                      <a:endParaRPr lang="en-US" sz="1400" dirty="0"/>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smtClean="0"/>
                        <a:t>The models used in the paper include LSTM, Bidirectional LSTM, and 1-D CNN, and they were trained on the Twitter dataset. The dataset used for sentiment training is the Twitter Dataset from </a:t>
                      </a:r>
                      <a:r>
                        <a:rPr lang="en-GB" sz="1400" dirty="0" err="1" smtClean="0"/>
                        <a:t>Kaggle</a:t>
                      </a:r>
                      <a:r>
                        <a:rPr lang="en-GB" sz="1400" dirty="0" smtClean="0"/>
                        <a:t>, which is a collection of around 25,000 tweets from Twitter and other websites. The tweets are classified into Positive, Negative, and Neutral.</a:t>
                      </a:r>
                      <a:endParaRPr lang="en-US" sz="1400" dirty="0"/>
                    </a:p>
                  </a:txBody>
                  <a:tcPr>
                    <a:solidFill>
                      <a:schemeClr val="bg1">
                        <a:lumMod val="95000"/>
                      </a:schemeClr>
                    </a:solidFill>
                  </a:tcPr>
                </a:tc>
              </a:tr>
              <a:tr h="557242">
                <a:tc>
                  <a:txBody>
                    <a:bodyPr/>
                    <a:lstStyle/>
                    <a:p>
                      <a:r>
                        <a:rPr lang="en-GB" sz="1400" dirty="0" smtClean="0"/>
                        <a:t>Critiques </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The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currently questions the user from certain predefined domains like weather, sports, </a:t>
                      </a:r>
                      <a:r>
                        <a:rPr lang="en-GB" sz="1400" b="0" i="0" u="none" strike="noStrike" cap="none" dirty="0" err="1" smtClean="0">
                          <a:solidFill>
                            <a:srgbClr val="000000"/>
                          </a:solidFill>
                          <a:latin typeface="Arial"/>
                          <a:ea typeface="Arial"/>
                          <a:cs typeface="Arial"/>
                          <a:sym typeface="Arial"/>
                        </a:rPr>
                        <a:t>favorite</a:t>
                      </a:r>
                      <a:r>
                        <a:rPr lang="en-GB" sz="1400" b="0" i="0" u="none" strike="noStrike" cap="none" dirty="0" smtClean="0">
                          <a:solidFill>
                            <a:srgbClr val="000000"/>
                          </a:solidFill>
                          <a:latin typeface="Arial"/>
                          <a:ea typeface="Arial"/>
                          <a:cs typeface="Arial"/>
                          <a:sym typeface="Arial"/>
                        </a:rPr>
                        <a:t> music, etc. However, this approach may limit the scope of user engagement and the variety of topics covered.</a:t>
                      </a:r>
                      <a:endParaRPr lang="en-US" sz="1400" dirty="0"/>
                    </a:p>
                  </a:txBody>
                  <a:tcPr>
                    <a:solidFill>
                      <a:schemeClr val="bg1">
                        <a:lumMod val="95000"/>
                      </a:schemeClr>
                    </a:solidFill>
                  </a:tcPr>
                </a:tc>
              </a:tr>
              <a:tr h="912601">
                <a:tc>
                  <a:txBody>
                    <a:bodyPr/>
                    <a:lstStyle/>
                    <a:p>
                      <a:r>
                        <a:rPr lang="en-GB" sz="1400" dirty="0" smtClean="0"/>
                        <a:t>Conclusion </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This project built a music recommender system. A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analyzes user emotions through conversation using three models (LSTM, Bi-LSTM, 1-D CNN). The best performing model, Bi-LSTM, classifies emotions as positive, negative, or neutral. Future work includes expanding emotional categories and adding more diverse questions to the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for better user understanding and responses.</a:t>
                      </a:r>
                      <a:endParaRPr lang="en-US" sz="1400" dirty="0"/>
                    </a:p>
                  </a:txBody>
                  <a:tcP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0" name="Google Shape;140;g2c006486f20_1_26"/>
          <p:cNvSpPr/>
          <p:nvPr/>
        </p:nvSpPr>
        <p:spPr>
          <a:xfrm>
            <a:off x="3381356"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809984" y="285728"/>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b="0" i="0" u="none" strike="noStrike" cap="none" dirty="0" smtClean="0">
                <a:solidFill>
                  <a:srgbClr val="FF0000"/>
                </a:solidFill>
                <a:latin typeface="Trebuchet MS"/>
                <a:ea typeface="Trebuchet MS"/>
                <a:cs typeface="Trebuchet MS"/>
                <a:sym typeface="Trebuchet MS"/>
              </a:rPr>
              <a:t>Paper </a:t>
            </a:r>
            <a:r>
              <a:rPr lang="en-US" sz="2400" b="0" i="0" u="none" strike="noStrike" cap="none" dirty="0">
                <a:solidFill>
                  <a:srgbClr val="FF0000"/>
                </a:solidFill>
                <a:latin typeface="Trebuchet MS"/>
                <a:ea typeface="Trebuchet MS"/>
                <a:cs typeface="Trebuchet MS"/>
                <a:sym typeface="Trebuchet MS"/>
              </a:rPr>
              <a:t>4</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graphicFrame>
        <p:nvGraphicFramePr>
          <p:cNvPr id="12" name="Table 11"/>
          <p:cNvGraphicFramePr>
            <a:graphicFrameLocks noGrp="1"/>
          </p:cNvGraphicFramePr>
          <p:nvPr/>
        </p:nvGraphicFramePr>
        <p:xfrm>
          <a:off x="1023902" y="1142985"/>
          <a:ext cx="10001320" cy="5012059"/>
        </p:xfrm>
        <a:graphic>
          <a:graphicData uri="http://schemas.openxmlformats.org/drawingml/2006/table">
            <a:tbl>
              <a:tblPr firstRow="1" bandRow="1">
                <a:tableStyleId>{8CBBE0C6-A154-4154-AC7B-3298653F3483}</a:tableStyleId>
              </a:tblPr>
              <a:tblGrid>
                <a:gridCol w="1503957"/>
                <a:gridCol w="8497363"/>
              </a:tblGrid>
              <a:tr h="349227">
                <a:tc>
                  <a:txBody>
                    <a:bodyPr/>
                    <a:lstStyle/>
                    <a:p>
                      <a:r>
                        <a:rPr lang="en-GB" sz="1400" dirty="0" smtClean="0"/>
                        <a:t>Title </a:t>
                      </a:r>
                      <a:endParaRPr lang="en-US" sz="1400" dirty="0"/>
                    </a:p>
                  </a:txBody>
                  <a:tcPr>
                    <a:solidFill>
                      <a:schemeClr val="bg1">
                        <a:lumMod val="95000"/>
                      </a:schemeClr>
                    </a:solidFill>
                  </a:tcPr>
                </a:tc>
                <a:tc>
                  <a:txBody>
                    <a:bodyPr/>
                    <a:lstStyle/>
                    <a:p>
                      <a:r>
                        <a:rPr lang="en-GB" sz="1400" dirty="0" smtClean="0"/>
                        <a:t>Emotion aware Smart Music Recommender System using Two Level CNN</a:t>
                      </a:r>
                      <a:endParaRPr lang="en-US" sz="1400" dirty="0"/>
                    </a:p>
                  </a:txBody>
                  <a:tcPr>
                    <a:solidFill>
                      <a:schemeClr val="bg1">
                        <a:lumMod val="95000"/>
                      </a:schemeClr>
                    </a:solidFill>
                  </a:tcPr>
                </a:tc>
              </a:tr>
              <a:tr h="365152">
                <a:tc>
                  <a:txBody>
                    <a:bodyPr/>
                    <a:lstStyle/>
                    <a:p>
                      <a:r>
                        <a:rPr lang="en-GB" sz="1400" dirty="0" smtClean="0"/>
                        <a:t>Author </a:t>
                      </a:r>
                      <a:endParaRPr lang="en-US" sz="1400" dirty="0"/>
                    </a:p>
                  </a:txBody>
                  <a:tcPr>
                    <a:solidFill>
                      <a:schemeClr val="bg1">
                        <a:lumMod val="95000"/>
                      </a:schemeClr>
                    </a:solidFill>
                  </a:tcPr>
                </a:tc>
                <a:tc>
                  <a:txBody>
                    <a:bodyPr/>
                    <a:lstStyle/>
                    <a:p>
                      <a:r>
                        <a:rPr lang="en-US" dirty="0" err="1" smtClean="0"/>
                        <a:t>Krupa</a:t>
                      </a:r>
                      <a:r>
                        <a:rPr lang="en-US" dirty="0" smtClean="0"/>
                        <a:t> K S, </a:t>
                      </a:r>
                      <a:r>
                        <a:rPr lang="en-US" dirty="0" err="1" smtClean="0"/>
                        <a:t>Ambara</a:t>
                      </a:r>
                      <a:r>
                        <a:rPr lang="en-US" dirty="0" smtClean="0"/>
                        <a:t> G , </a:t>
                      </a:r>
                      <a:r>
                        <a:rPr lang="en-US" dirty="0" err="1" smtClean="0"/>
                        <a:t>Kartikey</a:t>
                      </a:r>
                      <a:r>
                        <a:rPr lang="en-US" dirty="0" smtClean="0"/>
                        <a:t> </a:t>
                      </a:r>
                      <a:r>
                        <a:rPr lang="en-US" dirty="0" err="1" smtClean="0"/>
                        <a:t>Rai</a:t>
                      </a:r>
                      <a:r>
                        <a:rPr lang="en-US" dirty="0" smtClean="0"/>
                        <a:t> , </a:t>
                      </a:r>
                      <a:r>
                        <a:rPr lang="en-US" dirty="0" err="1" smtClean="0"/>
                        <a:t>Sahil</a:t>
                      </a:r>
                      <a:r>
                        <a:rPr lang="en-US" dirty="0" smtClean="0"/>
                        <a:t> </a:t>
                      </a:r>
                      <a:r>
                        <a:rPr lang="en-US" dirty="0" err="1" smtClean="0"/>
                        <a:t>Choudhury</a:t>
                      </a:r>
                      <a:endParaRPr lang="en-US" sz="1400" dirty="0"/>
                    </a:p>
                  </a:txBody>
                  <a:tcPr>
                    <a:solidFill>
                      <a:schemeClr val="bg1">
                        <a:lumMod val="95000"/>
                      </a:schemeClr>
                    </a:solidFill>
                  </a:tcPr>
                </a:tc>
              </a:tr>
              <a:tr h="921946">
                <a:tc>
                  <a:txBody>
                    <a:bodyPr/>
                    <a:lstStyle/>
                    <a:p>
                      <a:r>
                        <a:rPr lang="en-GB" sz="1400" dirty="0" smtClean="0"/>
                        <a:t>Abstract</a:t>
                      </a:r>
                      <a:endParaRPr lang="en-US" sz="1400" dirty="0"/>
                    </a:p>
                  </a:txBody>
                  <a:tcPr>
                    <a:solidFill>
                      <a:schemeClr val="bg1">
                        <a:lumMod val="95000"/>
                      </a:schemeClr>
                    </a:solidFill>
                  </a:tcPr>
                </a:tc>
                <a:tc>
                  <a:txBody>
                    <a:bodyPr/>
                    <a:lstStyle/>
                    <a:p>
                      <a:r>
                        <a:rPr lang="en-GB" sz="1400" b="0" i="0" u="none" strike="noStrike" cap="none" dirty="0" smtClean="0">
                          <a:solidFill>
                            <a:srgbClr val="000000"/>
                          </a:solidFill>
                          <a:latin typeface="Arial"/>
                          <a:ea typeface="Arial"/>
                          <a:cs typeface="Arial"/>
                          <a:sym typeface="Arial"/>
                        </a:rPr>
                        <a:t>Music and mental health are deeply linked, with music demonstrably improving mood, reducing stress, and promoting well-being. However, existing music recommendation systems often neglect this crucial aspect. This project proposes "</a:t>
                      </a:r>
                      <a:r>
                        <a:rPr lang="en-GB" sz="1400" b="0" i="0" u="none" strike="noStrike" cap="none" dirty="0" err="1" smtClean="0">
                          <a:solidFill>
                            <a:srgbClr val="000000"/>
                          </a:solidFill>
                          <a:latin typeface="Arial"/>
                          <a:ea typeface="Arial"/>
                          <a:cs typeface="Arial"/>
                          <a:sym typeface="Arial"/>
                        </a:rPr>
                        <a:t>Viby</a:t>
                      </a:r>
                      <a:r>
                        <a:rPr lang="en-GB" sz="1400" b="0" i="0" u="none" strike="noStrike" cap="none" dirty="0" smtClean="0">
                          <a:solidFill>
                            <a:srgbClr val="000000"/>
                          </a:solidFill>
                          <a:latin typeface="Arial"/>
                          <a:ea typeface="Arial"/>
                          <a:cs typeface="Arial"/>
                          <a:sym typeface="Arial"/>
                        </a:rPr>
                        <a:t>," a novel system that leverages machine learning and NLP to curate music recommendations that cater to users' emotional states, aiming to enhance their mental well-being.</a:t>
                      </a:r>
                      <a:endParaRPr lang="en-US" sz="1400" b="0" dirty="0"/>
                    </a:p>
                  </a:txBody>
                  <a:tcPr>
                    <a:solidFill>
                      <a:schemeClr val="bg1">
                        <a:lumMod val="95000"/>
                      </a:schemeClr>
                    </a:solidFill>
                  </a:tcPr>
                </a:tc>
              </a:tr>
              <a:tr h="1130127">
                <a:tc>
                  <a:txBody>
                    <a:bodyPr/>
                    <a:lstStyle/>
                    <a:p>
                      <a:r>
                        <a:rPr lang="en-GB" sz="1400" dirty="0" smtClean="0"/>
                        <a:t>Architecture</a:t>
                      </a:r>
                      <a:endParaRPr lang="en-US" sz="1400" dirty="0"/>
                    </a:p>
                  </a:txBody>
                  <a:tcPr>
                    <a:solidFill>
                      <a:schemeClr val="bg1">
                        <a:lumMod val="95000"/>
                      </a:schemeClr>
                    </a:solidFill>
                  </a:tcPr>
                </a:tc>
                <a:tc>
                  <a:txBody>
                    <a:bodyPr/>
                    <a:lstStyle/>
                    <a:p>
                      <a:r>
                        <a:rPr lang="en-GB" sz="1400" b="0" i="0" u="none" strike="noStrike" cap="none" dirty="0" err="1" smtClean="0">
                          <a:solidFill>
                            <a:srgbClr val="000000"/>
                          </a:solidFill>
                          <a:latin typeface="Arial"/>
                          <a:ea typeface="Arial"/>
                          <a:cs typeface="Arial"/>
                          <a:sym typeface="Arial"/>
                        </a:rPr>
                        <a:t>Viby</a:t>
                      </a:r>
                      <a:r>
                        <a:rPr lang="en-GB" sz="1400" b="0" i="0" u="none" strike="noStrike" cap="none" dirty="0" smtClean="0">
                          <a:solidFill>
                            <a:srgbClr val="000000"/>
                          </a:solidFill>
                          <a:latin typeface="Arial"/>
                          <a:ea typeface="Arial"/>
                          <a:cs typeface="Arial"/>
                          <a:sym typeface="Arial"/>
                        </a:rPr>
                        <a:t>, a music recommendation system, leverages a layered architecture. The user interacts through a </a:t>
                      </a:r>
                      <a:r>
                        <a:rPr lang="en-GB" sz="1400" b="0" i="0" u="none" strike="noStrike" cap="none" dirty="0" err="1" smtClean="0">
                          <a:solidFill>
                            <a:srgbClr val="000000"/>
                          </a:solidFill>
                          <a:latin typeface="Arial"/>
                          <a:ea typeface="Arial"/>
                          <a:cs typeface="Arial"/>
                          <a:sym typeface="Arial"/>
                        </a:rPr>
                        <a:t>ReactJS</a:t>
                      </a:r>
                      <a:r>
                        <a:rPr lang="en-GB" sz="1400" b="0" i="0" u="none" strike="noStrike" cap="none" dirty="0" smtClean="0">
                          <a:solidFill>
                            <a:srgbClr val="000000"/>
                          </a:solidFill>
                          <a:latin typeface="Arial"/>
                          <a:ea typeface="Arial"/>
                          <a:cs typeface="Arial"/>
                          <a:sym typeface="Arial"/>
                        </a:rPr>
                        <a:t> frontend, while the backend, powered by Node.js and Python, stores data in </a:t>
                      </a:r>
                      <a:r>
                        <a:rPr lang="en-GB" sz="1400" b="0" i="0" u="none" strike="noStrike" cap="none" dirty="0" err="1" smtClean="0">
                          <a:solidFill>
                            <a:srgbClr val="000000"/>
                          </a:solidFill>
                          <a:latin typeface="Arial"/>
                          <a:ea typeface="Arial"/>
                          <a:cs typeface="Arial"/>
                          <a:sym typeface="Arial"/>
                        </a:rPr>
                        <a:t>MongoDB</a:t>
                      </a:r>
                      <a:r>
                        <a:rPr lang="en-GB" sz="1400" b="0" i="0" u="none" strike="noStrike" cap="none" dirty="0" smtClean="0">
                          <a:solidFill>
                            <a:srgbClr val="000000"/>
                          </a:solidFill>
                          <a:latin typeface="Arial"/>
                          <a:ea typeface="Arial"/>
                          <a:cs typeface="Arial"/>
                          <a:sym typeface="Arial"/>
                        </a:rPr>
                        <a:t>. </a:t>
                      </a:r>
                      <a:r>
                        <a:rPr lang="en-GB" sz="1400" b="0" i="0" u="none" strike="noStrike" cap="none" dirty="0" err="1" smtClean="0">
                          <a:solidFill>
                            <a:srgbClr val="000000"/>
                          </a:solidFill>
                          <a:latin typeface="Arial"/>
                          <a:ea typeface="Arial"/>
                          <a:cs typeface="Arial"/>
                          <a:sym typeface="Arial"/>
                        </a:rPr>
                        <a:t>Viby</a:t>
                      </a:r>
                      <a:r>
                        <a:rPr lang="en-GB" sz="1400" b="0" i="0" u="none" strike="noStrike" cap="none" dirty="0" smtClean="0">
                          <a:solidFill>
                            <a:srgbClr val="000000"/>
                          </a:solidFill>
                          <a:latin typeface="Arial"/>
                          <a:ea typeface="Arial"/>
                          <a:cs typeface="Arial"/>
                          <a:sym typeface="Arial"/>
                        </a:rPr>
                        <a:t> analyzes user emotions via a </a:t>
                      </a:r>
                      <a:r>
                        <a:rPr lang="en-GB" sz="1400" b="0" i="0" u="none" strike="noStrike" cap="none" dirty="0" err="1" smtClean="0">
                          <a:solidFill>
                            <a:srgbClr val="000000"/>
                          </a:solidFill>
                          <a:latin typeface="Arial"/>
                          <a:ea typeface="Arial"/>
                          <a:cs typeface="Arial"/>
                          <a:sym typeface="Arial"/>
                        </a:rPr>
                        <a:t>chatbot</a:t>
                      </a:r>
                      <a:r>
                        <a:rPr lang="en-GB" sz="1400" b="0" i="0" u="none" strike="noStrike" cap="none" dirty="0" smtClean="0">
                          <a:solidFill>
                            <a:srgbClr val="000000"/>
                          </a:solidFill>
                          <a:latin typeface="Arial"/>
                          <a:ea typeface="Arial"/>
                          <a:cs typeface="Arial"/>
                          <a:sym typeface="Arial"/>
                        </a:rPr>
                        <a:t> and recommends music based on mood using various engines, including content-based filtering and mood-specific playlists. This architecture personalizes music recommendations based on the user's emotional state.</a:t>
                      </a:r>
                      <a:endParaRPr lang="en-US" sz="1400" dirty="0"/>
                    </a:p>
                  </a:txBody>
                  <a:tcPr>
                    <a:solidFill>
                      <a:schemeClr val="bg1">
                        <a:lumMod val="95000"/>
                      </a:schemeClr>
                    </a:solidFill>
                  </a:tcPr>
                </a:tc>
              </a:tr>
              <a:tr h="713765">
                <a:tc>
                  <a:txBody>
                    <a:bodyPr/>
                    <a:lstStyle/>
                    <a:p>
                      <a:r>
                        <a:rPr lang="en-GB" sz="1400" dirty="0" smtClean="0"/>
                        <a:t>Dataset/model</a:t>
                      </a:r>
                      <a:endParaRPr lang="en-US" sz="1400" dirty="0"/>
                    </a:p>
                  </a:txBody>
                  <a:tcPr>
                    <a:solidFill>
                      <a:schemeClr val="bg1">
                        <a:lumMod val="95000"/>
                      </a:schemeClr>
                    </a:solidFill>
                  </a:tcPr>
                </a:tc>
                <a:tc>
                  <a:txBody>
                    <a:bodyPr/>
                    <a:lstStyle/>
                    <a:p>
                      <a:r>
                        <a:rPr lang="en-GB" sz="1400" dirty="0" smtClean="0"/>
                        <a:t>The dataset used in the paper is a song dataset with a size of 12000, fetched from the </a:t>
                      </a:r>
                      <a:r>
                        <a:rPr lang="en-GB" sz="1400" dirty="0" err="1" smtClean="0"/>
                        <a:t>Spotify</a:t>
                      </a:r>
                      <a:r>
                        <a:rPr lang="en-GB" sz="1400" dirty="0" smtClean="0"/>
                        <a:t> Web </a:t>
                      </a:r>
                      <a:r>
                        <a:rPr lang="en-GB" sz="1400" dirty="0" err="1" smtClean="0"/>
                        <a:t>API.The</a:t>
                      </a:r>
                      <a:r>
                        <a:rPr lang="en-GB" sz="1400" dirty="0" smtClean="0"/>
                        <a:t> two main models used in the paper are the emotion and valence analyzer model, which recognizes the user's emotion and provides songs from the proximity of the recognized emotion.</a:t>
                      </a:r>
                      <a:endParaRPr lang="en-US" sz="1400" dirty="0"/>
                    </a:p>
                  </a:txBody>
                  <a:tcPr>
                    <a:solidFill>
                      <a:schemeClr val="bg1">
                        <a:lumMod val="95000"/>
                      </a:schemeClr>
                    </a:solidFill>
                  </a:tcPr>
                </a:tc>
              </a:tr>
              <a:tr h="505583">
                <a:tc>
                  <a:txBody>
                    <a:bodyPr/>
                    <a:lstStyle/>
                    <a:p>
                      <a:r>
                        <a:rPr lang="en-GB" sz="1400" dirty="0" smtClean="0"/>
                        <a:t>Critiques</a:t>
                      </a:r>
                      <a:r>
                        <a:rPr lang="en-GB" sz="1400" baseline="0" dirty="0" smtClean="0"/>
                        <a:t> </a:t>
                      </a:r>
                      <a:endParaRPr lang="en-US" sz="1400" dirty="0"/>
                    </a:p>
                  </a:txBody>
                  <a:tcPr>
                    <a:solidFill>
                      <a:schemeClr val="bg1">
                        <a:lumMod val="95000"/>
                      </a:schemeClr>
                    </a:solidFill>
                  </a:tcPr>
                </a:tc>
                <a:tc>
                  <a:txBody>
                    <a:bodyPr/>
                    <a:lstStyle/>
                    <a:p>
                      <a:r>
                        <a:rPr lang="en-GB" sz="1400" dirty="0" smtClean="0"/>
                        <a:t>Data privacy measures for user details stored in </a:t>
                      </a:r>
                      <a:r>
                        <a:rPr lang="en-GB" sz="1400" dirty="0" err="1" smtClean="0"/>
                        <a:t>MongoDB</a:t>
                      </a:r>
                      <a:r>
                        <a:rPr lang="en-GB" sz="1400" baseline="0" dirty="0" smtClean="0"/>
                        <a:t> needs to be </a:t>
                      </a:r>
                      <a:r>
                        <a:rPr lang="en-GB" sz="1400" baseline="0" dirty="0" err="1" smtClean="0"/>
                        <a:t>addressed.Limitations</a:t>
                      </a:r>
                      <a:r>
                        <a:rPr lang="en-GB" sz="1400" baseline="0" dirty="0" smtClean="0"/>
                        <a:t> or biases associated with </a:t>
                      </a:r>
                      <a:r>
                        <a:rPr lang="en-GB" sz="1400" baseline="0" dirty="0" err="1" smtClean="0"/>
                        <a:t>Spotify</a:t>
                      </a:r>
                      <a:r>
                        <a:rPr lang="en-GB" sz="1400" baseline="0" dirty="0" smtClean="0"/>
                        <a:t> Web API song dataset are not specified. </a:t>
                      </a:r>
                      <a:endParaRPr lang="en-US" sz="1400" dirty="0"/>
                    </a:p>
                  </a:txBody>
                  <a:tcPr>
                    <a:solidFill>
                      <a:schemeClr val="bg1">
                        <a:lumMod val="95000"/>
                      </a:schemeClr>
                    </a:solidFill>
                  </a:tcPr>
                </a:tc>
              </a:tr>
              <a:tr h="921946">
                <a:tc>
                  <a:txBody>
                    <a:bodyPr/>
                    <a:lstStyle/>
                    <a:p>
                      <a:r>
                        <a:rPr lang="en-GB" sz="1400" dirty="0" smtClean="0"/>
                        <a:t>Conclusion </a:t>
                      </a:r>
                      <a:endParaRPr lang="en-US" sz="1400" dirty="0"/>
                    </a:p>
                  </a:txBody>
                  <a:tcPr>
                    <a:solidFill>
                      <a:schemeClr val="bg1">
                        <a:lumMod val="95000"/>
                      </a:schemeClr>
                    </a:solidFill>
                  </a:tcPr>
                </a:tc>
                <a:tc>
                  <a:txBody>
                    <a:bodyPr/>
                    <a:lstStyle/>
                    <a:p>
                      <a:r>
                        <a:rPr lang="en-GB" sz="1400" b="0" i="0" u="none" strike="noStrike" cap="none" dirty="0" err="1" smtClean="0">
                          <a:solidFill>
                            <a:srgbClr val="000000"/>
                          </a:solidFill>
                          <a:latin typeface="Arial"/>
                          <a:ea typeface="Arial"/>
                          <a:cs typeface="Arial"/>
                          <a:sym typeface="Arial"/>
                        </a:rPr>
                        <a:t>Viby</a:t>
                      </a:r>
                      <a:r>
                        <a:rPr lang="en-GB" sz="1400" b="0" i="0" u="none" strike="noStrike" cap="none" dirty="0" smtClean="0">
                          <a:solidFill>
                            <a:srgbClr val="000000"/>
                          </a:solidFill>
                          <a:latin typeface="Arial"/>
                          <a:ea typeface="Arial"/>
                          <a:cs typeface="Arial"/>
                          <a:sym typeface="Arial"/>
                        </a:rPr>
                        <a:t> fills a critical gap in current music streaming options by offering emotion-specific recommendations to uplift users' mental well-being. With accurate mood detection and recognition, it provides accessible music therapy through personalized suggestions. Ongoing dataset improvements via content-based filtering ensure precise recommendations tailored to users' needs.</a:t>
                      </a:r>
                      <a:endParaRPr lang="en-US" sz="1400" dirty="0"/>
                    </a:p>
                  </a:txBody>
                  <a:tcPr>
                    <a:solidFill>
                      <a:schemeClr val="bg1">
                        <a:lumMod val="95000"/>
                      </a:schemeClr>
                    </a:solidFill>
                  </a:tcPr>
                </a:tc>
              </a:tr>
            </a:tbl>
          </a:graphicData>
        </a:graphic>
      </p:graphicFrame>
      <p:sp>
        <p:nvSpPr>
          <p:cNvPr id="8"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40" name="Google Shape;140;g2c006486f20_1_26"/>
          <p:cNvSpPr/>
          <p:nvPr/>
        </p:nvSpPr>
        <p:spPr>
          <a:xfrm>
            <a:off x="3524232" y="71435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809984" y="214290"/>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GB" sz="2400" dirty="0" smtClean="0">
                <a:solidFill>
                  <a:srgbClr val="FF0000"/>
                </a:solidFill>
                <a:latin typeface="Trebuchet MS"/>
                <a:sym typeface="Trebuchet MS"/>
              </a:rPr>
              <a:t>Paper 5</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8194" name="Picture 2"/>
          <p:cNvPicPr>
            <a:picLocks noChangeAspect="1" noChangeArrowheads="1"/>
          </p:cNvPicPr>
          <p:nvPr/>
        </p:nvPicPr>
        <p:blipFill>
          <a:blip r:embed="rId4"/>
          <a:srcRect/>
          <a:stretch>
            <a:fillRect/>
          </a:stretch>
        </p:blipFill>
        <p:spPr bwMode="auto">
          <a:xfrm>
            <a:off x="952464" y="1071546"/>
            <a:ext cx="10089731"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40" name="Google Shape;140;g2c006486f20_1_26"/>
          <p:cNvSpPr/>
          <p:nvPr/>
        </p:nvSpPr>
        <p:spPr>
          <a:xfrm>
            <a:off x="3595670"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667108" y="285728"/>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GB" sz="2400" dirty="0" smtClean="0">
                <a:solidFill>
                  <a:srgbClr val="FF0000"/>
                </a:solidFill>
                <a:latin typeface="Trebuchet MS"/>
                <a:sym typeface="Trebuchet MS"/>
              </a:rPr>
              <a:t>Paper 6</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7170" name="Picture 2"/>
          <p:cNvPicPr>
            <a:picLocks noChangeAspect="1" noChangeArrowheads="1"/>
          </p:cNvPicPr>
          <p:nvPr/>
        </p:nvPicPr>
        <p:blipFill>
          <a:blip r:embed="rId4"/>
          <a:srcRect/>
          <a:stretch>
            <a:fillRect/>
          </a:stretch>
        </p:blipFill>
        <p:spPr bwMode="auto">
          <a:xfrm>
            <a:off x="881026" y="1142984"/>
            <a:ext cx="9715568"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140" name="Google Shape;140;g2c006486f20_1_26"/>
          <p:cNvSpPr/>
          <p:nvPr/>
        </p:nvSpPr>
        <p:spPr>
          <a:xfrm>
            <a:off x="3524232" y="71435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4024298" y="214290"/>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dirty="0" smtClean="0">
                <a:solidFill>
                  <a:srgbClr val="FF0000"/>
                </a:solidFill>
                <a:latin typeface="Trebuchet MS"/>
                <a:ea typeface="Trebuchet MS"/>
                <a:cs typeface="Trebuchet MS"/>
                <a:sym typeface="Trebuchet MS"/>
              </a:rPr>
              <a:t>Paper 7</a:t>
            </a:r>
            <a:r>
              <a:rPr lang="en-US" sz="2400" b="0" i="0" u="none" strike="noStrike" cap="none" dirty="0" smtClean="0">
                <a:solidFill>
                  <a:srgbClr val="FF0000"/>
                </a:solidFill>
                <a:latin typeface="Trebuchet MS"/>
                <a:ea typeface="Trebuchet MS"/>
                <a:cs typeface="Trebuchet MS"/>
                <a:sym typeface="Trebuchet MS"/>
              </a:rPr>
              <a:t> </a:t>
            </a:r>
            <a:r>
              <a:rPr lang="en-US" sz="2400" b="0" i="0" u="none" strike="noStrike" cap="none" dirty="0">
                <a:solidFill>
                  <a:srgbClr val="FF0000"/>
                </a:solidFill>
                <a:latin typeface="Trebuchet MS"/>
                <a:ea typeface="Trebuchet MS"/>
                <a:cs typeface="Trebuchet MS"/>
                <a:sym typeface="Trebuchet MS"/>
              </a:rPr>
              <a:t>4</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6146" name="Picture 2"/>
          <p:cNvPicPr>
            <a:picLocks noChangeAspect="1" noChangeArrowheads="1"/>
          </p:cNvPicPr>
          <p:nvPr/>
        </p:nvPicPr>
        <p:blipFill>
          <a:blip r:embed="rId4"/>
          <a:srcRect/>
          <a:stretch>
            <a:fillRect/>
          </a:stretch>
        </p:blipFill>
        <p:spPr bwMode="auto">
          <a:xfrm>
            <a:off x="881026" y="1142984"/>
            <a:ext cx="9885875" cy="52809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
        <p:nvSpPr>
          <p:cNvPr id="139" name="Google Shape;139;g2c006486f20_1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140" name="Google Shape;140;g2c006486f20_1_26"/>
          <p:cNvSpPr/>
          <p:nvPr/>
        </p:nvSpPr>
        <p:spPr>
          <a:xfrm>
            <a:off x="3452794" y="78579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g2c006486f20_1_26"/>
          <p:cNvSpPr txBox="1"/>
          <p:nvPr/>
        </p:nvSpPr>
        <p:spPr>
          <a:xfrm>
            <a:off x="3595670" y="285728"/>
            <a:ext cx="7100400" cy="461700"/>
          </a:xfrm>
          <a:prstGeom prst="rect">
            <a:avLst/>
          </a:prstGeom>
          <a:noFill/>
          <a:ln>
            <a:noFill/>
          </a:ln>
        </p:spPr>
        <p:txBody>
          <a:bodyPr spcFirstLastPara="1" wrap="square" lIns="91425" tIns="45700" rIns="91425" bIns="45700" anchor="t" anchorCtr="0">
            <a:noAutofit/>
          </a:bodyPr>
          <a:lstStyle/>
          <a:p>
            <a:pPr marL="342891" marR="0" lvl="0" indent="-342891" algn="r" rtl="0">
              <a:spcBef>
                <a:spcPts val="0"/>
              </a:spcBef>
              <a:spcAft>
                <a:spcPts val="0"/>
              </a:spcAft>
              <a:buNone/>
            </a:pPr>
            <a:r>
              <a:rPr lang="en-US" sz="2400" b="0" i="0" u="none" strike="noStrike" cap="none" dirty="0" smtClean="0">
                <a:solidFill>
                  <a:srgbClr val="FF0000"/>
                </a:solidFill>
                <a:latin typeface="Trebuchet MS"/>
                <a:ea typeface="Trebuchet MS"/>
                <a:cs typeface="Trebuchet MS"/>
                <a:sym typeface="Trebuchet MS"/>
              </a:rPr>
              <a:t>Paper 8</a:t>
            </a:r>
            <a:endParaRPr/>
          </a:p>
        </p:txBody>
      </p:sp>
      <p:sp>
        <p:nvSpPr>
          <p:cNvPr id="142" name="Google Shape;142;g2c006486f20_1_26"/>
          <p:cNvSpPr txBox="1"/>
          <p:nvPr/>
        </p:nvSpPr>
        <p:spPr>
          <a:xfrm>
            <a:off x="1991550" y="2205800"/>
            <a:ext cx="8638500" cy="42051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b="0" i="0" u="none" strike="noStrike" cap="none">
              <a:solidFill>
                <a:schemeClr val="dk1"/>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685791" marR="0" lvl="0" indent="-190500" algn="just" rtl="0">
              <a:spcBef>
                <a:spcPts val="480"/>
              </a:spcBef>
              <a:spcAft>
                <a:spcPts val="0"/>
              </a:spcAft>
              <a:buClr>
                <a:schemeClr val="dk1"/>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143" name="Google Shape;143;g2c006486f20_1_26"/>
          <p:cNvPicPr preferRelativeResize="0"/>
          <p:nvPr/>
        </p:nvPicPr>
        <p:blipFill rotWithShape="1">
          <a:blip r:embed="rId3">
            <a:alphaModFix/>
          </a:blip>
          <a:srcRect/>
          <a:stretch/>
        </p:blipFill>
        <p:spPr>
          <a:xfrm>
            <a:off x="10858501" y="-5"/>
            <a:ext cx="1295399" cy="1025106"/>
          </a:xfrm>
          <a:prstGeom prst="rect">
            <a:avLst/>
          </a:prstGeom>
          <a:noFill/>
          <a:ln>
            <a:noFill/>
          </a:ln>
        </p:spPr>
      </p:pic>
      <p:sp>
        <p:nvSpPr>
          <p:cNvPr id="145" name="Google Shape;145;g2c006486f20_1_26"/>
          <p:cNvSpPr txBox="1">
            <a:spLocks noGrp="1"/>
          </p:cNvSpPr>
          <p:nvPr>
            <p:ph type="sldNum" idx="12"/>
          </p:nvPr>
        </p:nvSpPr>
        <p:spPr>
          <a:xfrm>
            <a:off x="8572500" y="63908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p>
        </p:txBody>
      </p:sp>
      <p:pic>
        <p:nvPicPr>
          <p:cNvPr id="5122" name="Picture 2"/>
          <p:cNvPicPr>
            <a:picLocks noChangeAspect="1" noChangeArrowheads="1"/>
          </p:cNvPicPr>
          <p:nvPr/>
        </p:nvPicPr>
        <p:blipFill>
          <a:blip r:embed="rId4"/>
          <a:srcRect/>
          <a:stretch>
            <a:fillRect/>
          </a:stretch>
        </p:blipFill>
        <p:spPr bwMode="auto">
          <a:xfrm>
            <a:off x="809588" y="1071546"/>
            <a:ext cx="10004065" cy="510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1405</Words>
  <PresentationFormat>Custom</PresentationFormat>
  <Paragraphs>167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 account</dc:creator>
  <cp:lastModifiedBy>user</cp:lastModifiedBy>
  <cp:revision>51</cp:revision>
  <dcterms:created xsi:type="dcterms:W3CDTF">2023-02-02T07:40:50Z</dcterms:created>
  <dcterms:modified xsi:type="dcterms:W3CDTF">2024-03-20T13:11:40Z</dcterms:modified>
</cp:coreProperties>
</file>