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E2ABF-6D47-E521-7330-05C6D9DE76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E39B62-F24E-3FC6-BD7E-C6B3A69C10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DDE6F2D-62EA-1BC4-B47C-6FD067EB96F2}"/>
              </a:ext>
            </a:extLst>
          </p:cNvPr>
          <p:cNvSpPr>
            <a:spLocks noGrp="1"/>
          </p:cNvSpPr>
          <p:nvPr>
            <p:ph type="dt" sz="half" idx="10"/>
          </p:nvPr>
        </p:nvSpPr>
        <p:spPr/>
        <p:txBody>
          <a:bodyPr/>
          <a:lstStyle/>
          <a:p>
            <a:fld id="{4086CC1A-7FD5-44B1-A226-7008DB14882D}" type="datetimeFigureOut">
              <a:rPr lang="en-IN" smtClean="0"/>
              <a:t>23-11-2023</a:t>
            </a:fld>
            <a:endParaRPr lang="en-IN"/>
          </a:p>
        </p:txBody>
      </p:sp>
      <p:sp>
        <p:nvSpPr>
          <p:cNvPr id="5" name="Footer Placeholder 4">
            <a:extLst>
              <a:ext uri="{FF2B5EF4-FFF2-40B4-BE49-F238E27FC236}">
                <a16:creationId xmlns:a16="http://schemas.microsoft.com/office/drawing/2014/main" id="{6570BC8F-BC7C-D14D-C291-4876D18F9A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EBCF9A-6DA4-919F-E990-C731ADB7673F}"/>
              </a:ext>
            </a:extLst>
          </p:cNvPr>
          <p:cNvSpPr>
            <a:spLocks noGrp="1"/>
          </p:cNvSpPr>
          <p:nvPr>
            <p:ph type="sldNum" sz="quarter" idx="12"/>
          </p:nvPr>
        </p:nvSpPr>
        <p:spPr/>
        <p:txBody>
          <a:bodyPr/>
          <a:lstStyle/>
          <a:p>
            <a:fld id="{213422C0-E0D4-4E76-AE43-F9336975B40B}" type="slidenum">
              <a:rPr lang="en-IN" smtClean="0"/>
              <a:t>‹#›</a:t>
            </a:fld>
            <a:endParaRPr lang="en-IN"/>
          </a:p>
        </p:txBody>
      </p:sp>
    </p:spTree>
    <p:extLst>
      <p:ext uri="{BB962C8B-B14F-4D97-AF65-F5344CB8AC3E}">
        <p14:creationId xmlns:p14="http://schemas.microsoft.com/office/powerpoint/2010/main" val="1717799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6F8F-AF13-851B-DD88-5FBCCB17B4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EA5E97-2784-DB6C-F896-02928494D0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03E7E2-2D6A-AD48-479C-F096C2466288}"/>
              </a:ext>
            </a:extLst>
          </p:cNvPr>
          <p:cNvSpPr>
            <a:spLocks noGrp="1"/>
          </p:cNvSpPr>
          <p:nvPr>
            <p:ph type="dt" sz="half" idx="10"/>
          </p:nvPr>
        </p:nvSpPr>
        <p:spPr/>
        <p:txBody>
          <a:bodyPr/>
          <a:lstStyle/>
          <a:p>
            <a:fld id="{4086CC1A-7FD5-44B1-A226-7008DB14882D}" type="datetimeFigureOut">
              <a:rPr lang="en-IN" smtClean="0"/>
              <a:t>23-11-2023</a:t>
            </a:fld>
            <a:endParaRPr lang="en-IN"/>
          </a:p>
        </p:txBody>
      </p:sp>
      <p:sp>
        <p:nvSpPr>
          <p:cNvPr id="5" name="Footer Placeholder 4">
            <a:extLst>
              <a:ext uri="{FF2B5EF4-FFF2-40B4-BE49-F238E27FC236}">
                <a16:creationId xmlns:a16="http://schemas.microsoft.com/office/drawing/2014/main" id="{877B52B2-C439-492C-9601-A6FADBF85B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A77BE5-E3F3-95BB-44D6-5BCD48B5CF22}"/>
              </a:ext>
            </a:extLst>
          </p:cNvPr>
          <p:cNvSpPr>
            <a:spLocks noGrp="1"/>
          </p:cNvSpPr>
          <p:nvPr>
            <p:ph type="sldNum" sz="quarter" idx="12"/>
          </p:nvPr>
        </p:nvSpPr>
        <p:spPr/>
        <p:txBody>
          <a:bodyPr/>
          <a:lstStyle/>
          <a:p>
            <a:fld id="{213422C0-E0D4-4E76-AE43-F9336975B40B}" type="slidenum">
              <a:rPr lang="en-IN" smtClean="0"/>
              <a:t>‹#›</a:t>
            </a:fld>
            <a:endParaRPr lang="en-IN"/>
          </a:p>
        </p:txBody>
      </p:sp>
    </p:spTree>
    <p:extLst>
      <p:ext uri="{BB962C8B-B14F-4D97-AF65-F5344CB8AC3E}">
        <p14:creationId xmlns:p14="http://schemas.microsoft.com/office/powerpoint/2010/main" val="628841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774A54-7CB1-FF09-AC98-241FD32522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331613-D657-9152-B03B-4DC650012F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A39D69-1F94-4674-2A27-F973CCA64570}"/>
              </a:ext>
            </a:extLst>
          </p:cNvPr>
          <p:cNvSpPr>
            <a:spLocks noGrp="1"/>
          </p:cNvSpPr>
          <p:nvPr>
            <p:ph type="dt" sz="half" idx="10"/>
          </p:nvPr>
        </p:nvSpPr>
        <p:spPr/>
        <p:txBody>
          <a:bodyPr/>
          <a:lstStyle/>
          <a:p>
            <a:fld id="{4086CC1A-7FD5-44B1-A226-7008DB14882D}" type="datetimeFigureOut">
              <a:rPr lang="en-IN" smtClean="0"/>
              <a:t>23-11-2023</a:t>
            </a:fld>
            <a:endParaRPr lang="en-IN"/>
          </a:p>
        </p:txBody>
      </p:sp>
      <p:sp>
        <p:nvSpPr>
          <p:cNvPr id="5" name="Footer Placeholder 4">
            <a:extLst>
              <a:ext uri="{FF2B5EF4-FFF2-40B4-BE49-F238E27FC236}">
                <a16:creationId xmlns:a16="http://schemas.microsoft.com/office/drawing/2014/main" id="{A6D7A8B3-846B-8847-1C32-0B166C0FC3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A42BCE-DDE7-71BE-971D-D577628A3F25}"/>
              </a:ext>
            </a:extLst>
          </p:cNvPr>
          <p:cNvSpPr>
            <a:spLocks noGrp="1"/>
          </p:cNvSpPr>
          <p:nvPr>
            <p:ph type="sldNum" sz="quarter" idx="12"/>
          </p:nvPr>
        </p:nvSpPr>
        <p:spPr/>
        <p:txBody>
          <a:bodyPr/>
          <a:lstStyle/>
          <a:p>
            <a:fld id="{213422C0-E0D4-4E76-AE43-F9336975B40B}" type="slidenum">
              <a:rPr lang="en-IN" smtClean="0"/>
              <a:t>‹#›</a:t>
            </a:fld>
            <a:endParaRPr lang="en-IN"/>
          </a:p>
        </p:txBody>
      </p:sp>
    </p:spTree>
    <p:extLst>
      <p:ext uri="{BB962C8B-B14F-4D97-AF65-F5344CB8AC3E}">
        <p14:creationId xmlns:p14="http://schemas.microsoft.com/office/powerpoint/2010/main" val="3649630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EEED3-0229-85A0-82F1-FB561DAFA6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8DFF1C-6E7A-7AB7-C0F3-01E993D8F2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FC9CB8-8097-65C0-9476-3CDBA7055544}"/>
              </a:ext>
            </a:extLst>
          </p:cNvPr>
          <p:cNvSpPr>
            <a:spLocks noGrp="1"/>
          </p:cNvSpPr>
          <p:nvPr>
            <p:ph type="dt" sz="half" idx="10"/>
          </p:nvPr>
        </p:nvSpPr>
        <p:spPr/>
        <p:txBody>
          <a:bodyPr/>
          <a:lstStyle/>
          <a:p>
            <a:fld id="{4086CC1A-7FD5-44B1-A226-7008DB14882D}" type="datetimeFigureOut">
              <a:rPr lang="en-IN" smtClean="0"/>
              <a:t>23-11-2023</a:t>
            </a:fld>
            <a:endParaRPr lang="en-IN"/>
          </a:p>
        </p:txBody>
      </p:sp>
      <p:sp>
        <p:nvSpPr>
          <p:cNvPr id="5" name="Footer Placeholder 4">
            <a:extLst>
              <a:ext uri="{FF2B5EF4-FFF2-40B4-BE49-F238E27FC236}">
                <a16:creationId xmlns:a16="http://schemas.microsoft.com/office/drawing/2014/main" id="{B86EB118-1527-EAEB-E66E-8AC397A4AE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D85E90-5CED-48BD-74AE-B3CE4AE24024}"/>
              </a:ext>
            </a:extLst>
          </p:cNvPr>
          <p:cNvSpPr>
            <a:spLocks noGrp="1"/>
          </p:cNvSpPr>
          <p:nvPr>
            <p:ph type="sldNum" sz="quarter" idx="12"/>
          </p:nvPr>
        </p:nvSpPr>
        <p:spPr/>
        <p:txBody>
          <a:bodyPr/>
          <a:lstStyle/>
          <a:p>
            <a:fld id="{213422C0-E0D4-4E76-AE43-F9336975B40B}" type="slidenum">
              <a:rPr lang="en-IN" smtClean="0"/>
              <a:t>‹#›</a:t>
            </a:fld>
            <a:endParaRPr lang="en-IN"/>
          </a:p>
        </p:txBody>
      </p:sp>
    </p:spTree>
    <p:extLst>
      <p:ext uri="{BB962C8B-B14F-4D97-AF65-F5344CB8AC3E}">
        <p14:creationId xmlns:p14="http://schemas.microsoft.com/office/powerpoint/2010/main" val="3820425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21DD7-CFD1-BA0A-17CD-322957CC77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CFE95E-DE92-2F22-485D-D3FEC095AC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573B9B-799A-388A-A6FF-DD4409681708}"/>
              </a:ext>
            </a:extLst>
          </p:cNvPr>
          <p:cNvSpPr>
            <a:spLocks noGrp="1"/>
          </p:cNvSpPr>
          <p:nvPr>
            <p:ph type="dt" sz="half" idx="10"/>
          </p:nvPr>
        </p:nvSpPr>
        <p:spPr/>
        <p:txBody>
          <a:bodyPr/>
          <a:lstStyle/>
          <a:p>
            <a:fld id="{4086CC1A-7FD5-44B1-A226-7008DB14882D}" type="datetimeFigureOut">
              <a:rPr lang="en-IN" smtClean="0"/>
              <a:t>23-11-2023</a:t>
            </a:fld>
            <a:endParaRPr lang="en-IN"/>
          </a:p>
        </p:txBody>
      </p:sp>
      <p:sp>
        <p:nvSpPr>
          <p:cNvPr id="5" name="Footer Placeholder 4">
            <a:extLst>
              <a:ext uri="{FF2B5EF4-FFF2-40B4-BE49-F238E27FC236}">
                <a16:creationId xmlns:a16="http://schemas.microsoft.com/office/drawing/2014/main" id="{B0A2E63F-4DBA-7E41-D01F-D12D6FFDE8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8E6A4B-C1B1-76F2-F678-731B30CDC9C6}"/>
              </a:ext>
            </a:extLst>
          </p:cNvPr>
          <p:cNvSpPr>
            <a:spLocks noGrp="1"/>
          </p:cNvSpPr>
          <p:nvPr>
            <p:ph type="sldNum" sz="quarter" idx="12"/>
          </p:nvPr>
        </p:nvSpPr>
        <p:spPr/>
        <p:txBody>
          <a:bodyPr/>
          <a:lstStyle/>
          <a:p>
            <a:fld id="{213422C0-E0D4-4E76-AE43-F9336975B40B}" type="slidenum">
              <a:rPr lang="en-IN" smtClean="0"/>
              <a:t>‹#›</a:t>
            </a:fld>
            <a:endParaRPr lang="en-IN"/>
          </a:p>
        </p:txBody>
      </p:sp>
    </p:spTree>
    <p:extLst>
      <p:ext uri="{BB962C8B-B14F-4D97-AF65-F5344CB8AC3E}">
        <p14:creationId xmlns:p14="http://schemas.microsoft.com/office/powerpoint/2010/main" val="251345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97C65-4931-35B0-B23C-343F0609A6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B7C809-BBC6-9414-AD6E-25939DEA25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1507A76-FDB4-7D26-1B8C-08D2B9A4CA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C49D983-243E-A6C1-321F-91644F2FEE35}"/>
              </a:ext>
            </a:extLst>
          </p:cNvPr>
          <p:cNvSpPr>
            <a:spLocks noGrp="1"/>
          </p:cNvSpPr>
          <p:nvPr>
            <p:ph type="dt" sz="half" idx="10"/>
          </p:nvPr>
        </p:nvSpPr>
        <p:spPr/>
        <p:txBody>
          <a:bodyPr/>
          <a:lstStyle/>
          <a:p>
            <a:fld id="{4086CC1A-7FD5-44B1-A226-7008DB14882D}" type="datetimeFigureOut">
              <a:rPr lang="en-IN" smtClean="0"/>
              <a:t>23-11-2023</a:t>
            </a:fld>
            <a:endParaRPr lang="en-IN"/>
          </a:p>
        </p:txBody>
      </p:sp>
      <p:sp>
        <p:nvSpPr>
          <p:cNvPr id="6" name="Footer Placeholder 5">
            <a:extLst>
              <a:ext uri="{FF2B5EF4-FFF2-40B4-BE49-F238E27FC236}">
                <a16:creationId xmlns:a16="http://schemas.microsoft.com/office/drawing/2014/main" id="{C0B722FD-0929-08D0-4E23-3320F1C7DC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1B9D4B-7184-EF46-0442-F1DEFF0722CC}"/>
              </a:ext>
            </a:extLst>
          </p:cNvPr>
          <p:cNvSpPr>
            <a:spLocks noGrp="1"/>
          </p:cNvSpPr>
          <p:nvPr>
            <p:ph type="sldNum" sz="quarter" idx="12"/>
          </p:nvPr>
        </p:nvSpPr>
        <p:spPr/>
        <p:txBody>
          <a:bodyPr/>
          <a:lstStyle/>
          <a:p>
            <a:fld id="{213422C0-E0D4-4E76-AE43-F9336975B40B}" type="slidenum">
              <a:rPr lang="en-IN" smtClean="0"/>
              <a:t>‹#›</a:t>
            </a:fld>
            <a:endParaRPr lang="en-IN"/>
          </a:p>
        </p:txBody>
      </p:sp>
    </p:spTree>
    <p:extLst>
      <p:ext uri="{BB962C8B-B14F-4D97-AF65-F5344CB8AC3E}">
        <p14:creationId xmlns:p14="http://schemas.microsoft.com/office/powerpoint/2010/main" val="1059894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B9ECE-276F-EDFD-D629-2E8ECBF45E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191BE6-4BFF-7E42-0210-1089875FCE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662307-1DE0-3E40-BA33-A5482EA6B4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C5033D4-CCAA-8F47-0198-0F22D60DCA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FFC551-27C0-7F8E-D21A-B1118FBCB6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5758417-47A2-A71B-0165-3B26B6E38519}"/>
              </a:ext>
            </a:extLst>
          </p:cNvPr>
          <p:cNvSpPr>
            <a:spLocks noGrp="1"/>
          </p:cNvSpPr>
          <p:nvPr>
            <p:ph type="dt" sz="half" idx="10"/>
          </p:nvPr>
        </p:nvSpPr>
        <p:spPr/>
        <p:txBody>
          <a:bodyPr/>
          <a:lstStyle/>
          <a:p>
            <a:fld id="{4086CC1A-7FD5-44B1-A226-7008DB14882D}" type="datetimeFigureOut">
              <a:rPr lang="en-IN" smtClean="0"/>
              <a:t>23-11-2023</a:t>
            </a:fld>
            <a:endParaRPr lang="en-IN"/>
          </a:p>
        </p:txBody>
      </p:sp>
      <p:sp>
        <p:nvSpPr>
          <p:cNvPr id="8" name="Footer Placeholder 7">
            <a:extLst>
              <a:ext uri="{FF2B5EF4-FFF2-40B4-BE49-F238E27FC236}">
                <a16:creationId xmlns:a16="http://schemas.microsoft.com/office/drawing/2014/main" id="{81D14448-20B1-7E4D-3958-781D4F1D2E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F2C44DB-EA3E-0184-A855-D7C7AC4F8F9F}"/>
              </a:ext>
            </a:extLst>
          </p:cNvPr>
          <p:cNvSpPr>
            <a:spLocks noGrp="1"/>
          </p:cNvSpPr>
          <p:nvPr>
            <p:ph type="sldNum" sz="quarter" idx="12"/>
          </p:nvPr>
        </p:nvSpPr>
        <p:spPr/>
        <p:txBody>
          <a:bodyPr/>
          <a:lstStyle/>
          <a:p>
            <a:fld id="{213422C0-E0D4-4E76-AE43-F9336975B40B}" type="slidenum">
              <a:rPr lang="en-IN" smtClean="0"/>
              <a:t>‹#›</a:t>
            </a:fld>
            <a:endParaRPr lang="en-IN"/>
          </a:p>
        </p:txBody>
      </p:sp>
    </p:spTree>
    <p:extLst>
      <p:ext uri="{BB962C8B-B14F-4D97-AF65-F5344CB8AC3E}">
        <p14:creationId xmlns:p14="http://schemas.microsoft.com/office/powerpoint/2010/main" val="2440198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D0110-2A68-15D7-6C50-06FA7B8874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E24F6C-428D-92BF-03E9-2CA053E73302}"/>
              </a:ext>
            </a:extLst>
          </p:cNvPr>
          <p:cNvSpPr>
            <a:spLocks noGrp="1"/>
          </p:cNvSpPr>
          <p:nvPr>
            <p:ph type="dt" sz="half" idx="10"/>
          </p:nvPr>
        </p:nvSpPr>
        <p:spPr/>
        <p:txBody>
          <a:bodyPr/>
          <a:lstStyle/>
          <a:p>
            <a:fld id="{4086CC1A-7FD5-44B1-A226-7008DB14882D}" type="datetimeFigureOut">
              <a:rPr lang="en-IN" smtClean="0"/>
              <a:t>23-11-2023</a:t>
            </a:fld>
            <a:endParaRPr lang="en-IN"/>
          </a:p>
        </p:txBody>
      </p:sp>
      <p:sp>
        <p:nvSpPr>
          <p:cNvPr id="4" name="Footer Placeholder 3">
            <a:extLst>
              <a:ext uri="{FF2B5EF4-FFF2-40B4-BE49-F238E27FC236}">
                <a16:creationId xmlns:a16="http://schemas.microsoft.com/office/drawing/2014/main" id="{5A509E03-D26A-3248-C092-4D00156AF0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10ED619-AD9A-4871-2674-C87EA36EEC9B}"/>
              </a:ext>
            </a:extLst>
          </p:cNvPr>
          <p:cNvSpPr>
            <a:spLocks noGrp="1"/>
          </p:cNvSpPr>
          <p:nvPr>
            <p:ph type="sldNum" sz="quarter" idx="12"/>
          </p:nvPr>
        </p:nvSpPr>
        <p:spPr/>
        <p:txBody>
          <a:bodyPr/>
          <a:lstStyle/>
          <a:p>
            <a:fld id="{213422C0-E0D4-4E76-AE43-F9336975B40B}" type="slidenum">
              <a:rPr lang="en-IN" smtClean="0"/>
              <a:t>‹#›</a:t>
            </a:fld>
            <a:endParaRPr lang="en-IN"/>
          </a:p>
        </p:txBody>
      </p:sp>
    </p:spTree>
    <p:extLst>
      <p:ext uri="{BB962C8B-B14F-4D97-AF65-F5344CB8AC3E}">
        <p14:creationId xmlns:p14="http://schemas.microsoft.com/office/powerpoint/2010/main" val="547452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4E7A01-4645-7A58-C20B-ACC53AB51465}"/>
              </a:ext>
            </a:extLst>
          </p:cNvPr>
          <p:cNvSpPr>
            <a:spLocks noGrp="1"/>
          </p:cNvSpPr>
          <p:nvPr>
            <p:ph type="dt" sz="half" idx="10"/>
          </p:nvPr>
        </p:nvSpPr>
        <p:spPr/>
        <p:txBody>
          <a:bodyPr/>
          <a:lstStyle/>
          <a:p>
            <a:fld id="{4086CC1A-7FD5-44B1-A226-7008DB14882D}" type="datetimeFigureOut">
              <a:rPr lang="en-IN" smtClean="0"/>
              <a:t>23-11-2023</a:t>
            </a:fld>
            <a:endParaRPr lang="en-IN"/>
          </a:p>
        </p:txBody>
      </p:sp>
      <p:sp>
        <p:nvSpPr>
          <p:cNvPr id="3" name="Footer Placeholder 2">
            <a:extLst>
              <a:ext uri="{FF2B5EF4-FFF2-40B4-BE49-F238E27FC236}">
                <a16:creationId xmlns:a16="http://schemas.microsoft.com/office/drawing/2014/main" id="{D322437D-81A9-CE7B-E3A6-A2292B38357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3CF721-5D73-13D9-77D3-F5F91DBEFA8B}"/>
              </a:ext>
            </a:extLst>
          </p:cNvPr>
          <p:cNvSpPr>
            <a:spLocks noGrp="1"/>
          </p:cNvSpPr>
          <p:nvPr>
            <p:ph type="sldNum" sz="quarter" idx="12"/>
          </p:nvPr>
        </p:nvSpPr>
        <p:spPr/>
        <p:txBody>
          <a:bodyPr/>
          <a:lstStyle/>
          <a:p>
            <a:fld id="{213422C0-E0D4-4E76-AE43-F9336975B40B}" type="slidenum">
              <a:rPr lang="en-IN" smtClean="0"/>
              <a:t>‹#›</a:t>
            </a:fld>
            <a:endParaRPr lang="en-IN"/>
          </a:p>
        </p:txBody>
      </p:sp>
    </p:spTree>
    <p:extLst>
      <p:ext uri="{BB962C8B-B14F-4D97-AF65-F5344CB8AC3E}">
        <p14:creationId xmlns:p14="http://schemas.microsoft.com/office/powerpoint/2010/main" val="657090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7029-91F1-A4F8-0431-33186F0814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4D66A8-6A26-5B49-6E33-FCA7B744ED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2F8AD24-3AA9-3CB6-25A2-73794DB62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68FB77-4632-C9DA-F6DC-CC656B430100}"/>
              </a:ext>
            </a:extLst>
          </p:cNvPr>
          <p:cNvSpPr>
            <a:spLocks noGrp="1"/>
          </p:cNvSpPr>
          <p:nvPr>
            <p:ph type="dt" sz="half" idx="10"/>
          </p:nvPr>
        </p:nvSpPr>
        <p:spPr/>
        <p:txBody>
          <a:bodyPr/>
          <a:lstStyle/>
          <a:p>
            <a:fld id="{4086CC1A-7FD5-44B1-A226-7008DB14882D}" type="datetimeFigureOut">
              <a:rPr lang="en-IN" smtClean="0"/>
              <a:t>23-11-2023</a:t>
            </a:fld>
            <a:endParaRPr lang="en-IN"/>
          </a:p>
        </p:txBody>
      </p:sp>
      <p:sp>
        <p:nvSpPr>
          <p:cNvPr id="6" name="Footer Placeholder 5">
            <a:extLst>
              <a:ext uri="{FF2B5EF4-FFF2-40B4-BE49-F238E27FC236}">
                <a16:creationId xmlns:a16="http://schemas.microsoft.com/office/drawing/2014/main" id="{01106FEB-4925-5D33-2D04-CEA86CA714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947B10-0E0B-207E-E483-0B1AAA5AEFD1}"/>
              </a:ext>
            </a:extLst>
          </p:cNvPr>
          <p:cNvSpPr>
            <a:spLocks noGrp="1"/>
          </p:cNvSpPr>
          <p:nvPr>
            <p:ph type="sldNum" sz="quarter" idx="12"/>
          </p:nvPr>
        </p:nvSpPr>
        <p:spPr/>
        <p:txBody>
          <a:bodyPr/>
          <a:lstStyle/>
          <a:p>
            <a:fld id="{213422C0-E0D4-4E76-AE43-F9336975B40B}" type="slidenum">
              <a:rPr lang="en-IN" smtClean="0"/>
              <a:t>‹#›</a:t>
            </a:fld>
            <a:endParaRPr lang="en-IN"/>
          </a:p>
        </p:txBody>
      </p:sp>
    </p:spTree>
    <p:extLst>
      <p:ext uri="{BB962C8B-B14F-4D97-AF65-F5344CB8AC3E}">
        <p14:creationId xmlns:p14="http://schemas.microsoft.com/office/powerpoint/2010/main" val="1350893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53928-9A89-A643-5D1C-DCDC25F07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C6EB7B-6E23-981B-90CC-2B030FF71D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E341E64-57AF-5139-26DA-B783D93A4B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21AD5A-FE23-121D-9218-4557AFEAEE31}"/>
              </a:ext>
            </a:extLst>
          </p:cNvPr>
          <p:cNvSpPr>
            <a:spLocks noGrp="1"/>
          </p:cNvSpPr>
          <p:nvPr>
            <p:ph type="dt" sz="half" idx="10"/>
          </p:nvPr>
        </p:nvSpPr>
        <p:spPr/>
        <p:txBody>
          <a:bodyPr/>
          <a:lstStyle/>
          <a:p>
            <a:fld id="{4086CC1A-7FD5-44B1-A226-7008DB14882D}" type="datetimeFigureOut">
              <a:rPr lang="en-IN" smtClean="0"/>
              <a:t>23-11-2023</a:t>
            </a:fld>
            <a:endParaRPr lang="en-IN"/>
          </a:p>
        </p:txBody>
      </p:sp>
      <p:sp>
        <p:nvSpPr>
          <p:cNvPr id="6" name="Footer Placeholder 5">
            <a:extLst>
              <a:ext uri="{FF2B5EF4-FFF2-40B4-BE49-F238E27FC236}">
                <a16:creationId xmlns:a16="http://schemas.microsoft.com/office/drawing/2014/main" id="{D4DB4B9B-81C3-7AF1-6422-A7E19E9CEA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4CDB93-33FB-DA62-A90C-C2EAE9FA9826}"/>
              </a:ext>
            </a:extLst>
          </p:cNvPr>
          <p:cNvSpPr>
            <a:spLocks noGrp="1"/>
          </p:cNvSpPr>
          <p:nvPr>
            <p:ph type="sldNum" sz="quarter" idx="12"/>
          </p:nvPr>
        </p:nvSpPr>
        <p:spPr/>
        <p:txBody>
          <a:bodyPr/>
          <a:lstStyle/>
          <a:p>
            <a:fld id="{213422C0-E0D4-4E76-AE43-F9336975B40B}" type="slidenum">
              <a:rPr lang="en-IN" smtClean="0"/>
              <a:t>‹#›</a:t>
            </a:fld>
            <a:endParaRPr lang="en-IN"/>
          </a:p>
        </p:txBody>
      </p:sp>
    </p:spTree>
    <p:extLst>
      <p:ext uri="{BB962C8B-B14F-4D97-AF65-F5344CB8AC3E}">
        <p14:creationId xmlns:p14="http://schemas.microsoft.com/office/powerpoint/2010/main" val="4091549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1AB3B6-525E-81AF-C95B-A56B66449A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A9A85D-9148-693D-6C5C-1916ED3389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A39EC8-230F-31F7-F4DF-E24ABE3A85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86CC1A-7FD5-44B1-A226-7008DB14882D}" type="datetimeFigureOut">
              <a:rPr lang="en-IN" smtClean="0"/>
              <a:t>23-11-2023</a:t>
            </a:fld>
            <a:endParaRPr lang="en-IN"/>
          </a:p>
        </p:txBody>
      </p:sp>
      <p:sp>
        <p:nvSpPr>
          <p:cNvPr id="5" name="Footer Placeholder 4">
            <a:extLst>
              <a:ext uri="{FF2B5EF4-FFF2-40B4-BE49-F238E27FC236}">
                <a16:creationId xmlns:a16="http://schemas.microsoft.com/office/drawing/2014/main" id="{0F084B74-FBCF-2C7B-96C6-210B396636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C7500B9-E8C9-7D0A-FE96-F07D460559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422C0-E0D4-4E76-AE43-F9336975B40B}" type="slidenum">
              <a:rPr lang="en-IN" smtClean="0"/>
              <a:t>‹#›</a:t>
            </a:fld>
            <a:endParaRPr lang="en-IN"/>
          </a:p>
        </p:txBody>
      </p:sp>
    </p:spTree>
    <p:extLst>
      <p:ext uri="{BB962C8B-B14F-4D97-AF65-F5344CB8AC3E}">
        <p14:creationId xmlns:p14="http://schemas.microsoft.com/office/powerpoint/2010/main" val="1849696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javatpoint.com/static-keyword-in-java" TargetMode="External"/><Relationship Id="rId2" Type="http://schemas.openxmlformats.org/officeDocument/2006/relationships/hyperlink" Target="https://www.javatpoint.com/simple-program-of-java"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4963F-E8B3-849B-980E-4D23D691BB7E}"/>
              </a:ext>
            </a:extLst>
          </p:cNvPr>
          <p:cNvSpPr>
            <a:spLocks noGrp="1"/>
          </p:cNvSpPr>
          <p:nvPr>
            <p:ph type="ctrTitle"/>
          </p:nvPr>
        </p:nvSpPr>
        <p:spPr/>
        <p:txBody>
          <a:bodyPr/>
          <a:lstStyle/>
          <a:p>
            <a:r>
              <a:rPr lang="en-IN" dirty="0"/>
              <a:t>JAVA TASK WORK</a:t>
            </a:r>
          </a:p>
        </p:txBody>
      </p:sp>
      <p:sp>
        <p:nvSpPr>
          <p:cNvPr id="3" name="Subtitle 2">
            <a:extLst>
              <a:ext uri="{FF2B5EF4-FFF2-40B4-BE49-F238E27FC236}">
                <a16:creationId xmlns:a16="http://schemas.microsoft.com/office/drawing/2014/main" id="{62E853ED-97E0-DD70-C033-DEEF89BFF5D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51106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304EA2-7798-B944-E17D-78F8125DA826}"/>
              </a:ext>
            </a:extLst>
          </p:cNvPr>
          <p:cNvSpPr txBox="1"/>
          <p:nvPr/>
        </p:nvSpPr>
        <p:spPr>
          <a:xfrm>
            <a:off x="177801" y="0"/>
            <a:ext cx="11878732" cy="7571303"/>
          </a:xfrm>
          <a:prstGeom prst="rect">
            <a:avLst/>
          </a:prstGeom>
          <a:noFill/>
        </p:spPr>
        <p:txBody>
          <a:bodyPr wrap="square" rtlCol="0">
            <a:spAutoFit/>
          </a:bodyPr>
          <a:lstStyle/>
          <a:p>
            <a:r>
              <a:rPr lang="en-IN" dirty="0"/>
              <a:t>1. Can we run java program without JDK?</a:t>
            </a:r>
          </a:p>
          <a:p>
            <a:r>
              <a:rPr lang="en-IN" dirty="0"/>
              <a:t>It is not able to run java program without installing the java development kit.</a:t>
            </a:r>
          </a:p>
          <a:p>
            <a:r>
              <a:rPr lang="en-IN" dirty="0"/>
              <a:t>The JDK contains the java runtime environment or JRE which is the core of a java program.</a:t>
            </a:r>
          </a:p>
          <a:p>
            <a:r>
              <a:rPr lang="en-IN" dirty="0"/>
              <a:t>    If we want to run java without JDK then there is a one way to run, </a:t>
            </a:r>
            <a:r>
              <a:rPr lang="en-IN" dirty="0" err="1"/>
              <a:t>i.e</a:t>
            </a:r>
            <a:r>
              <a:rPr lang="en-IN" dirty="0"/>
              <a:t>, Java Virtual Machine JVM, which allows you to run java code without the need of </a:t>
            </a:r>
            <a:r>
              <a:rPr lang="en-IN" dirty="0" err="1"/>
              <a:t>jdk</a:t>
            </a:r>
            <a:r>
              <a:rPr lang="en-IN" dirty="0"/>
              <a:t>. And other tool is JRE, that can be used to run java without use of JDK.</a:t>
            </a:r>
          </a:p>
          <a:p>
            <a:endParaRPr lang="en-IN" dirty="0"/>
          </a:p>
          <a:p>
            <a:r>
              <a:rPr lang="en-IN" dirty="0"/>
              <a:t>2. List the operators in java.</a:t>
            </a:r>
          </a:p>
          <a:p>
            <a:r>
              <a:rPr lang="en-IN" dirty="0"/>
              <a:t>Operators are special symbols that perform specific operations on one, two, or three operands, and then return a result.</a:t>
            </a:r>
          </a:p>
          <a:p>
            <a:endParaRPr lang="en-IN" dirty="0"/>
          </a:p>
          <a:p>
            <a:r>
              <a:rPr lang="en-IN" dirty="0"/>
              <a:t>Operators precedence:</a:t>
            </a:r>
          </a:p>
          <a:p>
            <a:r>
              <a:rPr lang="en-IN" dirty="0"/>
              <a:t>postfix: exp++ expr--</a:t>
            </a:r>
          </a:p>
          <a:p>
            <a:r>
              <a:rPr lang="en-IN" dirty="0"/>
              <a:t>Unary: ++expr –expr +expr –expr ~ !</a:t>
            </a:r>
          </a:p>
          <a:p>
            <a:r>
              <a:rPr lang="en-IN" dirty="0"/>
              <a:t>Multiplicative: * / %</a:t>
            </a:r>
          </a:p>
          <a:p>
            <a:r>
              <a:rPr lang="en-IN" dirty="0"/>
              <a:t>Additive: + -   </a:t>
            </a:r>
          </a:p>
          <a:p>
            <a:r>
              <a:rPr lang="en-IN" dirty="0"/>
              <a:t>Shift: &lt;&lt;  &gt;&gt;  &gt;&gt;&gt;</a:t>
            </a:r>
          </a:p>
          <a:p>
            <a:r>
              <a:rPr lang="en-IN" dirty="0"/>
              <a:t>Relational: &lt;  &gt;  &lt;=  &gt;=  </a:t>
            </a:r>
            <a:r>
              <a:rPr lang="en-IN" dirty="0" err="1"/>
              <a:t>instanceof</a:t>
            </a:r>
            <a:endParaRPr lang="en-IN" dirty="0"/>
          </a:p>
          <a:p>
            <a:r>
              <a:rPr lang="en-IN" dirty="0"/>
              <a:t>Equality: ==  !=</a:t>
            </a:r>
          </a:p>
          <a:p>
            <a:r>
              <a:rPr lang="en-IN" dirty="0"/>
              <a:t>Bitwise AND: &amp;</a:t>
            </a:r>
          </a:p>
          <a:p>
            <a:r>
              <a:rPr lang="en-IN" dirty="0"/>
              <a:t>Bitwise exclusive OR: ^</a:t>
            </a:r>
          </a:p>
          <a:p>
            <a:r>
              <a:rPr lang="en-IN" dirty="0"/>
              <a:t>Bitwise inclusive OR: |</a:t>
            </a:r>
          </a:p>
          <a:p>
            <a:r>
              <a:rPr lang="en-IN" dirty="0"/>
              <a:t>Logical AND:&amp;&amp;</a:t>
            </a:r>
          </a:p>
          <a:p>
            <a:r>
              <a:rPr lang="en-IN" dirty="0"/>
              <a:t>Logical OR</a:t>
            </a:r>
            <a:r>
              <a:rPr lang="en-IN" dirty="0">
                <a:sym typeface="Wingdings" panose="05000000000000000000" pitchFamily="2" charset="2"/>
              </a:rPr>
              <a:t>: ||</a:t>
            </a:r>
          </a:p>
          <a:p>
            <a:r>
              <a:rPr lang="en-IN" dirty="0">
                <a:sym typeface="Wingdings" panose="05000000000000000000" pitchFamily="2" charset="2"/>
              </a:rPr>
              <a:t>Ternary: ? : </a:t>
            </a:r>
          </a:p>
          <a:p>
            <a:r>
              <a:rPr lang="en-IN" dirty="0">
                <a:sym typeface="Wingdings" panose="05000000000000000000" pitchFamily="2" charset="2"/>
              </a:rPr>
              <a:t>Assignment: =  +=  -=  *=  /=  %=  &amp;=  ^=  |=  &lt;&lt;=  &gt;&gt;=  &gt;&gt;&gt;=</a:t>
            </a:r>
          </a:p>
          <a:p>
            <a:endParaRPr lang="en-IN" dirty="0"/>
          </a:p>
          <a:p>
            <a:endParaRPr lang="en-IN" dirty="0"/>
          </a:p>
        </p:txBody>
      </p:sp>
    </p:spTree>
    <p:extLst>
      <p:ext uri="{BB962C8B-B14F-4D97-AF65-F5344CB8AC3E}">
        <p14:creationId xmlns:p14="http://schemas.microsoft.com/office/powerpoint/2010/main" val="3869811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872071-605F-8A9E-5336-B8CE1BF7E1D4}"/>
              </a:ext>
            </a:extLst>
          </p:cNvPr>
          <p:cNvSpPr txBox="1"/>
          <p:nvPr/>
        </p:nvSpPr>
        <p:spPr>
          <a:xfrm>
            <a:off x="330199" y="702733"/>
            <a:ext cx="10888134" cy="5909310"/>
          </a:xfrm>
          <a:prstGeom prst="rect">
            <a:avLst/>
          </a:prstGeom>
          <a:noFill/>
        </p:spPr>
        <p:txBody>
          <a:bodyPr wrap="square" rtlCol="0">
            <a:spAutoFit/>
          </a:bodyPr>
          <a:lstStyle/>
          <a:p>
            <a:r>
              <a:rPr lang="en-IN" b="0" i="0" dirty="0">
                <a:solidFill>
                  <a:srgbClr val="610B38"/>
                </a:solidFill>
                <a:effectLst/>
                <a:latin typeface="erdana"/>
              </a:rPr>
              <a:t>Data Types in Java</a:t>
            </a:r>
          </a:p>
          <a:p>
            <a:r>
              <a:rPr lang="en-US" b="0" i="0" dirty="0">
                <a:solidFill>
                  <a:srgbClr val="333333"/>
                </a:solidFill>
                <a:effectLst/>
                <a:latin typeface="inter-regular"/>
              </a:rPr>
              <a:t>Data types specify the different sizes and values that can be stored in the variable.</a:t>
            </a:r>
          </a:p>
          <a:p>
            <a:pPr algn="just">
              <a:buFont typeface="+mj-lt"/>
              <a:buAutoNum type="arabicPeriod"/>
            </a:pPr>
            <a:r>
              <a:rPr lang="en-US" b="1" i="0" dirty="0">
                <a:solidFill>
                  <a:srgbClr val="000000"/>
                </a:solidFill>
                <a:effectLst/>
                <a:latin typeface="inter-bold"/>
              </a:rPr>
              <a:t>Primitive data types:</a:t>
            </a:r>
            <a:r>
              <a:rPr lang="en-US" b="0" i="0" dirty="0">
                <a:solidFill>
                  <a:srgbClr val="000000"/>
                </a:solidFill>
                <a:effectLst/>
                <a:latin typeface="inter-regular"/>
              </a:rPr>
              <a:t> The primitive data types include </a:t>
            </a:r>
            <a:r>
              <a:rPr lang="en-US" b="0" i="0" dirty="0" err="1">
                <a:solidFill>
                  <a:srgbClr val="000000"/>
                </a:solidFill>
                <a:effectLst/>
                <a:latin typeface="inter-regular"/>
              </a:rPr>
              <a:t>boolean</a:t>
            </a:r>
            <a:r>
              <a:rPr lang="en-US" b="0" i="0" dirty="0">
                <a:solidFill>
                  <a:srgbClr val="000000"/>
                </a:solidFill>
                <a:effectLst/>
                <a:latin typeface="inter-regular"/>
              </a:rPr>
              <a:t>, char, byte, short, int, long, float and double.</a:t>
            </a:r>
          </a:p>
          <a:p>
            <a:pPr algn="just">
              <a:buFont typeface="+mj-lt"/>
              <a:buAutoNum type="arabicPeriod"/>
            </a:pPr>
            <a:r>
              <a:rPr lang="en-US" b="1" i="0" dirty="0">
                <a:solidFill>
                  <a:srgbClr val="000000"/>
                </a:solidFill>
                <a:effectLst/>
                <a:latin typeface="inter-bold"/>
              </a:rPr>
              <a:t>Non-primitive data types:</a:t>
            </a:r>
            <a:r>
              <a:rPr lang="en-US" b="0" i="0" dirty="0">
                <a:solidFill>
                  <a:srgbClr val="000000"/>
                </a:solidFill>
                <a:effectLst/>
                <a:latin typeface="inter-regular"/>
              </a:rPr>
              <a:t> The non-primitive data types include Classes,  Interfaces, and Arrays.</a:t>
            </a:r>
          </a:p>
          <a:p>
            <a:endParaRPr lang="en-IN" dirty="0"/>
          </a:p>
          <a:p>
            <a:pPr algn="just"/>
            <a:r>
              <a:rPr lang="en-IN" dirty="0">
                <a:latin typeface="erdana"/>
              </a:rPr>
              <a:t>&gt;&gt; </a:t>
            </a:r>
            <a:r>
              <a:rPr lang="en-IN" b="0" i="0" dirty="0">
                <a:effectLst/>
                <a:latin typeface="erdana"/>
              </a:rPr>
              <a:t>Boolean Data Type: used to store true or </a:t>
            </a:r>
            <a:r>
              <a:rPr lang="en-IN" dirty="0">
                <a:latin typeface="erdana"/>
              </a:rPr>
              <a:t>f</a:t>
            </a:r>
            <a:r>
              <a:rPr lang="en-IN" b="0" i="0" dirty="0">
                <a:effectLst/>
                <a:latin typeface="erdana"/>
              </a:rPr>
              <a:t>alse, there is no specified size.</a:t>
            </a:r>
          </a:p>
          <a:p>
            <a:pPr algn="just"/>
            <a:r>
              <a:rPr lang="en-IN" b="0" i="0" dirty="0">
                <a:solidFill>
                  <a:srgbClr val="000000"/>
                </a:solidFill>
                <a:effectLst/>
                <a:latin typeface="inter-regular"/>
              </a:rPr>
              <a:t>Boolean one = </a:t>
            </a:r>
            <a:r>
              <a:rPr lang="en-IN" b="1" i="0" dirty="0">
                <a:solidFill>
                  <a:srgbClr val="006699"/>
                </a:solidFill>
                <a:effectLst/>
                <a:latin typeface="inter-regular"/>
              </a:rPr>
              <a:t>false</a:t>
            </a:r>
            <a:r>
              <a:rPr lang="en-IN" b="0" i="0" dirty="0">
                <a:solidFill>
                  <a:srgbClr val="000000"/>
                </a:solidFill>
                <a:effectLst/>
                <a:latin typeface="inter-regular"/>
              </a:rPr>
              <a:t>  </a:t>
            </a:r>
          </a:p>
          <a:p>
            <a:pPr algn="just"/>
            <a:r>
              <a:rPr lang="en-IN" dirty="0">
                <a:solidFill>
                  <a:srgbClr val="000000"/>
                </a:solidFill>
                <a:latin typeface="inter-regular"/>
              </a:rPr>
              <a:t>&gt;&gt; Byte data type: 8 bit integer, range -128 to +127</a:t>
            </a:r>
          </a:p>
          <a:p>
            <a:pPr algn="just"/>
            <a:r>
              <a:rPr lang="en-IN" b="0" i="0" dirty="0">
                <a:solidFill>
                  <a:srgbClr val="000000"/>
                </a:solidFill>
                <a:effectLst/>
                <a:latin typeface="inter-regular"/>
              </a:rPr>
              <a:t>It is u</a:t>
            </a:r>
            <a:r>
              <a:rPr lang="en-IN" dirty="0">
                <a:solidFill>
                  <a:srgbClr val="000000"/>
                </a:solidFill>
                <a:latin typeface="inter-regular"/>
              </a:rPr>
              <a:t>sed to save memory in large arrays.</a:t>
            </a:r>
          </a:p>
          <a:p>
            <a:pPr algn="just"/>
            <a:r>
              <a:rPr lang="en-IN" b="1" i="0" dirty="0">
                <a:solidFill>
                  <a:srgbClr val="006699"/>
                </a:solidFill>
                <a:effectLst/>
                <a:latin typeface="inter-regular"/>
              </a:rPr>
              <a:t>byte</a:t>
            </a:r>
            <a:r>
              <a:rPr lang="en-IN" b="0" i="0" dirty="0">
                <a:solidFill>
                  <a:srgbClr val="000000"/>
                </a:solidFill>
                <a:effectLst/>
                <a:latin typeface="inter-regular"/>
              </a:rPr>
              <a:t> a = </a:t>
            </a:r>
            <a:r>
              <a:rPr lang="en-IN" b="0" i="0" dirty="0">
                <a:solidFill>
                  <a:srgbClr val="C00000"/>
                </a:solidFill>
                <a:effectLst/>
                <a:latin typeface="inter-regular"/>
              </a:rPr>
              <a:t>10</a:t>
            </a:r>
            <a:r>
              <a:rPr lang="en-IN" b="0" i="0" dirty="0">
                <a:solidFill>
                  <a:srgbClr val="000000"/>
                </a:solidFill>
                <a:effectLst/>
                <a:latin typeface="inter-regular"/>
              </a:rPr>
              <a:t>, </a:t>
            </a:r>
            <a:r>
              <a:rPr lang="en-IN" b="1" i="0" dirty="0">
                <a:solidFill>
                  <a:srgbClr val="006699"/>
                </a:solidFill>
                <a:effectLst/>
                <a:latin typeface="inter-regular"/>
              </a:rPr>
              <a:t>byte</a:t>
            </a:r>
            <a:r>
              <a:rPr lang="en-IN" b="0" i="0" dirty="0">
                <a:solidFill>
                  <a:srgbClr val="000000"/>
                </a:solidFill>
                <a:effectLst/>
                <a:latin typeface="inter-regular"/>
              </a:rPr>
              <a:t> b = -</a:t>
            </a:r>
            <a:r>
              <a:rPr lang="en-IN" b="0" i="0" dirty="0">
                <a:solidFill>
                  <a:srgbClr val="C00000"/>
                </a:solidFill>
                <a:effectLst/>
                <a:latin typeface="inter-regular"/>
              </a:rPr>
              <a:t>20</a:t>
            </a:r>
            <a:r>
              <a:rPr lang="en-IN" b="0" i="0" dirty="0">
                <a:solidFill>
                  <a:srgbClr val="000000"/>
                </a:solidFill>
                <a:effectLst/>
                <a:latin typeface="inter-regular"/>
              </a:rPr>
              <a:t>  </a:t>
            </a:r>
          </a:p>
          <a:p>
            <a:pPr algn="just"/>
            <a:r>
              <a:rPr lang="en-IN" dirty="0">
                <a:solidFill>
                  <a:srgbClr val="000000"/>
                </a:solidFill>
                <a:latin typeface="inter-regular"/>
              </a:rPr>
              <a:t>&gt;&gt; Short data type: 16bit integer data type, range -32768 to +32767</a:t>
            </a:r>
          </a:p>
          <a:p>
            <a:pPr algn="just"/>
            <a:r>
              <a:rPr lang="en-IN" b="0" i="0" dirty="0">
                <a:solidFill>
                  <a:srgbClr val="000000"/>
                </a:solidFill>
                <a:effectLst/>
                <a:latin typeface="inter-regular"/>
              </a:rPr>
              <a:t>It</a:t>
            </a:r>
            <a:r>
              <a:rPr lang="en-IN" dirty="0">
                <a:solidFill>
                  <a:srgbClr val="000000"/>
                </a:solidFill>
                <a:latin typeface="inter-regular"/>
              </a:rPr>
              <a:t> is also used to save memory, and it is 2 times smaller than an integer</a:t>
            </a:r>
          </a:p>
          <a:p>
            <a:pPr algn="just"/>
            <a:r>
              <a:rPr lang="en-US" b="1" i="0" dirty="0">
                <a:solidFill>
                  <a:srgbClr val="006699"/>
                </a:solidFill>
                <a:effectLst/>
                <a:latin typeface="inter-regular"/>
              </a:rPr>
              <a:t>short</a:t>
            </a:r>
            <a:r>
              <a:rPr lang="en-US" b="0" i="0" dirty="0">
                <a:solidFill>
                  <a:srgbClr val="000000"/>
                </a:solidFill>
                <a:effectLst/>
                <a:latin typeface="inter-regular"/>
              </a:rPr>
              <a:t> s = </a:t>
            </a:r>
            <a:r>
              <a:rPr lang="en-US" b="0" i="0" dirty="0">
                <a:solidFill>
                  <a:srgbClr val="C00000"/>
                </a:solidFill>
                <a:effectLst/>
                <a:latin typeface="inter-regular"/>
              </a:rPr>
              <a:t>10000</a:t>
            </a:r>
            <a:r>
              <a:rPr lang="en-US" b="0" i="0" dirty="0">
                <a:solidFill>
                  <a:srgbClr val="000000"/>
                </a:solidFill>
                <a:effectLst/>
                <a:latin typeface="inter-regular"/>
              </a:rPr>
              <a:t>, </a:t>
            </a:r>
            <a:r>
              <a:rPr lang="en-US" b="1" i="0" dirty="0">
                <a:solidFill>
                  <a:srgbClr val="006699"/>
                </a:solidFill>
                <a:effectLst/>
                <a:latin typeface="inter-regular"/>
              </a:rPr>
              <a:t>short</a:t>
            </a:r>
            <a:r>
              <a:rPr lang="en-US" b="0" i="0" dirty="0">
                <a:solidFill>
                  <a:srgbClr val="000000"/>
                </a:solidFill>
                <a:effectLst/>
                <a:latin typeface="inter-regular"/>
              </a:rPr>
              <a:t> r = -</a:t>
            </a:r>
            <a:r>
              <a:rPr lang="en-US" b="0" i="0" dirty="0">
                <a:solidFill>
                  <a:srgbClr val="C00000"/>
                </a:solidFill>
                <a:effectLst/>
                <a:latin typeface="inter-regular"/>
              </a:rPr>
              <a:t>5000</a:t>
            </a:r>
            <a:r>
              <a:rPr lang="en-US" b="0" i="0" dirty="0">
                <a:solidFill>
                  <a:srgbClr val="000000"/>
                </a:solidFill>
                <a:effectLst/>
                <a:latin typeface="inter-regular"/>
              </a:rPr>
              <a:t>  </a:t>
            </a:r>
          </a:p>
          <a:p>
            <a:pPr algn="just"/>
            <a:r>
              <a:rPr lang="en-IN" b="0" i="0" dirty="0">
                <a:solidFill>
                  <a:srgbClr val="000000"/>
                </a:solidFill>
                <a:effectLst/>
                <a:latin typeface="inter-regular"/>
              </a:rPr>
              <a:t>&gt;&gt; </a:t>
            </a:r>
            <a:r>
              <a:rPr lang="en-IN" dirty="0">
                <a:solidFill>
                  <a:srgbClr val="000000"/>
                </a:solidFill>
                <a:latin typeface="inter-regular"/>
              </a:rPr>
              <a:t>Int data type: 32 bit, it is used as a default data type to store int values.</a:t>
            </a:r>
          </a:p>
          <a:p>
            <a:pPr algn="just"/>
            <a:r>
              <a:rPr lang="en-IN" b="1" i="0" dirty="0">
                <a:solidFill>
                  <a:srgbClr val="006699"/>
                </a:solidFill>
                <a:effectLst/>
                <a:latin typeface="inter-regular"/>
              </a:rPr>
              <a:t>int</a:t>
            </a:r>
            <a:r>
              <a:rPr lang="en-IN" b="0" i="0" dirty="0">
                <a:solidFill>
                  <a:srgbClr val="000000"/>
                </a:solidFill>
                <a:effectLst/>
                <a:latin typeface="inter-regular"/>
              </a:rPr>
              <a:t> a = </a:t>
            </a:r>
            <a:r>
              <a:rPr lang="en-IN" b="0" i="0" dirty="0">
                <a:solidFill>
                  <a:srgbClr val="C00000"/>
                </a:solidFill>
                <a:effectLst/>
                <a:latin typeface="inter-regular"/>
              </a:rPr>
              <a:t>100000</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b = -</a:t>
            </a:r>
            <a:r>
              <a:rPr lang="en-IN" b="0" i="0" dirty="0">
                <a:solidFill>
                  <a:srgbClr val="C00000"/>
                </a:solidFill>
                <a:effectLst/>
                <a:latin typeface="inter-regular"/>
              </a:rPr>
              <a:t>200000</a:t>
            </a:r>
            <a:r>
              <a:rPr lang="en-IN" b="0" i="0" dirty="0">
                <a:solidFill>
                  <a:srgbClr val="000000"/>
                </a:solidFill>
                <a:effectLst/>
                <a:latin typeface="inter-regular"/>
              </a:rPr>
              <a:t>  </a:t>
            </a:r>
          </a:p>
          <a:p>
            <a:pPr algn="just"/>
            <a:r>
              <a:rPr lang="en-IN" b="0" i="0" dirty="0">
                <a:solidFill>
                  <a:srgbClr val="000000"/>
                </a:solidFill>
                <a:effectLst/>
                <a:latin typeface="inter-regular"/>
              </a:rPr>
              <a:t>&gt;&gt; Long da</a:t>
            </a:r>
            <a:r>
              <a:rPr lang="en-IN" dirty="0">
                <a:solidFill>
                  <a:srgbClr val="000000"/>
                </a:solidFill>
                <a:latin typeface="inter-regular"/>
              </a:rPr>
              <a:t>ta type:64bit,  it is used when we need to store large values more than int values.</a:t>
            </a:r>
          </a:p>
          <a:p>
            <a:pPr algn="just"/>
            <a:r>
              <a:rPr lang="en-US" b="1" i="0" dirty="0">
                <a:solidFill>
                  <a:srgbClr val="006699"/>
                </a:solidFill>
                <a:effectLst/>
                <a:latin typeface="inter-regular"/>
              </a:rPr>
              <a:t>long</a:t>
            </a:r>
            <a:r>
              <a:rPr lang="en-US" b="0" i="0" dirty="0">
                <a:solidFill>
                  <a:srgbClr val="000000"/>
                </a:solidFill>
                <a:effectLst/>
                <a:latin typeface="inter-regular"/>
              </a:rPr>
              <a:t> a = 100000L, </a:t>
            </a:r>
            <a:r>
              <a:rPr lang="en-US" b="1" i="0" dirty="0">
                <a:solidFill>
                  <a:srgbClr val="006699"/>
                </a:solidFill>
                <a:effectLst/>
                <a:latin typeface="inter-regular"/>
              </a:rPr>
              <a:t>long</a:t>
            </a:r>
            <a:r>
              <a:rPr lang="en-US" b="0" i="0" dirty="0">
                <a:solidFill>
                  <a:srgbClr val="000000"/>
                </a:solidFill>
                <a:effectLst/>
                <a:latin typeface="inter-regular"/>
              </a:rPr>
              <a:t> b = -200000L  </a:t>
            </a:r>
          </a:p>
          <a:p>
            <a:pPr algn="just"/>
            <a:endParaRPr lang="en-IN" b="0" i="0" dirty="0">
              <a:solidFill>
                <a:srgbClr val="000000"/>
              </a:solidFill>
              <a:effectLst/>
              <a:latin typeface="inter-regular"/>
            </a:endParaRPr>
          </a:p>
          <a:p>
            <a:pPr algn="just"/>
            <a:endParaRPr lang="en-IN" b="0" i="0" dirty="0">
              <a:effectLst/>
              <a:latin typeface="erdana"/>
            </a:endParaRPr>
          </a:p>
          <a:p>
            <a:br>
              <a:rPr lang="en-IN" dirty="0"/>
            </a:br>
            <a:endParaRPr lang="en-IN" dirty="0"/>
          </a:p>
        </p:txBody>
      </p:sp>
    </p:spTree>
    <p:extLst>
      <p:ext uri="{BB962C8B-B14F-4D97-AF65-F5344CB8AC3E}">
        <p14:creationId xmlns:p14="http://schemas.microsoft.com/office/powerpoint/2010/main" val="3318760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25000A-42D3-2BD7-2BC1-6A8D1D46A5FB}"/>
              </a:ext>
            </a:extLst>
          </p:cNvPr>
          <p:cNvSpPr txBox="1"/>
          <p:nvPr/>
        </p:nvSpPr>
        <p:spPr>
          <a:xfrm>
            <a:off x="127000" y="821267"/>
            <a:ext cx="11937999" cy="6186309"/>
          </a:xfrm>
          <a:prstGeom prst="rect">
            <a:avLst/>
          </a:prstGeom>
          <a:noFill/>
        </p:spPr>
        <p:txBody>
          <a:bodyPr wrap="square" rtlCol="0">
            <a:spAutoFit/>
          </a:bodyPr>
          <a:lstStyle/>
          <a:p>
            <a:r>
              <a:rPr lang="en-IN" dirty="0"/>
              <a:t>&gt;&gt; Float data type:32bit, used to save large memory of floating numbers.</a:t>
            </a:r>
          </a:p>
          <a:p>
            <a:r>
              <a:rPr lang="en-IN" dirty="0"/>
              <a:t>  </a:t>
            </a:r>
            <a:r>
              <a:rPr lang="en-IN" b="1" i="0" dirty="0">
                <a:solidFill>
                  <a:srgbClr val="006699"/>
                </a:solidFill>
                <a:effectLst/>
                <a:latin typeface="inter-regular"/>
              </a:rPr>
              <a:t>float</a:t>
            </a:r>
            <a:r>
              <a:rPr lang="en-IN" b="0" i="0" dirty="0">
                <a:solidFill>
                  <a:srgbClr val="000000"/>
                </a:solidFill>
                <a:effectLst/>
                <a:latin typeface="inter-regular"/>
              </a:rPr>
              <a:t> f1 = </a:t>
            </a:r>
            <a:r>
              <a:rPr lang="en-IN" b="0" i="0" dirty="0">
                <a:solidFill>
                  <a:srgbClr val="C00000"/>
                </a:solidFill>
                <a:effectLst/>
                <a:latin typeface="inter-regular"/>
              </a:rPr>
              <a:t>234</a:t>
            </a:r>
            <a:r>
              <a:rPr lang="en-IN" b="0" i="0" dirty="0">
                <a:solidFill>
                  <a:srgbClr val="000000"/>
                </a:solidFill>
                <a:effectLst/>
                <a:latin typeface="inter-regular"/>
              </a:rPr>
              <a:t>.5f  </a:t>
            </a:r>
          </a:p>
          <a:p>
            <a:r>
              <a:rPr lang="en-IN" dirty="0"/>
              <a:t>&gt;&gt; Double data type: 64bit, used to store decimal values like a float.</a:t>
            </a:r>
          </a:p>
          <a:p>
            <a:r>
              <a:rPr lang="en-IN" b="1" i="0" dirty="0">
                <a:solidFill>
                  <a:srgbClr val="006699"/>
                </a:solidFill>
                <a:effectLst/>
                <a:latin typeface="inter-regular"/>
              </a:rPr>
              <a:t>float</a:t>
            </a:r>
            <a:r>
              <a:rPr lang="en-IN" b="0" i="0" dirty="0">
                <a:solidFill>
                  <a:srgbClr val="000000"/>
                </a:solidFill>
                <a:effectLst/>
                <a:latin typeface="inter-regular"/>
              </a:rPr>
              <a:t> f1 = </a:t>
            </a:r>
            <a:r>
              <a:rPr lang="en-IN" b="0" i="0" dirty="0">
                <a:solidFill>
                  <a:srgbClr val="C00000"/>
                </a:solidFill>
                <a:effectLst/>
                <a:latin typeface="inter-regular"/>
              </a:rPr>
              <a:t>234</a:t>
            </a:r>
            <a:r>
              <a:rPr lang="en-IN" b="0" i="0" dirty="0">
                <a:solidFill>
                  <a:srgbClr val="000000"/>
                </a:solidFill>
                <a:effectLst/>
                <a:latin typeface="inter-regular"/>
              </a:rPr>
              <a:t>.5f  </a:t>
            </a:r>
          </a:p>
          <a:p>
            <a:r>
              <a:rPr lang="en-IN" dirty="0"/>
              <a:t>&gt;&gt; Char data type: 16bit Unicode character, used to store characters.</a:t>
            </a:r>
          </a:p>
          <a:p>
            <a:r>
              <a:rPr lang="en-IN" b="1" i="0" dirty="0">
                <a:solidFill>
                  <a:srgbClr val="006699"/>
                </a:solidFill>
                <a:effectLst/>
                <a:latin typeface="inter-regular"/>
              </a:rPr>
              <a:t>char</a:t>
            </a:r>
            <a:r>
              <a:rPr lang="en-IN" b="0" i="0" dirty="0">
                <a:solidFill>
                  <a:srgbClr val="000000"/>
                </a:solidFill>
                <a:effectLst/>
                <a:latin typeface="inter-regular"/>
              </a:rPr>
              <a:t> </a:t>
            </a:r>
            <a:r>
              <a:rPr lang="en-IN" b="0" i="0" dirty="0" err="1">
                <a:solidFill>
                  <a:srgbClr val="000000"/>
                </a:solidFill>
                <a:effectLst/>
                <a:latin typeface="inter-regular"/>
              </a:rPr>
              <a:t>letterA</a:t>
            </a:r>
            <a:r>
              <a:rPr lang="en-IN" b="0" i="0" dirty="0">
                <a:solidFill>
                  <a:srgbClr val="000000"/>
                </a:solidFill>
                <a:effectLst/>
                <a:latin typeface="inter-regular"/>
              </a:rPr>
              <a:t> = </a:t>
            </a:r>
            <a:r>
              <a:rPr lang="en-IN" b="0" i="0" dirty="0">
                <a:solidFill>
                  <a:srgbClr val="0000FF"/>
                </a:solidFill>
                <a:effectLst/>
                <a:latin typeface="inter-regular"/>
              </a:rPr>
              <a:t>'A’</a:t>
            </a:r>
            <a:r>
              <a:rPr lang="en-IN" b="0" i="0" dirty="0">
                <a:solidFill>
                  <a:srgbClr val="000000"/>
                </a:solidFill>
                <a:effectLst/>
                <a:latin typeface="inter-regular"/>
              </a:rPr>
              <a:t>  </a:t>
            </a:r>
          </a:p>
          <a:p>
            <a:endParaRPr lang="en-IN" dirty="0"/>
          </a:p>
          <a:p>
            <a:endParaRPr lang="en-IN" dirty="0"/>
          </a:p>
          <a:p>
            <a:r>
              <a:rPr lang="en-IN" dirty="0"/>
              <a:t>JAVA VARIABLES</a:t>
            </a:r>
          </a:p>
          <a:p>
            <a:pPr algn="just"/>
            <a:r>
              <a:rPr lang="en-US" b="0" i="0" dirty="0">
                <a:solidFill>
                  <a:srgbClr val="333333"/>
                </a:solidFill>
                <a:effectLst/>
                <a:latin typeface="inter-regular"/>
              </a:rPr>
              <a:t>A variable is a container which holds the value while the </a:t>
            </a:r>
            <a:r>
              <a:rPr lang="en-US" b="0" i="0" u="none" strike="noStrike" dirty="0">
                <a:solidFill>
                  <a:srgbClr val="008000"/>
                </a:solidFill>
                <a:effectLst/>
                <a:latin typeface="inter-regular"/>
                <a:hlinkClick r:id="rId2"/>
              </a:rPr>
              <a:t>Java program</a:t>
            </a:r>
            <a:r>
              <a:rPr lang="en-US" b="0" i="0" dirty="0">
                <a:solidFill>
                  <a:srgbClr val="333333"/>
                </a:solidFill>
                <a:effectLst/>
                <a:latin typeface="inter-regular"/>
              </a:rPr>
              <a:t> is executed. A variable is assigned with a data type.</a:t>
            </a:r>
          </a:p>
          <a:p>
            <a:pPr algn="just"/>
            <a:r>
              <a:rPr lang="en-US" b="0" i="0" dirty="0">
                <a:solidFill>
                  <a:srgbClr val="333333"/>
                </a:solidFill>
                <a:effectLst/>
                <a:latin typeface="inter-regular"/>
              </a:rPr>
              <a:t>Variable is a name of memory location. There are three types of variables in java: local, instance and static.</a:t>
            </a:r>
          </a:p>
          <a:p>
            <a:pPr algn="just"/>
            <a:endParaRPr lang="en-US" b="0" i="0" dirty="0">
              <a:solidFill>
                <a:srgbClr val="333333"/>
              </a:solidFill>
              <a:effectLst/>
              <a:latin typeface="inter-regular"/>
            </a:endParaRPr>
          </a:p>
          <a:p>
            <a:r>
              <a:rPr lang="en-IN" dirty="0"/>
              <a:t>Local:</a:t>
            </a:r>
            <a:r>
              <a:rPr lang="en-US" b="0" i="0" dirty="0">
                <a:solidFill>
                  <a:srgbClr val="333333"/>
                </a:solidFill>
                <a:effectLst/>
                <a:latin typeface="inter-regular"/>
              </a:rPr>
              <a:t>A variable declared inside the body of the method</a:t>
            </a:r>
          </a:p>
          <a:p>
            <a:endParaRPr lang="en-IN" b="0" i="0" dirty="0">
              <a:solidFill>
                <a:srgbClr val="333333"/>
              </a:solidFill>
              <a:effectLst/>
              <a:latin typeface="inter-regular"/>
            </a:endParaRPr>
          </a:p>
          <a:p>
            <a:r>
              <a:rPr lang="en-IN" dirty="0">
                <a:solidFill>
                  <a:srgbClr val="333333"/>
                </a:solidFill>
                <a:latin typeface="inter-regular"/>
              </a:rPr>
              <a:t>Instance: </a:t>
            </a:r>
            <a:r>
              <a:rPr lang="en-US" b="0" i="0" dirty="0">
                <a:solidFill>
                  <a:srgbClr val="333333"/>
                </a:solidFill>
                <a:effectLst/>
                <a:latin typeface="inter-regular"/>
              </a:rPr>
              <a:t>A variable declared inside the class but outside the body of the method, is called an instance variable. It is not declared as </a:t>
            </a:r>
            <a:r>
              <a:rPr lang="en-US" b="0" i="0" u="none" strike="noStrike" dirty="0">
                <a:solidFill>
                  <a:srgbClr val="008000"/>
                </a:solidFill>
                <a:effectLst/>
                <a:latin typeface="inter-regular"/>
                <a:hlinkClick r:id="rId3"/>
              </a:rPr>
              <a:t>static</a:t>
            </a:r>
            <a:r>
              <a:rPr lang="en-US" b="0" i="0" dirty="0">
                <a:solidFill>
                  <a:srgbClr val="333333"/>
                </a:solidFill>
                <a:effectLst/>
                <a:latin typeface="inter-regular"/>
              </a:rPr>
              <a:t>.</a:t>
            </a:r>
          </a:p>
          <a:p>
            <a:endParaRPr lang="en-IN" dirty="0">
              <a:solidFill>
                <a:srgbClr val="333333"/>
              </a:solidFill>
              <a:latin typeface="inter-regular"/>
            </a:endParaRPr>
          </a:p>
          <a:p>
            <a:r>
              <a:rPr lang="en-IN" dirty="0">
                <a:solidFill>
                  <a:srgbClr val="333333"/>
                </a:solidFill>
                <a:latin typeface="inter-regular"/>
              </a:rPr>
              <a:t>Static:</a:t>
            </a:r>
            <a:r>
              <a:rPr lang="en-US" b="0" i="0" dirty="0">
                <a:solidFill>
                  <a:srgbClr val="333333"/>
                </a:solidFill>
                <a:effectLst/>
                <a:latin typeface="inter-regular"/>
              </a:rPr>
              <a:t>A variable that is declared as static is called a static variable. It cannot be local. You can create a single copy of the static variable and share it among all the instances of the class. Memory allocation for static variables happens only once when the class is loaded in the memory.</a:t>
            </a:r>
            <a:br>
              <a:rPr lang="en-US" dirty="0"/>
            </a:br>
            <a:endParaRPr lang="en-IN" dirty="0">
              <a:solidFill>
                <a:srgbClr val="333333"/>
              </a:solidFill>
              <a:latin typeface="inter-regular"/>
            </a:endParaRPr>
          </a:p>
          <a:p>
            <a:endParaRPr lang="en-IN" dirty="0"/>
          </a:p>
        </p:txBody>
      </p:sp>
    </p:spTree>
    <p:extLst>
      <p:ext uri="{BB962C8B-B14F-4D97-AF65-F5344CB8AC3E}">
        <p14:creationId xmlns:p14="http://schemas.microsoft.com/office/powerpoint/2010/main" val="2543869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9A8AF3-8333-83C0-8A08-4DAD54F19D38}"/>
              </a:ext>
            </a:extLst>
          </p:cNvPr>
          <p:cNvSpPr txBox="1"/>
          <p:nvPr/>
        </p:nvSpPr>
        <p:spPr>
          <a:xfrm>
            <a:off x="288758" y="490888"/>
            <a:ext cx="10491537" cy="6186309"/>
          </a:xfrm>
          <a:prstGeom prst="rect">
            <a:avLst/>
          </a:prstGeom>
          <a:noFill/>
        </p:spPr>
        <p:txBody>
          <a:bodyPr wrap="square" rtlCol="0">
            <a:spAutoFit/>
          </a:bodyPr>
          <a:lstStyle/>
          <a:p>
            <a:r>
              <a:rPr lang="en-IN" dirty="0"/>
              <a:t>History of Java</a:t>
            </a:r>
          </a:p>
          <a:p>
            <a:endParaRPr lang="en-IN" dirty="0"/>
          </a:p>
          <a:p>
            <a:pPr marL="285750" indent="-285750">
              <a:buFont typeface="Arial" panose="020B0604020202020204" pitchFamily="34" charset="0"/>
              <a:buChar char="•"/>
            </a:pPr>
            <a:r>
              <a:rPr lang="en-US" b="0" i="0" dirty="0">
                <a:solidFill>
                  <a:srgbClr val="202124"/>
                </a:solidFill>
                <a:effectLst/>
                <a:latin typeface="Google Sans"/>
              </a:rPr>
              <a:t>Java was </a:t>
            </a:r>
            <a:r>
              <a:rPr lang="en-US" b="0" i="0" dirty="0">
                <a:solidFill>
                  <a:srgbClr val="040C28"/>
                </a:solidFill>
                <a:effectLst/>
                <a:latin typeface="Google Sans"/>
              </a:rPr>
              <a:t>originally developed by James Gosling at Sun Microsystems</a:t>
            </a:r>
            <a:r>
              <a:rPr lang="en-US" b="0" i="0" dirty="0">
                <a:solidFill>
                  <a:srgbClr val="202124"/>
                </a:solidFill>
                <a:effectLst/>
                <a:latin typeface="Google Sans"/>
              </a:rPr>
              <a:t>.</a:t>
            </a:r>
          </a:p>
          <a:p>
            <a:pPr marL="285750" indent="-285750">
              <a:buFont typeface="Arial" panose="020B0604020202020204" pitchFamily="34" charset="0"/>
              <a:buChar char="•"/>
            </a:pPr>
            <a:r>
              <a:rPr lang="en-US" b="0" i="0" dirty="0">
                <a:solidFill>
                  <a:srgbClr val="202124"/>
                </a:solidFill>
                <a:effectLst/>
                <a:latin typeface="Google Sans"/>
              </a:rPr>
              <a:t> It was released in May 1995 as a core component of Sun Microsystems' Java platform. </a:t>
            </a:r>
          </a:p>
          <a:p>
            <a:pPr marL="285750" indent="-285750">
              <a:buFont typeface="Arial" panose="020B0604020202020204" pitchFamily="34" charset="0"/>
              <a:buChar char="•"/>
            </a:pPr>
            <a:r>
              <a:rPr lang="en-US" b="0" i="0" dirty="0">
                <a:solidFill>
                  <a:srgbClr val="202124"/>
                </a:solidFill>
                <a:effectLst/>
                <a:latin typeface="Google Sans"/>
              </a:rPr>
              <a:t>The original and reference implementation Java compilers, virtual machines, and class libraries were originally released by Sun under proprietary licenses.</a:t>
            </a:r>
          </a:p>
          <a:p>
            <a:pPr marL="285750" indent="-285750">
              <a:buFont typeface="Arial" panose="020B0604020202020204" pitchFamily="34" charset="0"/>
              <a:buChar char="•"/>
            </a:pPr>
            <a:r>
              <a:rPr lang="en-US" b="0" i="0" dirty="0">
                <a:solidFill>
                  <a:srgbClr val="4D5156"/>
                </a:solidFill>
                <a:effectLst/>
                <a:latin typeface="Google Sans"/>
              </a:rPr>
              <a:t>The name JAVA is a computer-based programming language that functions to develop computer-based applications.</a:t>
            </a:r>
          </a:p>
          <a:p>
            <a:pPr marL="285750" indent="-285750">
              <a:buFont typeface="Arial" panose="020B0604020202020204" pitchFamily="34" charset="0"/>
              <a:buChar char="•"/>
            </a:pPr>
            <a:r>
              <a:rPr lang="en-US" b="0" i="0" dirty="0">
                <a:solidFill>
                  <a:srgbClr val="040C28"/>
                </a:solidFill>
                <a:effectLst/>
                <a:latin typeface="Google Sans"/>
              </a:rPr>
              <a:t>It does not have a specific full form or neither an abbreviation</a:t>
            </a:r>
            <a:r>
              <a:rPr lang="en-US" b="0" i="0" dirty="0">
                <a:solidFill>
                  <a:srgbClr val="4D5156"/>
                </a:solidFill>
                <a:effectLst/>
                <a:latin typeface="Google Sans"/>
              </a:rPr>
              <a:t>.</a:t>
            </a:r>
          </a:p>
          <a:p>
            <a:pPr marL="285750" indent="-285750">
              <a:buFont typeface="Arial" panose="020B0604020202020204" pitchFamily="34" charset="0"/>
              <a:buChar char="•"/>
            </a:pPr>
            <a:r>
              <a:rPr lang="en-US" b="0" i="0" dirty="0">
                <a:solidFill>
                  <a:srgbClr val="4D5156"/>
                </a:solidFill>
                <a:effectLst/>
                <a:latin typeface="Google Sans"/>
              </a:rPr>
              <a:t> later acquired by Oracle Corporation. It is </a:t>
            </a:r>
            <a:r>
              <a:rPr lang="en-US" b="0" i="0" dirty="0">
                <a:solidFill>
                  <a:srgbClr val="040C28"/>
                </a:solidFill>
                <a:effectLst/>
                <a:latin typeface="Google Sans"/>
              </a:rPr>
              <a:t>a simple programming language</a:t>
            </a:r>
            <a:r>
              <a:rPr lang="en-US" b="0" i="0" dirty="0">
                <a:solidFill>
                  <a:srgbClr val="4D5156"/>
                </a:solidFill>
                <a:effectLst/>
                <a:latin typeface="Google Sans"/>
              </a:rPr>
              <a:t>. Java makes writing, compiling, and debugging programming easy. It helps to create reusable code and modular programs.</a:t>
            </a:r>
          </a:p>
          <a:p>
            <a:endParaRPr lang="en-US" dirty="0">
              <a:solidFill>
                <a:srgbClr val="4D5156"/>
              </a:solidFill>
              <a:latin typeface="Google Sans"/>
            </a:endParaRPr>
          </a:p>
          <a:p>
            <a:r>
              <a:rPr lang="en-US" b="0" i="0" dirty="0">
                <a:solidFill>
                  <a:srgbClr val="4D5156"/>
                </a:solidFill>
                <a:effectLst/>
                <a:latin typeface="Google Sans"/>
              </a:rPr>
              <a:t>Keywords:</a:t>
            </a:r>
          </a:p>
          <a:p>
            <a:r>
              <a:rPr lang="en-US" dirty="0">
                <a:solidFill>
                  <a:srgbClr val="4D5156"/>
                </a:solidFill>
                <a:latin typeface="Google Sans"/>
              </a:rPr>
              <a:t>	Keyword is reserved words in java, which have a predefined meaning in the language.</a:t>
            </a:r>
          </a:p>
          <a:p>
            <a:pPr marL="285750" indent="-285750">
              <a:buFont typeface="Arial" panose="020B0604020202020204" pitchFamily="34" charset="0"/>
              <a:buChar char="•"/>
            </a:pPr>
            <a:r>
              <a:rPr lang="en-US" dirty="0">
                <a:solidFill>
                  <a:srgbClr val="4D5156"/>
                </a:solidFill>
                <a:latin typeface="Google Sans"/>
              </a:rPr>
              <a:t>Because of this we cannot use keywords as some contexts, variable names, methods, class or as any </a:t>
            </a:r>
            <a:r>
              <a:rPr lang="en-US" dirty="0" err="1">
                <a:solidFill>
                  <a:srgbClr val="4D5156"/>
                </a:solidFill>
                <a:latin typeface="Google Sans"/>
              </a:rPr>
              <a:t>identifirs</a:t>
            </a:r>
            <a:r>
              <a:rPr lang="en-US" dirty="0">
                <a:solidFill>
                  <a:srgbClr val="4D5156"/>
                </a:solidFill>
                <a:latin typeface="Google Sans"/>
              </a:rPr>
              <a:t>.</a:t>
            </a:r>
          </a:p>
          <a:p>
            <a:pPr marL="285750" indent="-285750">
              <a:buFont typeface="Arial" panose="020B0604020202020204" pitchFamily="34" charset="0"/>
              <a:buChar char="•"/>
            </a:pPr>
            <a:r>
              <a:rPr lang="en-US" dirty="0">
                <a:solidFill>
                  <a:srgbClr val="4D5156"/>
                </a:solidFill>
                <a:latin typeface="Google Sans"/>
              </a:rPr>
              <a:t>Java has a 50 keywords with a predefined meaning.</a:t>
            </a:r>
          </a:p>
          <a:p>
            <a:pPr marL="285750" indent="-285750">
              <a:buFont typeface="Arial" panose="020B0604020202020204" pitchFamily="34" charset="0"/>
              <a:buChar char="•"/>
            </a:pPr>
            <a:r>
              <a:rPr lang="en-US" dirty="0">
                <a:solidFill>
                  <a:srgbClr val="4D5156"/>
                </a:solidFill>
                <a:latin typeface="Google Sans"/>
              </a:rPr>
              <a:t>True, null, and false are not a keywords, which have a default values.</a:t>
            </a:r>
          </a:p>
          <a:p>
            <a:endParaRPr lang="en-US" dirty="0">
              <a:solidFill>
                <a:srgbClr val="4D5156"/>
              </a:solidFill>
              <a:latin typeface="Google Sans"/>
            </a:endParaRPr>
          </a:p>
          <a:p>
            <a:endParaRPr lang="en-US" dirty="0">
              <a:solidFill>
                <a:srgbClr val="4D5156"/>
              </a:solidFill>
              <a:latin typeface="Google Sans"/>
            </a:endParaRPr>
          </a:p>
          <a:p>
            <a:endParaRPr lang="en-US" b="0" i="0" dirty="0">
              <a:solidFill>
                <a:srgbClr val="4D5156"/>
              </a:solidFill>
              <a:effectLst/>
              <a:latin typeface="Google Sans"/>
            </a:endParaRPr>
          </a:p>
          <a:p>
            <a:endParaRPr lang="en-US" b="0" i="0" dirty="0">
              <a:solidFill>
                <a:srgbClr val="4D5156"/>
              </a:solidFill>
              <a:effectLst/>
              <a:latin typeface="Google Sans"/>
            </a:endParaRPr>
          </a:p>
        </p:txBody>
      </p:sp>
    </p:spTree>
    <p:extLst>
      <p:ext uri="{BB962C8B-B14F-4D97-AF65-F5344CB8AC3E}">
        <p14:creationId xmlns:p14="http://schemas.microsoft.com/office/powerpoint/2010/main" val="839708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84F7ED2A-3160-85E9-7137-FB3513634389}"/>
              </a:ext>
            </a:extLst>
          </p:cNvPr>
          <p:cNvGraphicFramePr>
            <a:graphicFrameLocks noGrp="1"/>
          </p:cNvGraphicFramePr>
          <p:nvPr>
            <p:extLst>
              <p:ext uri="{D42A27DB-BD31-4B8C-83A1-F6EECF244321}">
                <p14:modId xmlns:p14="http://schemas.microsoft.com/office/powerpoint/2010/main" val="909712421"/>
              </p:ext>
            </p:extLst>
          </p:nvPr>
        </p:nvGraphicFramePr>
        <p:xfrm>
          <a:off x="491690" y="1108902"/>
          <a:ext cx="10515600" cy="2743200"/>
        </p:xfrm>
        <a:graphic>
          <a:graphicData uri="http://schemas.openxmlformats.org/drawingml/2006/table">
            <a:tbl>
              <a:tblPr/>
              <a:tblGrid>
                <a:gridCol w="2103120">
                  <a:extLst>
                    <a:ext uri="{9D8B030D-6E8A-4147-A177-3AD203B41FA5}">
                      <a16:colId xmlns:a16="http://schemas.microsoft.com/office/drawing/2014/main" val="1128154863"/>
                    </a:ext>
                  </a:extLst>
                </a:gridCol>
                <a:gridCol w="2103120">
                  <a:extLst>
                    <a:ext uri="{9D8B030D-6E8A-4147-A177-3AD203B41FA5}">
                      <a16:colId xmlns:a16="http://schemas.microsoft.com/office/drawing/2014/main" val="419341755"/>
                    </a:ext>
                  </a:extLst>
                </a:gridCol>
                <a:gridCol w="2103120">
                  <a:extLst>
                    <a:ext uri="{9D8B030D-6E8A-4147-A177-3AD203B41FA5}">
                      <a16:colId xmlns:a16="http://schemas.microsoft.com/office/drawing/2014/main" val="3938212961"/>
                    </a:ext>
                  </a:extLst>
                </a:gridCol>
                <a:gridCol w="2103120">
                  <a:extLst>
                    <a:ext uri="{9D8B030D-6E8A-4147-A177-3AD203B41FA5}">
                      <a16:colId xmlns:a16="http://schemas.microsoft.com/office/drawing/2014/main" val="1546706350"/>
                    </a:ext>
                  </a:extLst>
                </a:gridCol>
                <a:gridCol w="2103120">
                  <a:extLst>
                    <a:ext uri="{9D8B030D-6E8A-4147-A177-3AD203B41FA5}">
                      <a16:colId xmlns:a16="http://schemas.microsoft.com/office/drawing/2014/main" val="2499488454"/>
                    </a:ext>
                  </a:extLst>
                </a:gridCol>
              </a:tblGrid>
              <a:tr h="0">
                <a:tc>
                  <a:txBody>
                    <a:bodyPr/>
                    <a:lstStyle/>
                    <a:p>
                      <a:pPr algn="l"/>
                      <a:r>
                        <a:rPr lang="en-IN"/>
                        <a:t>abstract</a:t>
                      </a:r>
                    </a:p>
                  </a:txBody>
                  <a:tcPr marL="0" marR="0" marT="0" marB="0" anchor="ctr">
                    <a:lnL>
                      <a:noFill/>
                    </a:lnL>
                    <a:lnR>
                      <a:noFill/>
                    </a:lnR>
                    <a:lnT>
                      <a:noFill/>
                    </a:lnT>
                    <a:lnB>
                      <a:noFill/>
                    </a:lnB>
                  </a:tcPr>
                </a:tc>
                <a:tc>
                  <a:txBody>
                    <a:bodyPr/>
                    <a:lstStyle/>
                    <a:p>
                      <a:pPr algn="l"/>
                      <a:r>
                        <a:rPr lang="en-IN"/>
                        <a:t>continue</a:t>
                      </a:r>
                    </a:p>
                  </a:txBody>
                  <a:tcPr marL="0" marR="0" marT="0" marB="0" anchor="ctr">
                    <a:lnL>
                      <a:noFill/>
                    </a:lnL>
                    <a:lnR>
                      <a:noFill/>
                    </a:lnR>
                    <a:lnT>
                      <a:noFill/>
                    </a:lnT>
                    <a:lnB>
                      <a:noFill/>
                    </a:lnB>
                  </a:tcPr>
                </a:tc>
                <a:tc>
                  <a:txBody>
                    <a:bodyPr/>
                    <a:lstStyle/>
                    <a:p>
                      <a:pPr algn="l"/>
                      <a:r>
                        <a:rPr lang="en-IN"/>
                        <a:t>for</a:t>
                      </a:r>
                    </a:p>
                  </a:txBody>
                  <a:tcPr marL="0" marR="0" marT="0" marB="0" anchor="ctr">
                    <a:lnL>
                      <a:noFill/>
                    </a:lnL>
                    <a:lnR>
                      <a:noFill/>
                    </a:lnR>
                    <a:lnT>
                      <a:noFill/>
                    </a:lnT>
                    <a:lnB>
                      <a:noFill/>
                    </a:lnB>
                  </a:tcPr>
                </a:tc>
                <a:tc>
                  <a:txBody>
                    <a:bodyPr/>
                    <a:lstStyle/>
                    <a:p>
                      <a:pPr algn="l"/>
                      <a:r>
                        <a:rPr lang="en-IN"/>
                        <a:t>new</a:t>
                      </a:r>
                    </a:p>
                  </a:txBody>
                  <a:tcPr marL="0" marR="0" marT="0" marB="0" anchor="ctr">
                    <a:lnL>
                      <a:noFill/>
                    </a:lnL>
                    <a:lnR>
                      <a:noFill/>
                    </a:lnR>
                    <a:lnT>
                      <a:noFill/>
                    </a:lnT>
                    <a:lnB>
                      <a:noFill/>
                    </a:lnB>
                  </a:tcPr>
                </a:tc>
                <a:tc>
                  <a:txBody>
                    <a:bodyPr/>
                    <a:lstStyle/>
                    <a:p>
                      <a:pPr algn="l"/>
                      <a:r>
                        <a:rPr lang="en-IN"/>
                        <a:t>switch</a:t>
                      </a:r>
                    </a:p>
                  </a:txBody>
                  <a:tcPr marL="0" marR="0" marT="0" marB="0" anchor="ctr">
                    <a:lnL>
                      <a:noFill/>
                    </a:lnL>
                    <a:lnR>
                      <a:noFill/>
                    </a:lnR>
                    <a:lnT>
                      <a:noFill/>
                    </a:lnT>
                    <a:lnB>
                      <a:noFill/>
                    </a:lnB>
                  </a:tcPr>
                </a:tc>
                <a:extLst>
                  <a:ext uri="{0D108BD9-81ED-4DB2-BD59-A6C34878D82A}">
                    <a16:rowId xmlns:a16="http://schemas.microsoft.com/office/drawing/2014/main" val="2214612349"/>
                  </a:ext>
                </a:extLst>
              </a:tr>
              <a:tr h="0">
                <a:tc>
                  <a:txBody>
                    <a:bodyPr/>
                    <a:lstStyle/>
                    <a:p>
                      <a:r>
                        <a:rPr lang="en-IN" dirty="0"/>
                        <a:t>assert</a:t>
                      </a:r>
                      <a:r>
                        <a:rPr lang="en-IN" baseline="30000" dirty="0"/>
                        <a:t>***</a:t>
                      </a:r>
                      <a:endParaRPr lang="en-IN" dirty="0"/>
                    </a:p>
                  </a:txBody>
                  <a:tcPr marL="0" marR="0" marT="0" marB="0" anchor="ctr">
                    <a:lnL>
                      <a:noFill/>
                    </a:lnL>
                    <a:lnR>
                      <a:noFill/>
                    </a:lnR>
                    <a:lnT>
                      <a:noFill/>
                    </a:lnT>
                    <a:lnB>
                      <a:noFill/>
                    </a:lnB>
                  </a:tcPr>
                </a:tc>
                <a:tc>
                  <a:txBody>
                    <a:bodyPr/>
                    <a:lstStyle/>
                    <a:p>
                      <a:pPr algn="l"/>
                      <a:r>
                        <a:rPr lang="en-IN"/>
                        <a:t>default</a:t>
                      </a:r>
                    </a:p>
                  </a:txBody>
                  <a:tcPr marL="0" marR="0" marT="0" marB="0" anchor="ctr">
                    <a:lnL>
                      <a:noFill/>
                    </a:lnL>
                    <a:lnR>
                      <a:noFill/>
                    </a:lnR>
                    <a:lnT>
                      <a:noFill/>
                    </a:lnT>
                    <a:lnB>
                      <a:noFill/>
                    </a:lnB>
                  </a:tcPr>
                </a:tc>
                <a:tc>
                  <a:txBody>
                    <a:bodyPr/>
                    <a:lstStyle/>
                    <a:p>
                      <a:pPr algn="l"/>
                      <a:r>
                        <a:rPr lang="en-IN"/>
                        <a:t>goto</a:t>
                      </a:r>
                      <a:r>
                        <a:rPr lang="en-IN" baseline="30000"/>
                        <a:t>*</a:t>
                      </a:r>
                      <a:endParaRPr lang="en-IN"/>
                    </a:p>
                  </a:txBody>
                  <a:tcPr marL="0" marR="0" marT="0" marB="0" anchor="ctr">
                    <a:lnL>
                      <a:noFill/>
                    </a:lnL>
                    <a:lnR>
                      <a:noFill/>
                    </a:lnR>
                    <a:lnT>
                      <a:noFill/>
                    </a:lnT>
                    <a:lnB>
                      <a:noFill/>
                    </a:lnB>
                  </a:tcPr>
                </a:tc>
                <a:tc>
                  <a:txBody>
                    <a:bodyPr/>
                    <a:lstStyle/>
                    <a:p>
                      <a:pPr algn="l"/>
                      <a:r>
                        <a:rPr lang="en-IN"/>
                        <a:t>package</a:t>
                      </a:r>
                    </a:p>
                  </a:txBody>
                  <a:tcPr marL="0" marR="0" marT="0" marB="0" anchor="ctr">
                    <a:lnL>
                      <a:noFill/>
                    </a:lnL>
                    <a:lnR>
                      <a:noFill/>
                    </a:lnR>
                    <a:lnT>
                      <a:noFill/>
                    </a:lnT>
                    <a:lnB>
                      <a:noFill/>
                    </a:lnB>
                  </a:tcPr>
                </a:tc>
                <a:tc>
                  <a:txBody>
                    <a:bodyPr/>
                    <a:lstStyle/>
                    <a:p>
                      <a:pPr algn="l"/>
                      <a:r>
                        <a:rPr lang="en-IN"/>
                        <a:t>synchronized</a:t>
                      </a:r>
                    </a:p>
                  </a:txBody>
                  <a:tcPr marL="0" marR="0" marT="0" marB="0" anchor="ctr">
                    <a:lnL>
                      <a:noFill/>
                    </a:lnL>
                    <a:lnR>
                      <a:noFill/>
                    </a:lnR>
                    <a:lnT>
                      <a:noFill/>
                    </a:lnT>
                    <a:lnB>
                      <a:noFill/>
                    </a:lnB>
                  </a:tcPr>
                </a:tc>
                <a:extLst>
                  <a:ext uri="{0D108BD9-81ED-4DB2-BD59-A6C34878D82A}">
                    <a16:rowId xmlns:a16="http://schemas.microsoft.com/office/drawing/2014/main" val="2692531259"/>
                  </a:ext>
                </a:extLst>
              </a:tr>
              <a:tr h="0">
                <a:tc>
                  <a:txBody>
                    <a:bodyPr/>
                    <a:lstStyle/>
                    <a:p>
                      <a:pPr algn="l"/>
                      <a:r>
                        <a:rPr lang="en-IN"/>
                        <a:t>boolean</a:t>
                      </a:r>
                    </a:p>
                  </a:txBody>
                  <a:tcPr marL="0" marR="0" marT="0" marB="0" anchor="ctr">
                    <a:lnL>
                      <a:noFill/>
                    </a:lnL>
                    <a:lnR>
                      <a:noFill/>
                    </a:lnR>
                    <a:lnT>
                      <a:noFill/>
                    </a:lnT>
                    <a:lnB>
                      <a:noFill/>
                    </a:lnB>
                  </a:tcPr>
                </a:tc>
                <a:tc>
                  <a:txBody>
                    <a:bodyPr/>
                    <a:lstStyle/>
                    <a:p>
                      <a:pPr algn="l"/>
                      <a:r>
                        <a:rPr lang="en-IN"/>
                        <a:t>do</a:t>
                      </a:r>
                    </a:p>
                  </a:txBody>
                  <a:tcPr marL="0" marR="0" marT="0" marB="0" anchor="ctr">
                    <a:lnL>
                      <a:noFill/>
                    </a:lnL>
                    <a:lnR>
                      <a:noFill/>
                    </a:lnR>
                    <a:lnT>
                      <a:noFill/>
                    </a:lnT>
                    <a:lnB>
                      <a:noFill/>
                    </a:lnB>
                  </a:tcPr>
                </a:tc>
                <a:tc>
                  <a:txBody>
                    <a:bodyPr/>
                    <a:lstStyle/>
                    <a:p>
                      <a:pPr algn="l"/>
                      <a:r>
                        <a:rPr lang="en-IN"/>
                        <a:t>if</a:t>
                      </a:r>
                    </a:p>
                  </a:txBody>
                  <a:tcPr marL="0" marR="0" marT="0" marB="0" anchor="ctr">
                    <a:lnL>
                      <a:noFill/>
                    </a:lnL>
                    <a:lnR>
                      <a:noFill/>
                    </a:lnR>
                    <a:lnT>
                      <a:noFill/>
                    </a:lnT>
                    <a:lnB>
                      <a:noFill/>
                    </a:lnB>
                  </a:tcPr>
                </a:tc>
                <a:tc>
                  <a:txBody>
                    <a:bodyPr/>
                    <a:lstStyle/>
                    <a:p>
                      <a:pPr algn="l"/>
                      <a:r>
                        <a:rPr lang="en-IN"/>
                        <a:t>private</a:t>
                      </a:r>
                    </a:p>
                  </a:txBody>
                  <a:tcPr marL="0" marR="0" marT="0" marB="0" anchor="ctr">
                    <a:lnL>
                      <a:noFill/>
                    </a:lnL>
                    <a:lnR>
                      <a:noFill/>
                    </a:lnR>
                    <a:lnT>
                      <a:noFill/>
                    </a:lnT>
                    <a:lnB>
                      <a:noFill/>
                    </a:lnB>
                  </a:tcPr>
                </a:tc>
                <a:tc>
                  <a:txBody>
                    <a:bodyPr/>
                    <a:lstStyle/>
                    <a:p>
                      <a:pPr algn="l"/>
                      <a:r>
                        <a:rPr lang="en-IN"/>
                        <a:t>this</a:t>
                      </a:r>
                    </a:p>
                  </a:txBody>
                  <a:tcPr marL="0" marR="0" marT="0" marB="0" anchor="ctr">
                    <a:lnL>
                      <a:noFill/>
                    </a:lnL>
                    <a:lnR>
                      <a:noFill/>
                    </a:lnR>
                    <a:lnT>
                      <a:noFill/>
                    </a:lnT>
                    <a:lnB>
                      <a:noFill/>
                    </a:lnB>
                  </a:tcPr>
                </a:tc>
                <a:extLst>
                  <a:ext uri="{0D108BD9-81ED-4DB2-BD59-A6C34878D82A}">
                    <a16:rowId xmlns:a16="http://schemas.microsoft.com/office/drawing/2014/main" val="252856098"/>
                  </a:ext>
                </a:extLst>
              </a:tr>
              <a:tr h="0">
                <a:tc>
                  <a:txBody>
                    <a:bodyPr/>
                    <a:lstStyle/>
                    <a:p>
                      <a:pPr algn="l"/>
                      <a:r>
                        <a:rPr lang="en-IN" dirty="0"/>
                        <a:t>break</a:t>
                      </a:r>
                    </a:p>
                  </a:txBody>
                  <a:tcPr marL="0" marR="0" marT="0" marB="0" anchor="ctr">
                    <a:lnL>
                      <a:noFill/>
                    </a:lnL>
                    <a:lnR>
                      <a:noFill/>
                    </a:lnR>
                    <a:lnT>
                      <a:noFill/>
                    </a:lnT>
                    <a:lnB>
                      <a:noFill/>
                    </a:lnB>
                  </a:tcPr>
                </a:tc>
                <a:tc>
                  <a:txBody>
                    <a:bodyPr/>
                    <a:lstStyle/>
                    <a:p>
                      <a:pPr algn="l"/>
                      <a:r>
                        <a:rPr lang="en-IN"/>
                        <a:t>double</a:t>
                      </a:r>
                    </a:p>
                  </a:txBody>
                  <a:tcPr marL="0" marR="0" marT="0" marB="0" anchor="ctr">
                    <a:lnL>
                      <a:noFill/>
                    </a:lnL>
                    <a:lnR>
                      <a:noFill/>
                    </a:lnR>
                    <a:lnT>
                      <a:noFill/>
                    </a:lnT>
                    <a:lnB>
                      <a:noFill/>
                    </a:lnB>
                  </a:tcPr>
                </a:tc>
                <a:tc>
                  <a:txBody>
                    <a:bodyPr/>
                    <a:lstStyle/>
                    <a:p>
                      <a:pPr algn="l"/>
                      <a:r>
                        <a:rPr lang="en-IN"/>
                        <a:t>implements</a:t>
                      </a:r>
                    </a:p>
                  </a:txBody>
                  <a:tcPr marL="0" marR="0" marT="0" marB="0" anchor="ctr">
                    <a:lnL>
                      <a:noFill/>
                    </a:lnL>
                    <a:lnR>
                      <a:noFill/>
                    </a:lnR>
                    <a:lnT>
                      <a:noFill/>
                    </a:lnT>
                    <a:lnB>
                      <a:noFill/>
                    </a:lnB>
                  </a:tcPr>
                </a:tc>
                <a:tc>
                  <a:txBody>
                    <a:bodyPr/>
                    <a:lstStyle/>
                    <a:p>
                      <a:pPr algn="l"/>
                      <a:r>
                        <a:rPr lang="en-IN"/>
                        <a:t>protected</a:t>
                      </a:r>
                    </a:p>
                  </a:txBody>
                  <a:tcPr marL="0" marR="0" marT="0" marB="0" anchor="ctr">
                    <a:lnL>
                      <a:noFill/>
                    </a:lnL>
                    <a:lnR>
                      <a:noFill/>
                    </a:lnR>
                    <a:lnT>
                      <a:noFill/>
                    </a:lnT>
                    <a:lnB>
                      <a:noFill/>
                    </a:lnB>
                  </a:tcPr>
                </a:tc>
                <a:tc>
                  <a:txBody>
                    <a:bodyPr/>
                    <a:lstStyle/>
                    <a:p>
                      <a:pPr algn="l"/>
                      <a:r>
                        <a:rPr lang="en-IN"/>
                        <a:t>throw</a:t>
                      </a:r>
                    </a:p>
                  </a:txBody>
                  <a:tcPr marL="0" marR="0" marT="0" marB="0" anchor="ctr">
                    <a:lnL>
                      <a:noFill/>
                    </a:lnL>
                    <a:lnR>
                      <a:noFill/>
                    </a:lnR>
                    <a:lnT>
                      <a:noFill/>
                    </a:lnT>
                    <a:lnB>
                      <a:noFill/>
                    </a:lnB>
                  </a:tcPr>
                </a:tc>
                <a:extLst>
                  <a:ext uri="{0D108BD9-81ED-4DB2-BD59-A6C34878D82A}">
                    <a16:rowId xmlns:a16="http://schemas.microsoft.com/office/drawing/2014/main" val="302038660"/>
                  </a:ext>
                </a:extLst>
              </a:tr>
              <a:tr h="0">
                <a:tc>
                  <a:txBody>
                    <a:bodyPr/>
                    <a:lstStyle/>
                    <a:p>
                      <a:pPr algn="l"/>
                      <a:r>
                        <a:rPr lang="en-IN"/>
                        <a:t>byte</a:t>
                      </a:r>
                    </a:p>
                  </a:txBody>
                  <a:tcPr marL="0" marR="0" marT="0" marB="0" anchor="ctr">
                    <a:lnL>
                      <a:noFill/>
                    </a:lnL>
                    <a:lnR>
                      <a:noFill/>
                    </a:lnR>
                    <a:lnT>
                      <a:noFill/>
                    </a:lnT>
                    <a:lnB>
                      <a:noFill/>
                    </a:lnB>
                  </a:tcPr>
                </a:tc>
                <a:tc>
                  <a:txBody>
                    <a:bodyPr/>
                    <a:lstStyle/>
                    <a:p>
                      <a:pPr algn="l"/>
                      <a:r>
                        <a:rPr lang="en-IN"/>
                        <a:t>else</a:t>
                      </a:r>
                    </a:p>
                  </a:txBody>
                  <a:tcPr marL="0" marR="0" marT="0" marB="0" anchor="ctr">
                    <a:lnL>
                      <a:noFill/>
                    </a:lnL>
                    <a:lnR>
                      <a:noFill/>
                    </a:lnR>
                    <a:lnT>
                      <a:noFill/>
                    </a:lnT>
                    <a:lnB>
                      <a:noFill/>
                    </a:lnB>
                  </a:tcPr>
                </a:tc>
                <a:tc>
                  <a:txBody>
                    <a:bodyPr/>
                    <a:lstStyle/>
                    <a:p>
                      <a:pPr algn="l"/>
                      <a:r>
                        <a:rPr lang="en-IN"/>
                        <a:t>import</a:t>
                      </a:r>
                    </a:p>
                  </a:txBody>
                  <a:tcPr marL="0" marR="0" marT="0" marB="0" anchor="ctr">
                    <a:lnL>
                      <a:noFill/>
                    </a:lnL>
                    <a:lnR>
                      <a:noFill/>
                    </a:lnR>
                    <a:lnT>
                      <a:noFill/>
                    </a:lnT>
                    <a:lnB>
                      <a:noFill/>
                    </a:lnB>
                  </a:tcPr>
                </a:tc>
                <a:tc>
                  <a:txBody>
                    <a:bodyPr/>
                    <a:lstStyle/>
                    <a:p>
                      <a:pPr algn="l"/>
                      <a:r>
                        <a:rPr lang="en-IN"/>
                        <a:t>public</a:t>
                      </a:r>
                    </a:p>
                  </a:txBody>
                  <a:tcPr marL="0" marR="0" marT="0" marB="0" anchor="ctr">
                    <a:lnL>
                      <a:noFill/>
                    </a:lnL>
                    <a:lnR>
                      <a:noFill/>
                    </a:lnR>
                    <a:lnT>
                      <a:noFill/>
                    </a:lnT>
                    <a:lnB>
                      <a:noFill/>
                    </a:lnB>
                  </a:tcPr>
                </a:tc>
                <a:tc>
                  <a:txBody>
                    <a:bodyPr/>
                    <a:lstStyle/>
                    <a:p>
                      <a:pPr algn="l"/>
                      <a:r>
                        <a:rPr lang="en-IN"/>
                        <a:t>throws</a:t>
                      </a:r>
                    </a:p>
                  </a:txBody>
                  <a:tcPr marL="0" marR="0" marT="0" marB="0" anchor="ctr">
                    <a:lnL>
                      <a:noFill/>
                    </a:lnL>
                    <a:lnR>
                      <a:noFill/>
                    </a:lnR>
                    <a:lnT>
                      <a:noFill/>
                    </a:lnT>
                    <a:lnB>
                      <a:noFill/>
                    </a:lnB>
                  </a:tcPr>
                </a:tc>
                <a:extLst>
                  <a:ext uri="{0D108BD9-81ED-4DB2-BD59-A6C34878D82A}">
                    <a16:rowId xmlns:a16="http://schemas.microsoft.com/office/drawing/2014/main" val="2447360674"/>
                  </a:ext>
                </a:extLst>
              </a:tr>
              <a:tr h="0">
                <a:tc>
                  <a:txBody>
                    <a:bodyPr/>
                    <a:lstStyle/>
                    <a:p>
                      <a:pPr algn="l"/>
                      <a:r>
                        <a:rPr lang="en-IN"/>
                        <a:t>case</a:t>
                      </a:r>
                    </a:p>
                  </a:txBody>
                  <a:tcPr marL="0" marR="0" marT="0" marB="0" anchor="ctr">
                    <a:lnL>
                      <a:noFill/>
                    </a:lnL>
                    <a:lnR>
                      <a:noFill/>
                    </a:lnR>
                    <a:lnT>
                      <a:noFill/>
                    </a:lnT>
                    <a:lnB>
                      <a:noFill/>
                    </a:lnB>
                  </a:tcPr>
                </a:tc>
                <a:tc>
                  <a:txBody>
                    <a:bodyPr/>
                    <a:lstStyle/>
                    <a:p>
                      <a:pPr algn="l"/>
                      <a:r>
                        <a:rPr lang="en-IN"/>
                        <a:t>enum</a:t>
                      </a:r>
                      <a:r>
                        <a:rPr lang="en-IN" baseline="30000"/>
                        <a:t>****</a:t>
                      </a:r>
                      <a:endParaRPr lang="en-IN"/>
                    </a:p>
                  </a:txBody>
                  <a:tcPr marL="0" marR="0" marT="0" marB="0" anchor="ctr">
                    <a:lnL>
                      <a:noFill/>
                    </a:lnL>
                    <a:lnR>
                      <a:noFill/>
                    </a:lnR>
                    <a:lnT>
                      <a:noFill/>
                    </a:lnT>
                    <a:lnB>
                      <a:noFill/>
                    </a:lnB>
                  </a:tcPr>
                </a:tc>
                <a:tc>
                  <a:txBody>
                    <a:bodyPr/>
                    <a:lstStyle/>
                    <a:p>
                      <a:pPr algn="l"/>
                      <a:r>
                        <a:rPr lang="en-IN"/>
                        <a:t>instanceof</a:t>
                      </a:r>
                    </a:p>
                  </a:txBody>
                  <a:tcPr marL="0" marR="0" marT="0" marB="0" anchor="ctr">
                    <a:lnL>
                      <a:noFill/>
                    </a:lnL>
                    <a:lnR>
                      <a:noFill/>
                    </a:lnR>
                    <a:lnT>
                      <a:noFill/>
                    </a:lnT>
                    <a:lnB>
                      <a:noFill/>
                    </a:lnB>
                  </a:tcPr>
                </a:tc>
                <a:tc>
                  <a:txBody>
                    <a:bodyPr/>
                    <a:lstStyle/>
                    <a:p>
                      <a:pPr algn="l"/>
                      <a:r>
                        <a:rPr lang="en-IN"/>
                        <a:t>return</a:t>
                      </a:r>
                    </a:p>
                  </a:txBody>
                  <a:tcPr marL="0" marR="0" marT="0" marB="0" anchor="ctr">
                    <a:lnL>
                      <a:noFill/>
                    </a:lnL>
                    <a:lnR>
                      <a:noFill/>
                    </a:lnR>
                    <a:lnT>
                      <a:noFill/>
                    </a:lnT>
                    <a:lnB>
                      <a:noFill/>
                    </a:lnB>
                  </a:tcPr>
                </a:tc>
                <a:tc>
                  <a:txBody>
                    <a:bodyPr/>
                    <a:lstStyle/>
                    <a:p>
                      <a:pPr algn="l"/>
                      <a:r>
                        <a:rPr lang="en-IN"/>
                        <a:t>transient</a:t>
                      </a:r>
                    </a:p>
                  </a:txBody>
                  <a:tcPr marL="0" marR="0" marT="0" marB="0" anchor="ctr">
                    <a:lnL>
                      <a:noFill/>
                    </a:lnL>
                    <a:lnR>
                      <a:noFill/>
                    </a:lnR>
                    <a:lnT>
                      <a:noFill/>
                    </a:lnT>
                    <a:lnB>
                      <a:noFill/>
                    </a:lnB>
                  </a:tcPr>
                </a:tc>
                <a:extLst>
                  <a:ext uri="{0D108BD9-81ED-4DB2-BD59-A6C34878D82A}">
                    <a16:rowId xmlns:a16="http://schemas.microsoft.com/office/drawing/2014/main" val="730189798"/>
                  </a:ext>
                </a:extLst>
              </a:tr>
              <a:tr h="0">
                <a:tc>
                  <a:txBody>
                    <a:bodyPr/>
                    <a:lstStyle/>
                    <a:p>
                      <a:pPr algn="l"/>
                      <a:r>
                        <a:rPr lang="en-IN"/>
                        <a:t>catch</a:t>
                      </a:r>
                    </a:p>
                  </a:txBody>
                  <a:tcPr marL="0" marR="0" marT="0" marB="0" anchor="ctr">
                    <a:lnL>
                      <a:noFill/>
                    </a:lnL>
                    <a:lnR>
                      <a:noFill/>
                    </a:lnR>
                    <a:lnT>
                      <a:noFill/>
                    </a:lnT>
                    <a:lnB>
                      <a:noFill/>
                    </a:lnB>
                  </a:tcPr>
                </a:tc>
                <a:tc>
                  <a:txBody>
                    <a:bodyPr/>
                    <a:lstStyle/>
                    <a:p>
                      <a:pPr algn="l"/>
                      <a:r>
                        <a:rPr lang="en-IN"/>
                        <a:t>extends</a:t>
                      </a:r>
                    </a:p>
                  </a:txBody>
                  <a:tcPr marL="0" marR="0" marT="0" marB="0" anchor="ctr">
                    <a:lnL>
                      <a:noFill/>
                    </a:lnL>
                    <a:lnR>
                      <a:noFill/>
                    </a:lnR>
                    <a:lnT>
                      <a:noFill/>
                    </a:lnT>
                    <a:lnB>
                      <a:noFill/>
                    </a:lnB>
                  </a:tcPr>
                </a:tc>
                <a:tc>
                  <a:txBody>
                    <a:bodyPr/>
                    <a:lstStyle/>
                    <a:p>
                      <a:pPr algn="l"/>
                      <a:r>
                        <a:rPr lang="en-IN"/>
                        <a:t>int</a:t>
                      </a:r>
                    </a:p>
                  </a:txBody>
                  <a:tcPr marL="0" marR="0" marT="0" marB="0" anchor="ctr">
                    <a:lnL>
                      <a:noFill/>
                    </a:lnL>
                    <a:lnR>
                      <a:noFill/>
                    </a:lnR>
                    <a:lnT>
                      <a:noFill/>
                    </a:lnT>
                    <a:lnB>
                      <a:noFill/>
                    </a:lnB>
                  </a:tcPr>
                </a:tc>
                <a:tc>
                  <a:txBody>
                    <a:bodyPr/>
                    <a:lstStyle/>
                    <a:p>
                      <a:pPr algn="l"/>
                      <a:r>
                        <a:rPr lang="en-IN"/>
                        <a:t>short</a:t>
                      </a:r>
                    </a:p>
                  </a:txBody>
                  <a:tcPr marL="0" marR="0" marT="0" marB="0" anchor="ctr">
                    <a:lnL>
                      <a:noFill/>
                    </a:lnL>
                    <a:lnR>
                      <a:noFill/>
                    </a:lnR>
                    <a:lnT>
                      <a:noFill/>
                    </a:lnT>
                    <a:lnB>
                      <a:noFill/>
                    </a:lnB>
                  </a:tcPr>
                </a:tc>
                <a:tc>
                  <a:txBody>
                    <a:bodyPr/>
                    <a:lstStyle/>
                    <a:p>
                      <a:pPr algn="l"/>
                      <a:r>
                        <a:rPr lang="en-IN"/>
                        <a:t>try</a:t>
                      </a:r>
                    </a:p>
                  </a:txBody>
                  <a:tcPr marL="0" marR="0" marT="0" marB="0" anchor="ctr">
                    <a:lnL>
                      <a:noFill/>
                    </a:lnL>
                    <a:lnR>
                      <a:noFill/>
                    </a:lnR>
                    <a:lnT>
                      <a:noFill/>
                    </a:lnT>
                    <a:lnB>
                      <a:noFill/>
                    </a:lnB>
                  </a:tcPr>
                </a:tc>
                <a:extLst>
                  <a:ext uri="{0D108BD9-81ED-4DB2-BD59-A6C34878D82A}">
                    <a16:rowId xmlns:a16="http://schemas.microsoft.com/office/drawing/2014/main" val="1585255601"/>
                  </a:ext>
                </a:extLst>
              </a:tr>
              <a:tr h="0">
                <a:tc>
                  <a:txBody>
                    <a:bodyPr/>
                    <a:lstStyle/>
                    <a:p>
                      <a:pPr algn="l"/>
                      <a:r>
                        <a:rPr lang="en-IN" dirty="0"/>
                        <a:t>char</a:t>
                      </a:r>
                    </a:p>
                  </a:txBody>
                  <a:tcPr marL="0" marR="0" marT="0" marB="0" anchor="ctr">
                    <a:lnL>
                      <a:noFill/>
                    </a:lnL>
                    <a:lnR>
                      <a:noFill/>
                    </a:lnR>
                    <a:lnT>
                      <a:noFill/>
                    </a:lnT>
                    <a:lnB>
                      <a:noFill/>
                    </a:lnB>
                  </a:tcPr>
                </a:tc>
                <a:tc>
                  <a:txBody>
                    <a:bodyPr/>
                    <a:lstStyle/>
                    <a:p>
                      <a:pPr algn="l"/>
                      <a:r>
                        <a:rPr lang="en-IN"/>
                        <a:t>final</a:t>
                      </a:r>
                    </a:p>
                  </a:txBody>
                  <a:tcPr marL="0" marR="0" marT="0" marB="0" anchor="ctr">
                    <a:lnL>
                      <a:noFill/>
                    </a:lnL>
                    <a:lnR>
                      <a:noFill/>
                    </a:lnR>
                    <a:lnT>
                      <a:noFill/>
                    </a:lnT>
                    <a:lnB>
                      <a:noFill/>
                    </a:lnB>
                  </a:tcPr>
                </a:tc>
                <a:tc>
                  <a:txBody>
                    <a:bodyPr/>
                    <a:lstStyle/>
                    <a:p>
                      <a:pPr algn="l"/>
                      <a:r>
                        <a:rPr lang="en-IN"/>
                        <a:t>interface</a:t>
                      </a:r>
                    </a:p>
                  </a:txBody>
                  <a:tcPr marL="0" marR="0" marT="0" marB="0" anchor="ctr">
                    <a:lnL>
                      <a:noFill/>
                    </a:lnL>
                    <a:lnR>
                      <a:noFill/>
                    </a:lnR>
                    <a:lnT>
                      <a:noFill/>
                    </a:lnT>
                    <a:lnB>
                      <a:noFill/>
                    </a:lnB>
                  </a:tcPr>
                </a:tc>
                <a:tc>
                  <a:txBody>
                    <a:bodyPr/>
                    <a:lstStyle/>
                    <a:p>
                      <a:pPr algn="l"/>
                      <a:r>
                        <a:rPr lang="en-IN"/>
                        <a:t>static</a:t>
                      </a:r>
                    </a:p>
                  </a:txBody>
                  <a:tcPr marL="0" marR="0" marT="0" marB="0" anchor="ctr">
                    <a:lnL>
                      <a:noFill/>
                    </a:lnL>
                    <a:lnR>
                      <a:noFill/>
                    </a:lnR>
                    <a:lnT>
                      <a:noFill/>
                    </a:lnT>
                    <a:lnB>
                      <a:noFill/>
                    </a:lnB>
                  </a:tcPr>
                </a:tc>
                <a:tc>
                  <a:txBody>
                    <a:bodyPr/>
                    <a:lstStyle/>
                    <a:p>
                      <a:pPr algn="l"/>
                      <a:r>
                        <a:rPr lang="en-IN"/>
                        <a:t>void</a:t>
                      </a:r>
                    </a:p>
                  </a:txBody>
                  <a:tcPr marL="0" marR="0" marT="0" marB="0" anchor="ctr">
                    <a:lnL>
                      <a:noFill/>
                    </a:lnL>
                    <a:lnR>
                      <a:noFill/>
                    </a:lnR>
                    <a:lnT>
                      <a:noFill/>
                    </a:lnT>
                    <a:lnB>
                      <a:noFill/>
                    </a:lnB>
                  </a:tcPr>
                </a:tc>
                <a:extLst>
                  <a:ext uri="{0D108BD9-81ED-4DB2-BD59-A6C34878D82A}">
                    <a16:rowId xmlns:a16="http://schemas.microsoft.com/office/drawing/2014/main" val="1244613718"/>
                  </a:ext>
                </a:extLst>
              </a:tr>
              <a:tr h="0">
                <a:tc>
                  <a:txBody>
                    <a:bodyPr/>
                    <a:lstStyle/>
                    <a:p>
                      <a:pPr algn="l"/>
                      <a:r>
                        <a:rPr lang="en-IN"/>
                        <a:t>class</a:t>
                      </a:r>
                    </a:p>
                  </a:txBody>
                  <a:tcPr marL="0" marR="0" marT="0" marB="0" anchor="ctr">
                    <a:lnL>
                      <a:noFill/>
                    </a:lnL>
                    <a:lnR>
                      <a:noFill/>
                    </a:lnR>
                    <a:lnT>
                      <a:noFill/>
                    </a:lnT>
                    <a:lnB>
                      <a:noFill/>
                    </a:lnB>
                  </a:tcPr>
                </a:tc>
                <a:tc>
                  <a:txBody>
                    <a:bodyPr/>
                    <a:lstStyle/>
                    <a:p>
                      <a:pPr algn="l"/>
                      <a:r>
                        <a:rPr lang="en-IN"/>
                        <a:t>finally</a:t>
                      </a:r>
                    </a:p>
                  </a:txBody>
                  <a:tcPr marL="0" marR="0" marT="0" marB="0" anchor="ctr">
                    <a:lnL>
                      <a:noFill/>
                    </a:lnL>
                    <a:lnR>
                      <a:noFill/>
                    </a:lnR>
                    <a:lnT>
                      <a:noFill/>
                    </a:lnT>
                    <a:lnB>
                      <a:noFill/>
                    </a:lnB>
                  </a:tcPr>
                </a:tc>
                <a:tc>
                  <a:txBody>
                    <a:bodyPr/>
                    <a:lstStyle/>
                    <a:p>
                      <a:pPr algn="l"/>
                      <a:r>
                        <a:rPr lang="en-IN"/>
                        <a:t>long</a:t>
                      </a:r>
                    </a:p>
                  </a:txBody>
                  <a:tcPr marL="0" marR="0" marT="0" marB="0" anchor="ctr">
                    <a:lnL>
                      <a:noFill/>
                    </a:lnL>
                    <a:lnR>
                      <a:noFill/>
                    </a:lnR>
                    <a:lnT>
                      <a:noFill/>
                    </a:lnT>
                    <a:lnB>
                      <a:noFill/>
                    </a:lnB>
                  </a:tcPr>
                </a:tc>
                <a:tc>
                  <a:txBody>
                    <a:bodyPr/>
                    <a:lstStyle/>
                    <a:p>
                      <a:pPr algn="l"/>
                      <a:r>
                        <a:rPr lang="en-IN"/>
                        <a:t>strictfp</a:t>
                      </a:r>
                      <a:r>
                        <a:rPr lang="en-IN" baseline="30000"/>
                        <a:t>**</a:t>
                      </a:r>
                      <a:endParaRPr lang="en-IN"/>
                    </a:p>
                  </a:txBody>
                  <a:tcPr marL="0" marR="0" marT="0" marB="0" anchor="ctr">
                    <a:lnL>
                      <a:noFill/>
                    </a:lnL>
                    <a:lnR>
                      <a:noFill/>
                    </a:lnR>
                    <a:lnT>
                      <a:noFill/>
                    </a:lnT>
                    <a:lnB>
                      <a:noFill/>
                    </a:lnB>
                  </a:tcPr>
                </a:tc>
                <a:tc>
                  <a:txBody>
                    <a:bodyPr/>
                    <a:lstStyle/>
                    <a:p>
                      <a:pPr algn="l"/>
                      <a:r>
                        <a:rPr lang="en-IN"/>
                        <a:t>volatile</a:t>
                      </a:r>
                    </a:p>
                  </a:txBody>
                  <a:tcPr marL="0" marR="0" marT="0" marB="0" anchor="ctr">
                    <a:lnL>
                      <a:noFill/>
                    </a:lnL>
                    <a:lnR>
                      <a:noFill/>
                    </a:lnR>
                    <a:lnT>
                      <a:noFill/>
                    </a:lnT>
                    <a:lnB>
                      <a:noFill/>
                    </a:lnB>
                  </a:tcPr>
                </a:tc>
                <a:extLst>
                  <a:ext uri="{0D108BD9-81ED-4DB2-BD59-A6C34878D82A}">
                    <a16:rowId xmlns:a16="http://schemas.microsoft.com/office/drawing/2014/main" val="3196254289"/>
                  </a:ext>
                </a:extLst>
              </a:tr>
              <a:tr h="0">
                <a:tc>
                  <a:txBody>
                    <a:bodyPr/>
                    <a:lstStyle/>
                    <a:p>
                      <a:pPr algn="l"/>
                      <a:r>
                        <a:rPr lang="en-IN"/>
                        <a:t>const</a:t>
                      </a:r>
                      <a:r>
                        <a:rPr lang="en-IN" baseline="30000"/>
                        <a:t>*</a:t>
                      </a:r>
                      <a:endParaRPr lang="en-IN"/>
                    </a:p>
                  </a:txBody>
                  <a:tcPr marL="0" marR="0" marT="0" marB="0" anchor="ctr">
                    <a:lnL>
                      <a:noFill/>
                    </a:lnL>
                    <a:lnR>
                      <a:noFill/>
                    </a:lnR>
                    <a:lnT>
                      <a:noFill/>
                    </a:lnT>
                    <a:lnB>
                      <a:noFill/>
                    </a:lnB>
                  </a:tcPr>
                </a:tc>
                <a:tc>
                  <a:txBody>
                    <a:bodyPr/>
                    <a:lstStyle/>
                    <a:p>
                      <a:pPr algn="l"/>
                      <a:r>
                        <a:rPr lang="en-IN"/>
                        <a:t>float</a:t>
                      </a:r>
                    </a:p>
                  </a:txBody>
                  <a:tcPr marL="0" marR="0" marT="0" marB="0" anchor="ctr">
                    <a:lnL>
                      <a:noFill/>
                    </a:lnL>
                    <a:lnR>
                      <a:noFill/>
                    </a:lnR>
                    <a:lnT>
                      <a:noFill/>
                    </a:lnT>
                    <a:lnB>
                      <a:noFill/>
                    </a:lnB>
                  </a:tcPr>
                </a:tc>
                <a:tc>
                  <a:txBody>
                    <a:bodyPr/>
                    <a:lstStyle/>
                    <a:p>
                      <a:pPr algn="l"/>
                      <a:r>
                        <a:rPr lang="en-IN"/>
                        <a:t>native</a:t>
                      </a:r>
                    </a:p>
                  </a:txBody>
                  <a:tcPr marL="0" marR="0" marT="0" marB="0" anchor="ctr">
                    <a:lnL>
                      <a:noFill/>
                    </a:lnL>
                    <a:lnR>
                      <a:noFill/>
                    </a:lnR>
                    <a:lnT>
                      <a:noFill/>
                    </a:lnT>
                    <a:lnB>
                      <a:noFill/>
                    </a:lnB>
                  </a:tcPr>
                </a:tc>
                <a:tc>
                  <a:txBody>
                    <a:bodyPr/>
                    <a:lstStyle/>
                    <a:p>
                      <a:pPr algn="l"/>
                      <a:r>
                        <a:rPr lang="en-IN"/>
                        <a:t>super</a:t>
                      </a:r>
                    </a:p>
                  </a:txBody>
                  <a:tcPr marL="0" marR="0" marT="0" marB="0" anchor="ctr">
                    <a:lnL>
                      <a:noFill/>
                    </a:lnL>
                    <a:lnR>
                      <a:noFill/>
                    </a:lnR>
                    <a:lnT>
                      <a:noFill/>
                    </a:lnT>
                    <a:lnB>
                      <a:noFill/>
                    </a:lnB>
                  </a:tcPr>
                </a:tc>
                <a:tc>
                  <a:txBody>
                    <a:bodyPr/>
                    <a:lstStyle/>
                    <a:p>
                      <a:pPr algn="l"/>
                      <a:r>
                        <a:rPr lang="en-IN" dirty="0"/>
                        <a:t>while</a:t>
                      </a:r>
                    </a:p>
                  </a:txBody>
                  <a:tcPr marL="0" marR="0" marT="0" marB="0" anchor="ctr">
                    <a:lnL>
                      <a:noFill/>
                    </a:lnL>
                    <a:lnR>
                      <a:noFill/>
                    </a:lnR>
                    <a:lnT>
                      <a:noFill/>
                    </a:lnT>
                    <a:lnB>
                      <a:noFill/>
                    </a:lnB>
                  </a:tcPr>
                </a:tc>
                <a:extLst>
                  <a:ext uri="{0D108BD9-81ED-4DB2-BD59-A6C34878D82A}">
                    <a16:rowId xmlns:a16="http://schemas.microsoft.com/office/drawing/2014/main" val="2630598699"/>
                  </a:ext>
                </a:extLst>
              </a:tr>
            </a:tbl>
          </a:graphicData>
        </a:graphic>
      </p:graphicFrame>
      <p:sp>
        <p:nvSpPr>
          <p:cNvPr id="4" name="TextBox 3">
            <a:extLst>
              <a:ext uri="{FF2B5EF4-FFF2-40B4-BE49-F238E27FC236}">
                <a16:creationId xmlns:a16="http://schemas.microsoft.com/office/drawing/2014/main" id="{F537CA07-A647-2B7C-D27C-158E2697A086}"/>
              </a:ext>
            </a:extLst>
          </p:cNvPr>
          <p:cNvSpPr txBox="1"/>
          <p:nvPr/>
        </p:nvSpPr>
        <p:spPr>
          <a:xfrm>
            <a:off x="154004" y="356135"/>
            <a:ext cx="8566484" cy="369332"/>
          </a:xfrm>
          <a:prstGeom prst="rect">
            <a:avLst/>
          </a:prstGeom>
          <a:noFill/>
        </p:spPr>
        <p:txBody>
          <a:bodyPr wrap="square" rtlCol="0">
            <a:spAutoFit/>
          </a:bodyPr>
          <a:lstStyle/>
          <a:p>
            <a:r>
              <a:rPr lang="en-IN" dirty="0"/>
              <a:t>Keywords List:</a:t>
            </a:r>
          </a:p>
        </p:txBody>
      </p:sp>
    </p:spTree>
    <p:extLst>
      <p:ext uri="{BB962C8B-B14F-4D97-AF65-F5344CB8AC3E}">
        <p14:creationId xmlns:p14="http://schemas.microsoft.com/office/powerpoint/2010/main" val="846046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898</Words>
  <Application>Microsoft Office PowerPoint</Application>
  <PresentationFormat>Widescreen</PresentationFormat>
  <Paragraphs>128</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Calibri Light</vt:lpstr>
      <vt:lpstr>erdana</vt:lpstr>
      <vt:lpstr>Google Sans</vt:lpstr>
      <vt:lpstr>inter-bold</vt:lpstr>
      <vt:lpstr>inter-regular</vt:lpstr>
      <vt:lpstr>Office Theme</vt:lpstr>
      <vt:lpstr>JAVA TASK WORK</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TASK WORK</dc:title>
  <dc:creator>Nagabhushana</dc:creator>
  <cp:lastModifiedBy>Nagabhushana</cp:lastModifiedBy>
  <cp:revision>5</cp:revision>
  <dcterms:created xsi:type="dcterms:W3CDTF">2023-11-02T15:50:37Z</dcterms:created>
  <dcterms:modified xsi:type="dcterms:W3CDTF">2023-11-23T04:49:53Z</dcterms:modified>
</cp:coreProperties>
</file>