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Trebuchet MS" charset="1" panose="020B0603020202020204"/>
      <p:regular r:id="rId19"/>
    </p:embeddedFont>
    <p:embeddedFont>
      <p:font typeface="Trebuchet MS Bold" charset="1" panose="020B0703020202020204"/>
      <p:regular r:id="rId20"/>
    </p:embeddedFont>
    <p:embeddedFont>
      <p:font typeface="Trebuchet MS Italics" charset="1" panose="020B0603020202090204"/>
      <p:regular r:id="rId21"/>
    </p:embeddedFont>
    <p:embeddedFont>
      <p:font typeface="Trebuchet MS Bold Italics" charset="1" panose="020B0703020202090204"/>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Canva Sans Italics" charset="1" panose="020B0503030501040103"/>
      <p:regular r:id="rId25"/>
    </p:embeddedFont>
    <p:embeddedFont>
      <p:font typeface="Canva Sans Bold Italics" charset="1" panose="020B0803030501040103"/>
      <p:regular r:id="rId26"/>
    </p:embeddedFont>
    <p:embeddedFont>
      <p:font typeface="Canva Sans Medium" charset="1" panose="020B0603030501040103"/>
      <p:regular r:id="rId27"/>
    </p:embeddedFont>
    <p:embeddedFont>
      <p:font typeface="Canva Sans Medium Italics" charset="1" panose="020B06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6.png" Type="http://schemas.openxmlformats.org/officeDocument/2006/relationships/image"/><Relationship Id="rId8"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674122" y="4576763"/>
            <a:ext cx="8701277" cy="1438275"/>
          </a:xfrm>
          <a:prstGeom prst="rect">
            <a:avLst/>
          </a:prstGeom>
        </p:spPr>
        <p:txBody>
          <a:bodyPr anchor="t" rtlCol="false" tIns="0" lIns="0" bIns="0" rIns="0">
            <a:spAutoFit/>
          </a:bodyPr>
          <a:lstStyle/>
          <a:p>
            <a:pPr algn="l">
              <a:lnSpc>
                <a:spcPts val="10079"/>
              </a:lnSpc>
            </a:pPr>
            <a:r>
              <a:rPr lang="en-US" sz="8399" spc="39">
                <a:solidFill>
                  <a:srgbClr val="000000"/>
                </a:solidFill>
                <a:latin typeface="Times New Roman Bold"/>
              </a:rPr>
              <a:t>Shreemathi D</a:t>
            </a:r>
          </a:p>
        </p:txBody>
      </p:sp>
      <p:sp>
        <p:nvSpPr>
          <p:cNvPr name="TextBox 28" id="28"/>
          <p:cNvSpPr txBox="true"/>
          <p:nvPr/>
        </p:nvSpPr>
        <p:spPr>
          <a:xfrm rot="0">
            <a:off x="1674122" y="6081712"/>
            <a:ext cx="5759401" cy="819150"/>
          </a:xfrm>
          <a:prstGeom prst="rect">
            <a:avLst/>
          </a:prstGeom>
        </p:spPr>
        <p:txBody>
          <a:bodyPr anchor="t" rtlCol="false" tIns="0" lIns="0" bIns="0" rIns="0">
            <a:spAutoFit/>
          </a:bodyPr>
          <a:lstStyle/>
          <a:p>
            <a:pPr algn="l">
              <a:lnSpc>
                <a:spcPts val="5759"/>
              </a:lnSpc>
            </a:pPr>
            <a:r>
              <a:rPr lang="en-US" sz="4799" spc="-9">
                <a:solidFill>
                  <a:srgbClr val="2D936B"/>
                </a:solidFill>
                <a:latin typeface="Times New Roman Bold"/>
              </a:rPr>
              <a:t>Final Project</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685529" y="9825037"/>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Freeform 23" id="2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Freeform 24" id="24"/>
          <p:cNvSpPr/>
          <p:nvPr/>
        </p:nvSpPr>
        <p:spPr>
          <a:xfrm flipH="false" flipV="false" rot="0">
            <a:off x="596133" y="4449784"/>
            <a:ext cx="5106876" cy="3386910"/>
          </a:xfrm>
          <a:custGeom>
            <a:avLst/>
            <a:gdLst/>
            <a:ahLst/>
            <a:cxnLst/>
            <a:rect r="r" b="b" t="t" l="l"/>
            <a:pathLst>
              <a:path h="3386910" w="5106876">
                <a:moveTo>
                  <a:pt x="0" y="0"/>
                </a:moveTo>
                <a:lnTo>
                  <a:pt x="5106876" y="0"/>
                </a:lnTo>
                <a:lnTo>
                  <a:pt x="5106876" y="3386910"/>
                </a:lnTo>
                <a:lnTo>
                  <a:pt x="0" y="3386910"/>
                </a:lnTo>
                <a:lnTo>
                  <a:pt x="0" y="0"/>
                </a:lnTo>
                <a:close/>
              </a:path>
            </a:pathLst>
          </a:custGeom>
          <a:blipFill>
            <a:blip r:embed="rId3"/>
            <a:stretch>
              <a:fillRect l="-13808" t="-29148" r="-10194" b="-15492"/>
            </a:stretch>
          </a:blipFill>
        </p:spPr>
      </p:sp>
      <p:grpSp>
        <p:nvGrpSpPr>
          <p:cNvPr name="Group 25" id="25"/>
          <p:cNvGrpSpPr/>
          <p:nvPr/>
        </p:nvGrpSpPr>
        <p:grpSpPr>
          <a:xfrm rot="0">
            <a:off x="5862901" y="4135459"/>
            <a:ext cx="8541416" cy="3701235"/>
            <a:chOff x="0" y="0"/>
            <a:chExt cx="1638535" cy="710023"/>
          </a:xfrm>
        </p:grpSpPr>
        <p:sp>
          <p:nvSpPr>
            <p:cNvPr name="Freeform 26" id="26"/>
            <p:cNvSpPr/>
            <p:nvPr/>
          </p:nvSpPr>
          <p:spPr>
            <a:xfrm flipH="false" flipV="false" rot="0">
              <a:off x="0" y="0"/>
              <a:ext cx="1638534" cy="710023"/>
            </a:xfrm>
            <a:custGeom>
              <a:avLst/>
              <a:gdLst/>
              <a:ahLst/>
              <a:cxnLst/>
              <a:rect r="r" b="b" t="t" l="l"/>
              <a:pathLst>
                <a:path h="710023" w="1638534">
                  <a:moveTo>
                    <a:pt x="0" y="0"/>
                  </a:moveTo>
                  <a:lnTo>
                    <a:pt x="1638534" y="0"/>
                  </a:lnTo>
                  <a:lnTo>
                    <a:pt x="1638534" y="710023"/>
                  </a:lnTo>
                  <a:lnTo>
                    <a:pt x="0" y="710023"/>
                  </a:lnTo>
                  <a:close/>
                </a:path>
              </a:pathLst>
            </a:custGeom>
            <a:blipFill>
              <a:blip r:embed="rId4"/>
              <a:stretch>
                <a:fillRect l="0" t="-1515" r="0" b="-1515"/>
              </a:stretch>
            </a:blipFill>
          </p:spPr>
        </p:sp>
      </p:grpSp>
      <p:sp>
        <p:nvSpPr>
          <p:cNvPr name="TextBox 27" id="27"/>
          <p:cNvSpPr txBox="true"/>
          <p:nvPr/>
        </p:nvSpPr>
        <p:spPr>
          <a:xfrm rot="0">
            <a:off x="671512" y="338137"/>
            <a:ext cx="5031497" cy="123825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rPr>
              <a:t>RESULTS</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29" id="29"/>
          <p:cNvSpPr txBox="true"/>
          <p:nvPr/>
        </p:nvSpPr>
        <p:spPr>
          <a:xfrm rot="0">
            <a:off x="671512" y="8948738"/>
            <a:ext cx="13335383" cy="619125"/>
          </a:xfrm>
          <a:prstGeom prst="rect">
            <a:avLst/>
          </a:prstGeom>
        </p:spPr>
        <p:txBody>
          <a:bodyPr anchor="t" rtlCol="false" tIns="0" lIns="0" bIns="0" rIns="0">
            <a:spAutoFit/>
          </a:bodyPr>
          <a:lstStyle/>
          <a:p>
            <a:pPr algn="l">
              <a:lnSpc>
                <a:spcPts val="4319"/>
              </a:lnSpc>
            </a:pPr>
            <a:r>
              <a:rPr lang="en-US" sz="3599" spc="44" u="sng">
                <a:solidFill>
                  <a:srgbClr val="006FC0"/>
                </a:solidFill>
                <a:latin typeface="Times New Roman"/>
              </a:rPr>
              <a:t>https://github.com/Shreemathi-D/Naanmudhalvan-GENAI.git</a:t>
            </a:r>
          </a:p>
        </p:txBody>
      </p:sp>
      <p:sp>
        <p:nvSpPr>
          <p:cNvPr name="TextBox 30" id="30"/>
          <p:cNvSpPr txBox="true"/>
          <p:nvPr/>
        </p:nvSpPr>
        <p:spPr>
          <a:xfrm rot="0">
            <a:off x="685529" y="1666305"/>
            <a:ext cx="15018926" cy="1847215"/>
          </a:xfrm>
          <a:prstGeom prst="rect">
            <a:avLst/>
          </a:prstGeom>
        </p:spPr>
        <p:txBody>
          <a:bodyPr anchor="t" rtlCol="false" tIns="0" lIns="0" bIns="0" rIns="0">
            <a:spAutoFit/>
          </a:bodyPr>
          <a:lstStyle/>
          <a:p>
            <a:pPr algn="just">
              <a:lnSpc>
                <a:spcPts val="4759"/>
              </a:lnSpc>
            </a:pPr>
            <a:r>
              <a:rPr lang="en-US" sz="3399">
                <a:solidFill>
                  <a:srgbClr val="000000"/>
                </a:solidFill>
                <a:latin typeface="Times New Roman"/>
              </a:rPr>
              <a:t>The results of the project involve successfully installing the required libraries, retrieving and processing the transcript of a YouTube video, and generating summarized text segments using a text summarization pipeline.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58538" y="-236443"/>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8" id="8"/>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grpSp>
        <p:nvGrpSpPr>
          <p:cNvPr name="Group 9" id="9"/>
          <p:cNvGrpSpPr/>
          <p:nvPr/>
        </p:nvGrpSpPr>
        <p:grpSpPr>
          <a:xfrm rot="0">
            <a:off x="8706245" y="4084433"/>
            <a:ext cx="5762142" cy="2493432"/>
            <a:chOff x="0" y="0"/>
            <a:chExt cx="3850251" cy="1666106"/>
          </a:xfrm>
        </p:grpSpPr>
        <p:sp>
          <p:nvSpPr>
            <p:cNvPr name="Freeform 10" id="10"/>
            <p:cNvSpPr/>
            <p:nvPr/>
          </p:nvSpPr>
          <p:spPr>
            <a:xfrm flipH="false" flipV="false" rot="0">
              <a:off x="0" y="0"/>
              <a:ext cx="3850251" cy="1666106"/>
            </a:xfrm>
            <a:custGeom>
              <a:avLst/>
              <a:gdLst/>
              <a:ahLst/>
              <a:cxnLst/>
              <a:rect r="r" b="b" t="t" l="l"/>
              <a:pathLst>
                <a:path h="1666106" w="3850251">
                  <a:moveTo>
                    <a:pt x="0" y="0"/>
                  </a:moveTo>
                  <a:lnTo>
                    <a:pt x="3850251" y="0"/>
                  </a:lnTo>
                  <a:lnTo>
                    <a:pt x="3850251" y="1666106"/>
                  </a:lnTo>
                  <a:lnTo>
                    <a:pt x="0" y="1666106"/>
                  </a:lnTo>
                  <a:close/>
                </a:path>
              </a:pathLst>
            </a:custGeom>
            <a:blipFill>
              <a:blip r:embed="rId6"/>
              <a:stretch>
                <a:fillRect l="-1464" t="0" r="-1464" b="0"/>
              </a:stretch>
            </a:blipFill>
          </p:spPr>
        </p:sp>
      </p:grpSp>
      <p:sp>
        <p:nvSpPr>
          <p:cNvPr name="TextBox 11" id="11"/>
          <p:cNvSpPr txBox="true"/>
          <p:nvPr/>
        </p:nvSpPr>
        <p:spPr>
          <a:xfrm rot="0">
            <a:off x="335756" y="1267461"/>
            <a:ext cx="13530126" cy="3305175"/>
          </a:xfrm>
          <a:prstGeom prst="rect">
            <a:avLst/>
          </a:prstGeom>
        </p:spPr>
        <p:txBody>
          <a:bodyPr anchor="t" rtlCol="false" tIns="0" lIns="0" bIns="0" rIns="0">
            <a:spAutoFit/>
          </a:bodyPr>
          <a:lstStyle/>
          <a:p>
            <a:pPr algn="l">
              <a:lnSpc>
                <a:spcPts val="8399"/>
              </a:lnSpc>
            </a:pPr>
            <a:r>
              <a:rPr lang="en-US" sz="6999" spc="8">
                <a:solidFill>
                  <a:srgbClr val="000000"/>
                </a:solidFill>
                <a:latin typeface="Times New Roman Bold"/>
              </a:rPr>
              <a:t>YOUTUBE VIDEO SUMMARIZATION WITH TRANSFORMERS</a:t>
            </a:r>
          </a:p>
        </p:txBody>
      </p:sp>
      <p:sp>
        <p:nvSpPr>
          <p:cNvPr name="TextBox 12" id="12"/>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3" id="1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028700" y="252413"/>
            <a:ext cx="4098508" cy="123825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3</a:t>
            </a:r>
          </a:p>
        </p:txBody>
      </p:sp>
      <p:sp>
        <p:nvSpPr>
          <p:cNvPr name="TextBox 16" id="16"/>
          <p:cNvSpPr txBox="true"/>
          <p:nvPr/>
        </p:nvSpPr>
        <p:spPr>
          <a:xfrm rot="0">
            <a:off x="3080299" y="1423987"/>
            <a:ext cx="7475227" cy="8293003"/>
          </a:xfrm>
          <a:prstGeom prst="rect">
            <a:avLst/>
          </a:prstGeom>
        </p:spPr>
        <p:txBody>
          <a:bodyPr anchor="t" rtlCol="false" tIns="0" lIns="0" bIns="0" rIns="0">
            <a:spAutoFit/>
          </a:bodyPr>
          <a:lstStyle/>
          <a:p>
            <a:pPr marL="933839" indent="-466920" lvl="1">
              <a:lnSpc>
                <a:spcPts val="4974"/>
              </a:lnSpc>
              <a:buFont typeface="Arial"/>
              <a:buChar char="•"/>
            </a:pPr>
            <a:r>
              <a:rPr lang="en-US" sz="4325">
                <a:solidFill>
                  <a:srgbClr val="000000"/>
                </a:solidFill>
                <a:latin typeface="Times New Roman Bold"/>
              </a:rPr>
              <a:t>Problem Statement</a:t>
            </a:r>
          </a:p>
          <a:p>
            <a:pPr>
              <a:lnSpc>
                <a:spcPts val="4974"/>
              </a:lnSpc>
            </a:pPr>
          </a:p>
          <a:p>
            <a:pPr marL="933839" indent="-466920" lvl="1">
              <a:lnSpc>
                <a:spcPts val="4974"/>
              </a:lnSpc>
              <a:buFont typeface="Arial"/>
              <a:buChar char="•"/>
            </a:pPr>
            <a:r>
              <a:rPr lang="en-US" sz="4325">
                <a:solidFill>
                  <a:srgbClr val="000000"/>
                </a:solidFill>
                <a:latin typeface="Times New Roman Bold"/>
              </a:rPr>
              <a:t>Project Overview</a:t>
            </a:r>
          </a:p>
          <a:p>
            <a:pPr>
              <a:lnSpc>
                <a:spcPts val="4974"/>
              </a:lnSpc>
            </a:pPr>
          </a:p>
          <a:p>
            <a:pPr marL="933839" indent="-466920" lvl="1">
              <a:lnSpc>
                <a:spcPts val="4974"/>
              </a:lnSpc>
              <a:buFont typeface="Arial"/>
              <a:buChar char="•"/>
            </a:pPr>
            <a:r>
              <a:rPr lang="en-US" sz="4325">
                <a:solidFill>
                  <a:srgbClr val="000000"/>
                </a:solidFill>
                <a:latin typeface="Times New Roman Bold"/>
              </a:rPr>
              <a:t>End Users</a:t>
            </a:r>
          </a:p>
          <a:p>
            <a:pPr>
              <a:lnSpc>
                <a:spcPts val="4974"/>
              </a:lnSpc>
            </a:pPr>
          </a:p>
          <a:p>
            <a:pPr marL="933839" indent="-466920" lvl="1">
              <a:lnSpc>
                <a:spcPts val="4974"/>
              </a:lnSpc>
              <a:buFont typeface="Arial"/>
              <a:buChar char="•"/>
            </a:pPr>
            <a:r>
              <a:rPr lang="en-US" sz="4325">
                <a:solidFill>
                  <a:srgbClr val="000000"/>
                </a:solidFill>
                <a:latin typeface="Times New Roman Bold"/>
              </a:rPr>
              <a:t>Value Proposition</a:t>
            </a:r>
          </a:p>
          <a:p>
            <a:pPr>
              <a:lnSpc>
                <a:spcPts val="4974"/>
              </a:lnSpc>
            </a:pPr>
          </a:p>
          <a:p>
            <a:pPr marL="933839" indent="-466920" lvl="1">
              <a:lnSpc>
                <a:spcPts val="4974"/>
              </a:lnSpc>
              <a:buFont typeface="Arial"/>
              <a:buChar char="•"/>
            </a:pPr>
            <a:r>
              <a:rPr lang="en-US" sz="4325">
                <a:solidFill>
                  <a:srgbClr val="000000"/>
                </a:solidFill>
                <a:latin typeface="Times New Roman Bold"/>
              </a:rPr>
              <a:t>Solution</a:t>
            </a:r>
          </a:p>
          <a:p>
            <a:pPr>
              <a:lnSpc>
                <a:spcPts val="4974"/>
              </a:lnSpc>
            </a:pPr>
          </a:p>
          <a:p>
            <a:pPr marL="933839" indent="-466920" lvl="1">
              <a:lnSpc>
                <a:spcPts val="4974"/>
              </a:lnSpc>
              <a:buFont typeface="Arial"/>
              <a:buChar char="•"/>
            </a:pPr>
            <a:r>
              <a:rPr lang="en-US" sz="4325">
                <a:solidFill>
                  <a:srgbClr val="000000"/>
                </a:solidFill>
                <a:latin typeface="Times New Roman Bold"/>
              </a:rPr>
              <a:t>Modelling</a:t>
            </a:r>
          </a:p>
          <a:p>
            <a:pPr>
              <a:lnSpc>
                <a:spcPts val="4974"/>
              </a:lnSpc>
            </a:pPr>
          </a:p>
          <a:p>
            <a:pPr algn="l" marL="933839" indent="-466920" lvl="1">
              <a:lnSpc>
                <a:spcPts val="4974"/>
              </a:lnSpc>
              <a:buFont typeface="Arial"/>
              <a:buChar char="•"/>
            </a:pPr>
            <a:r>
              <a:rPr lang="en-US" sz="4325">
                <a:solidFill>
                  <a:srgbClr val="000000"/>
                </a:solidFill>
                <a:latin typeface="Times New Roman Bold"/>
              </a:rPr>
              <a:t>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251108" y="736217"/>
            <a:ext cx="12914948" cy="1238250"/>
          </a:xfrm>
          <a:prstGeom prst="rect">
            <a:avLst/>
          </a:prstGeom>
        </p:spPr>
        <p:txBody>
          <a:bodyPr anchor="t" rtlCol="false" tIns="0" lIns="0" bIns="0" rIns="0">
            <a:spAutoFit/>
          </a:bodyPr>
          <a:lstStyle/>
          <a:p>
            <a:pPr algn="l">
              <a:lnSpc>
                <a:spcPts val="8640"/>
              </a:lnSpc>
            </a:pPr>
            <a:r>
              <a:rPr lang="en-US" sz="7200" spc="25">
                <a:solidFill>
                  <a:srgbClr val="000000"/>
                </a:solidFill>
                <a:latin typeface="Times New Roman Bold"/>
              </a:rPr>
              <a:t>PROBLEM	STATEMENT</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31" id="31"/>
          <p:cNvSpPr txBox="true"/>
          <p:nvPr/>
        </p:nvSpPr>
        <p:spPr>
          <a:xfrm rot="0">
            <a:off x="1251108" y="1902989"/>
            <a:ext cx="9638441" cy="9134630"/>
          </a:xfrm>
          <a:prstGeom prst="rect">
            <a:avLst/>
          </a:prstGeom>
        </p:spPr>
        <p:txBody>
          <a:bodyPr anchor="t" rtlCol="false" tIns="0" lIns="0" bIns="0" rIns="0">
            <a:spAutoFit/>
          </a:bodyPr>
          <a:lstStyle/>
          <a:p>
            <a:pPr algn="just">
              <a:lnSpc>
                <a:spcPts val="5136"/>
              </a:lnSpc>
            </a:pPr>
            <a:r>
              <a:rPr lang="en-US" sz="3669">
                <a:solidFill>
                  <a:srgbClr val="000000"/>
                </a:solidFill>
                <a:latin typeface="Times New Roman"/>
              </a:rPr>
              <a:t>The problem addressed in this project is the need for efficient summarization of lengthy YouTube video transcripts. By automating the process of extracting and condensing information from these transcripts, the project aims to provide users with concise summaries, enhancing content consumption and saving time. This involves leveraging libraries such as the YouTube Transcript API and Transformers to process and summarize video content effectively.</a:t>
            </a:r>
          </a:p>
          <a:p>
            <a:pPr>
              <a:lnSpc>
                <a:spcPts val="2196"/>
              </a:lnSpc>
            </a:pPr>
          </a:p>
          <a:p>
            <a:pPr>
              <a:lnSpc>
                <a:spcPts val="2196"/>
              </a:lnSpc>
            </a:pPr>
          </a:p>
          <a:p>
            <a:pPr>
              <a:lnSpc>
                <a:spcPts val="2196"/>
              </a:lnSpc>
            </a:pPr>
          </a:p>
          <a:p>
            <a:pPr>
              <a:lnSpc>
                <a:spcPts val="2196"/>
              </a:lnSpc>
            </a:pPr>
          </a:p>
          <a:p>
            <a:pPr>
              <a:lnSpc>
                <a:spcPts val="2196"/>
              </a:lnSpc>
            </a:pPr>
          </a:p>
          <a:p>
            <a:pPr>
              <a:lnSpc>
                <a:spcPts val="2196"/>
              </a:lnSpc>
            </a:pPr>
          </a:p>
          <a:p>
            <a:pPr>
              <a:lnSpc>
                <a:spcPts val="219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3497308" y="3014662"/>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014412" y="400050"/>
            <a:ext cx="12482895" cy="1238250"/>
          </a:xfrm>
          <a:prstGeom prst="rect">
            <a:avLst/>
          </a:prstGeom>
        </p:spPr>
        <p:txBody>
          <a:bodyPr anchor="t" rtlCol="false" tIns="0" lIns="0" bIns="0" rIns="0">
            <a:spAutoFit/>
          </a:bodyPr>
          <a:lstStyle/>
          <a:p>
            <a:pPr algn="l">
              <a:lnSpc>
                <a:spcPts val="8640"/>
              </a:lnSpc>
            </a:pPr>
            <a:r>
              <a:rPr lang="en-US" sz="7200" spc="8">
                <a:solidFill>
                  <a:srgbClr val="000000"/>
                </a:solidFill>
                <a:latin typeface="Times New Roman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31" id="31"/>
          <p:cNvSpPr txBox="true"/>
          <p:nvPr/>
        </p:nvSpPr>
        <p:spPr>
          <a:xfrm rot="0">
            <a:off x="937830" y="1451292"/>
            <a:ext cx="12835320" cy="7278370"/>
          </a:xfrm>
          <a:prstGeom prst="rect">
            <a:avLst/>
          </a:prstGeom>
        </p:spPr>
        <p:txBody>
          <a:bodyPr anchor="t" rtlCol="false" tIns="0" lIns="0" bIns="0" rIns="0">
            <a:spAutoFit/>
          </a:bodyPr>
          <a:lstStyle/>
          <a:p>
            <a:pPr algn="just">
              <a:lnSpc>
                <a:spcPts val="5179"/>
              </a:lnSpc>
            </a:pPr>
            <a:r>
              <a:rPr lang="en-US" sz="3699">
                <a:solidFill>
                  <a:srgbClr val="000000"/>
                </a:solidFill>
                <a:latin typeface="Times New Roman"/>
              </a:rPr>
              <a:t>The project aims to streamline the process of extracting key information from YouTube videos, enhancing user experience and productivity. The main object is to automates the extraction and summarization of YouTube video transcripts using the YouTube Transcript API and the Transformers library. It retrieves transcripts, concatenates them, and iteratively summarizes them to provide concise summaries. The process involves setting up the environment, installing necessary libraries, retrieving the video transcript, and creating a summarization pipeline. The summarized text is generated and concatenated for efficient content consumption.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671512" y="523875"/>
            <a:ext cx="13387483" cy="1238250"/>
          </a:xfrm>
          <a:prstGeom prst="rect">
            <a:avLst/>
          </a:prstGeom>
        </p:spPr>
        <p:txBody>
          <a:bodyPr anchor="t" rtlCol="false" tIns="0" lIns="0" bIns="0" rIns="0">
            <a:spAutoFit/>
          </a:bodyPr>
          <a:lstStyle/>
          <a:p>
            <a:pPr algn="l">
              <a:lnSpc>
                <a:spcPts val="8640"/>
              </a:lnSpc>
            </a:pPr>
            <a:r>
              <a:rPr lang="en-US" sz="7200" spc="-22">
                <a:solidFill>
                  <a:srgbClr val="000000"/>
                </a:solidFill>
                <a:latin typeface="Times New Roman Bold"/>
              </a:rPr>
              <a:t>WHO ARE THE END USERS?</a:t>
            </a:r>
          </a:p>
        </p:txBody>
      </p:sp>
      <p:sp>
        <p:nvSpPr>
          <p:cNvPr name="Freeform 23" id="23"/>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4" id="24"/>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25" id="2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26" id="26"/>
          <p:cNvSpPr txBox="true"/>
          <p:nvPr/>
        </p:nvSpPr>
        <p:spPr>
          <a:xfrm rot="0">
            <a:off x="335756" y="1507060"/>
            <a:ext cx="13723239" cy="8479902"/>
          </a:xfrm>
          <a:prstGeom prst="rect">
            <a:avLst/>
          </a:prstGeom>
        </p:spPr>
        <p:txBody>
          <a:bodyPr anchor="t" rtlCol="false" tIns="0" lIns="0" bIns="0" rIns="0">
            <a:spAutoFit/>
          </a:bodyPr>
          <a:lstStyle/>
          <a:p>
            <a:pPr algn="just" marL="787082" indent="-393541" lvl="1">
              <a:lnSpc>
                <a:spcPts val="5103"/>
              </a:lnSpc>
              <a:buFont typeface="Arial"/>
              <a:buChar char="•"/>
            </a:pPr>
            <a:r>
              <a:rPr lang="en-US" sz="3645">
                <a:solidFill>
                  <a:srgbClr val="000000"/>
                </a:solidFill>
                <a:latin typeface="Times New Roman Bold"/>
              </a:rPr>
              <a:t>Content Consumers -</a:t>
            </a:r>
            <a:r>
              <a:rPr lang="en-US" sz="3645">
                <a:solidFill>
                  <a:srgbClr val="000000"/>
                </a:solidFill>
                <a:latin typeface="Times New Roman"/>
              </a:rPr>
              <a:t> Individuals seeking concise insights from YouTube videos without watching them in full.</a:t>
            </a:r>
          </a:p>
          <a:p>
            <a:pPr algn="just" marL="787082" indent="-393541" lvl="1">
              <a:lnSpc>
                <a:spcPts val="5103"/>
              </a:lnSpc>
              <a:buFont typeface="Arial"/>
              <a:buChar char="•"/>
            </a:pPr>
            <a:r>
              <a:rPr lang="en-US" sz="3645">
                <a:solidFill>
                  <a:srgbClr val="000000"/>
                </a:solidFill>
                <a:latin typeface="Times New Roman Bold"/>
              </a:rPr>
              <a:t>Content Creators - </a:t>
            </a:r>
            <a:r>
              <a:rPr lang="en-US" sz="3645">
                <a:solidFill>
                  <a:srgbClr val="000000"/>
                </a:solidFill>
                <a:latin typeface="Times New Roman"/>
              </a:rPr>
              <a:t>YouTube creators offering summarized versions of their lengthy videos to cater to diverse audience preferences.</a:t>
            </a:r>
          </a:p>
          <a:p>
            <a:pPr algn="just" marL="787082" indent="-393541" lvl="1">
              <a:lnSpc>
                <a:spcPts val="5103"/>
              </a:lnSpc>
              <a:buFont typeface="Arial"/>
              <a:buChar char="•"/>
            </a:pPr>
            <a:r>
              <a:rPr lang="en-US" sz="3645">
                <a:solidFill>
                  <a:srgbClr val="000000"/>
                </a:solidFill>
                <a:latin typeface="Times New Roman Bold"/>
              </a:rPr>
              <a:t>Educational Institutions -</a:t>
            </a:r>
            <a:r>
              <a:rPr lang="en-US" sz="3645">
                <a:solidFill>
                  <a:srgbClr val="000000"/>
                </a:solidFill>
                <a:latin typeface="Times New Roman"/>
              </a:rPr>
              <a:t> Facilitating faster comprehension of educational videos by providing summarized versions to students.</a:t>
            </a:r>
          </a:p>
          <a:p>
            <a:pPr algn="just" marL="787082" indent="-393541" lvl="1">
              <a:lnSpc>
                <a:spcPts val="5103"/>
              </a:lnSpc>
              <a:buFont typeface="Arial"/>
              <a:buChar char="•"/>
            </a:pPr>
            <a:r>
              <a:rPr lang="en-US" sz="3645">
                <a:solidFill>
                  <a:srgbClr val="000000"/>
                </a:solidFill>
                <a:latin typeface="Times New Roman Bold"/>
              </a:rPr>
              <a:t>Researchers -</a:t>
            </a:r>
            <a:r>
              <a:rPr lang="en-US" sz="3645">
                <a:solidFill>
                  <a:srgbClr val="000000"/>
                </a:solidFill>
                <a:latin typeface="Times New Roman"/>
              </a:rPr>
              <a:t> Extracting relevant information efficiently from videos for integration into research projects.</a:t>
            </a:r>
          </a:p>
          <a:p>
            <a:pPr algn="just" marL="787082" indent="-393541" lvl="1">
              <a:lnSpc>
                <a:spcPts val="5103"/>
              </a:lnSpc>
              <a:buFont typeface="Arial"/>
              <a:buChar char="•"/>
            </a:pPr>
            <a:r>
              <a:rPr lang="en-US" sz="3645">
                <a:solidFill>
                  <a:srgbClr val="000000"/>
                </a:solidFill>
                <a:latin typeface="Times New Roman Bold"/>
              </a:rPr>
              <a:t>Media and Marketing Professionals -</a:t>
            </a:r>
            <a:r>
              <a:rPr lang="en-US" sz="3645">
                <a:solidFill>
                  <a:srgbClr val="000000"/>
                </a:solidFill>
                <a:latin typeface="Times New Roman"/>
              </a:rPr>
              <a:t> Analyzing competitor videos and extracting key insights for content strategy enhancement.</a:t>
            </a:r>
          </a:p>
          <a:p>
            <a:pPr algn="just">
              <a:lnSpc>
                <a:spcPts val="510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335756" y="2299699"/>
            <a:ext cx="2026464" cy="3235501"/>
          </a:xfrm>
          <a:custGeom>
            <a:avLst/>
            <a:gdLst/>
            <a:ahLst/>
            <a:cxnLst/>
            <a:rect r="r" b="b" t="t" l="l"/>
            <a:pathLst>
              <a:path h="3235501" w="2026464">
                <a:moveTo>
                  <a:pt x="0" y="0"/>
                </a:moveTo>
                <a:lnTo>
                  <a:pt x="2026465" y="0"/>
                </a:lnTo>
                <a:lnTo>
                  <a:pt x="2026465" y="3235501"/>
                </a:lnTo>
                <a:lnTo>
                  <a:pt x="0" y="3235501"/>
                </a:lnTo>
                <a:lnTo>
                  <a:pt x="0" y="0"/>
                </a:lnTo>
                <a:close/>
              </a:path>
            </a:pathLst>
          </a:custGeom>
          <a:blipFill>
            <a:blip r:embed="rId2"/>
            <a:stretch>
              <a:fillRect l="-18" t="0" r="-32523" b="0"/>
            </a:stretch>
          </a:blipFill>
        </p:spPr>
      </p:sp>
      <p:sp>
        <p:nvSpPr>
          <p:cNvPr name="TextBox 23" id="23"/>
          <p:cNvSpPr txBox="true"/>
          <p:nvPr/>
        </p:nvSpPr>
        <p:spPr>
          <a:xfrm rot="0">
            <a:off x="335756" y="163568"/>
            <a:ext cx="17010637" cy="2333625"/>
          </a:xfrm>
          <a:prstGeom prst="rect">
            <a:avLst/>
          </a:prstGeom>
        </p:spPr>
        <p:txBody>
          <a:bodyPr anchor="t" rtlCol="false" tIns="0" lIns="0" bIns="0" rIns="0">
            <a:spAutoFit/>
          </a:bodyPr>
          <a:lstStyle/>
          <a:p>
            <a:pPr algn="l">
              <a:lnSpc>
                <a:spcPts val="8640"/>
              </a:lnSpc>
            </a:pPr>
            <a:r>
              <a:rPr lang="en-US" sz="7200" spc="50">
                <a:solidFill>
                  <a:srgbClr val="000000"/>
                </a:solidFill>
                <a:latin typeface="Times New Roman Bold"/>
              </a:rPr>
              <a:t>YOUR SOLUTION AND ITS VALUE PROPOSITION</a:t>
            </a:r>
          </a:p>
        </p:txBody>
      </p:sp>
      <p:sp>
        <p:nvSpPr>
          <p:cNvPr name="Freeform 24" id="2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5" id="25"/>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26" id="2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27" id="27"/>
          <p:cNvSpPr txBox="true"/>
          <p:nvPr/>
        </p:nvSpPr>
        <p:spPr>
          <a:xfrm rot="0">
            <a:off x="2362221" y="2382893"/>
            <a:ext cx="12617842" cy="7870100"/>
          </a:xfrm>
          <a:prstGeom prst="rect">
            <a:avLst/>
          </a:prstGeom>
        </p:spPr>
        <p:txBody>
          <a:bodyPr anchor="t" rtlCol="false" tIns="0" lIns="0" bIns="0" rIns="0">
            <a:spAutoFit/>
          </a:bodyPr>
          <a:lstStyle/>
          <a:p>
            <a:pPr algn="just">
              <a:lnSpc>
                <a:spcPts val="4199"/>
              </a:lnSpc>
            </a:pPr>
            <a:r>
              <a:rPr lang="en-US" sz="2999">
                <a:solidFill>
                  <a:srgbClr val="000000"/>
                </a:solidFill>
                <a:latin typeface="Times New Roman"/>
              </a:rPr>
              <a:t>The solution presented in this project automates the process of summarizing YouTube video content by leveraging the Transformers library for text summarization and the YouTube Transcript API for transcript extraction. This solution offers several key value propositions: </a:t>
            </a:r>
          </a:p>
          <a:p>
            <a:pPr algn="just" marL="647692" indent="-323846" lvl="1">
              <a:lnSpc>
                <a:spcPts val="4199"/>
              </a:lnSpc>
              <a:buFont typeface="Arial"/>
              <a:buChar char="•"/>
            </a:pPr>
            <a:r>
              <a:rPr lang="en-US" sz="2999">
                <a:solidFill>
                  <a:srgbClr val="000000"/>
                </a:solidFill>
                <a:latin typeface="Times New Roman Bold"/>
              </a:rPr>
              <a:t>Efficiency -</a:t>
            </a:r>
            <a:r>
              <a:rPr lang="en-US" sz="2999">
                <a:solidFill>
                  <a:srgbClr val="000000"/>
                </a:solidFill>
                <a:latin typeface="Times New Roman"/>
              </a:rPr>
              <a:t> Automates summarization of YouTube videos, saving time and effort. </a:t>
            </a:r>
          </a:p>
          <a:p>
            <a:pPr algn="just" marL="647692" indent="-323846" lvl="1">
              <a:lnSpc>
                <a:spcPts val="4199"/>
              </a:lnSpc>
              <a:buFont typeface="Arial"/>
              <a:buChar char="•"/>
            </a:pPr>
            <a:r>
              <a:rPr lang="en-US" sz="2999">
                <a:solidFill>
                  <a:srgbClr val="000000"/>
                </a:solidFill>
                <a:latin typeface="Times New Roman Bold"/>
              </a:rPr>
              <a:t>Accuracy - </a:t>
            </a:r>
            <a:r>
              <a:rPr lang="en-US" sz="2999">
                <a:solidFill>
                  <a:srgbClr val="000000"/>
                </a:solidFill>
                <a:latin typeface="Times New Roman"/>
              </a:rPr>
              <a:t>Utilizes advanced natural language processing models for precise summarization. </a:t>
            </a:r>
          </a:p>
          <a:p>
            <a:pPr algn="just" marL="647692" indent="-323846" lvl="1">
              <a:lnSpc>
                <a:spcPts val="4199"/>
              </a:lnSpc>
              <a:buFont typeface="Arial"/>
              <a:buChar char="•"/>
            </a:pPr>
            <a:r>
              <a:rPr lang="en-US" sz="2999">
                <a:solidFill>
                  <a:srgbClr val="000000"/>
                </a:solidFill>
                <a:latin typeface="Times New Roman Bold"/>
              </a:rPr>
              <a:t>Scalability -</a:t>
            </a:r>
            <a:r>
              <a:rPr lang="en-US" sz="2999">
                <a:solidFill>
                  <a:srgbClr val="000000"/>
                </a:solidFill>
                <a:latin typeface="Times New Roman"/>
              </a:rPr>
              <a:t> Handles transcripts of any length, ensuring adaptability to various video durations. </a:t>
            </a:r>
          </a:p>
          <a:p>
            <a:pPr algn="just" marL="647692" indent="-323846" lvl="1">
              <a:lnSpc>
                <a:spcPts val="4199"/>
              </a:lnSpc>
              <a:buFont typeface="Arial"/>
              <a:buChar char="•"/>
            </a:pPr>
            <a:r>
              <a:rPr lang="en-US" sz="2999">
                <a:solidFill>
                  <a:srgbClr val="000000"/>
                </a:solidFill>
                <a:latin typeface="Times New Roman Bold"/>
              </a:rPr>
              <a:t>User-Friendly - </a:t>
            </a:r>
            <a:r>
              <a:rPr lang="en-US" sz="2999">
                <a:solidFill>
                  <a:srgbClr val="000000"/>
                </a:solidFill>
                <a:latin typeface="Times New Roman"/>
              </a:rPr>
              <a:t>Offers easy input of YouTube links and accessible summarized text output. </a:t>
            </a:r>
          </a:p>
          <a:p>
            <a:pPr algn="just" marL="647692" indent="-323846" lvl="1">
              <a:lnSpc>
                <a:spcPts val="4199"/>
              </a:lnSpc>
              <a:buFont typeface="Arial"/>
              <a:buChar char="•"/>
            </a:pPr>
            <a:r>
              <a:rPr lang="en-US" sz="2999">
                <a:solidFill>
                  <a:srgbClr val="000000"/>
                </a:solidFill>
                <a:latin typeface="Times New Roman Bold"/>
              </a:rPr>
              <a:t>Versatility -</a:t>
            </a:r>
            <a:r>
              <a:rPr lang="en-US" sz="2999">
                <a:solidFill>
                  <a:srgbClr val="000000"/>
                </a:solidFill>
                <a:latin typeface="Times New Roman"/>
              </a:rPr>
              <a:t> Applicable to diverse use cases, facilitating quick comprehension of video content.</a:t>
            </a:r>
          </a:p>
          <a:p>
            <a:pPr algn="just">
              <a:lnSpc>
                <a:spcPts val="392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Freeform 23" id="23"/>
          <p:cNvSpPr/>
          <p:nvPr/>
        </p:nvSpPr>
        <p:spPr>
          <a:xfrm flipH="false" flipV="false" rot="0">
            <a:off x="100012" y="6711497"/>
            <a:ext cx="2509916" cy="3489775"/>
          </a:xfrm>
          <a:custGeom>
            <a:avLst/>
            <a:gdLst/>
            <a:ahLst/>
            <a:cxnLst/>
            <a:rect r="r" b="b" t="t" l="l"/>
            <a:pathLst>
              <a:path h="3489775" w="2509916">
                <a:moveTo>
                  <a:pt x="0" y="0"/>
                </a:moveTo>
                <a:lnTo>
                  <a:pt x="2509917" y="0"/>
                </a:lnTo>
                <a:lnTo>
                  <a:pt x="2509917" y="3489775"/>
                </a:lnTo>
                <a:lnTo>
                  <a:pt x="0" y="3489775"/>
                </a:lnTo>
                <a:lnTo>
                  <a:pt x="0" y="0"/>
                </a:lnTo>
                <a:close/>
              </a:path>
            </a:pathLst>
          </a:custGeom>
          <a:blipFill>
            <a:blip r:embed="rId2"/>
            <a:stretch>
              <a:fillRect l="0" t="-1428" r="-309" b="-1428"/>
            </a:stretch>
          </a:blipFill>
        </p:spPr>
      </p:sp>
      <p:sp>
        <p:nvSpPr>
          <p:cNvPr name="TextBox 24" id="24"/>
          <p:cNvSpPr txBox="true"/>
          <p:nvPr/>
        </p:nvSpPr>
        <p:spPr>
          <a:xfrm rot="0">
            <a:off x="1109662" y="856042"/>
            <a:ext cx="15037976" cy="1238250"/>
          </a:xfrm>
          <a:prstGeom prst="rect">
            <a:avLst/>
          </a:prstGeom>
        </p:spPr>
        <p:txBody>
          <a:bodyPr anchor="t" rtlCol="false" tIns="0" lIns="0" bIns="0" rIns="0">
            <a:spAutoFit/>
          </a:bodyPr>
          <a:lstStyle/>
          <a:p>
            <a:pPr algn="l">
              <a:lnSpc>
                <a:spcPts val="8640"/>
              </a:lnSpc>
            </a:pPr>
            <a:r>
              <a:rPr lang="en-US" sz="7200" spc="33">
                <a:solidFill>
                  <a:srgbClr val="000000"/>
                </a:solidFill>
                <a:latin typeface="Times New Roman Bold"/>
              </a:rPr>
              <a:t>THE WOW IN YOUR SOLUTION</a:t>
            </a:r>
          </a:p>
        </p:txBody>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26" id="26"/>
          <p:cNvSpPr txBox="true"/>
          <p:nvPr/>
        </p:nvSpPr>
        <p:spPr>
          <a:xfrm rot="0">
            <a:off x="2458879" y="2112962"/>
            <a:ext cx="11695881" cy="6394450"/>
          </a:xfrm>
          <a:prstGeom prst="rect">
            <a:avLst/>
          </a:prstGeom>
        </p:spPr>
        <p:txBody>
          <a:bodyPr anchor="t" rtlCol="false" tIns="0" lIns="0" bIns="0" rIns="0">
            <a:spAutoFit/>
          </a:bodyPr>
          <a:lstStyle/>
          <a:p>
            <a:pPr algn="just">
              <a:lnSpc>
                <a:spcPts val="5599"/>
              </a:lnSpc>
            </a:pPr>
            <a:r>
              <a:rPr lang="en-US" sz="3999">
                <a:solidFill>
                  <a:srgbClr val="000000"/>
                </a:solidFill>
                <a:latin typeface="Times New Roman"/>
              </a:rPr>
              <a:t>The wow lies in seamlessly integrating cutting-edge tech like Transformers and YouTube Transcript API for automated YouTube video summarization. Leveraging Transformers' NLP and Transcript API's retrieval, users get swift, concise summaries. Iterative summarization guarantees accuracy and depth, boosting user experience and productivity. Python scripting offers flexibility, tailoring to specific needs, boosting adaptability and efficacy.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Freeform 23" id="2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4" id="2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25" id="25"/>
          <p:cNvSpPr txBox="true"/>
          <p:nvPr/>
        </p:nvSpPr>
        <p:spPr>
          <a:xfrm rot="0">
            <a:off x="671512" y="307181"/>
            <a:ext cx="6237853" cy="1238250"/>
          </a:xfrm>
          <a:prstGeom prst="rect">
            <a:avLst/>
          </a:prstGeom>
        </p:spPr>
        <p:txBody>
          <a:bodyPr anchor="t" rtlCol="false" tIns="0" lIns="0" bIns="0" rIns="0">
            <a:spAutoFit/>
          </a:bodyPr>
          <a:lstStyle/>
          <a:p>
            <a:pPr algn="l">
              <a:lnSpc>
                <a:spcPts val="8640"/>
              </a:lnSpc>
            </a:pPr>
            <a:r>
              <a:rPr lang="en-US" sz="7200" spc="-44">
                <a:solidFill>
                  <a:srgbClr val="000000"/>
                </a:solidFill>
                <a:latin typeface="Times New Roman Bold"/>
              </a:rPr>
              <a:t>MODELLING</a:t>
            </a:r>
          </a:p>
        </p:txBody>
      </p:sp>
      <p:sp>
        <p:nvSpPr>
          <p:cNvPr name="TextBox 26" id="26"/>
          <p:cNvSpPr txBox="true"/>
          <p:nvPr/>
        </p:nvSpPr>
        <p:spPr>
          <a:xfrm rot="0">
            <a:off x="281080" y="853122"/>
            <a:ext cx="14449425" cy="9067165"/>
          </a:xfrm>
          <a:prstGeom prst="rect">
            <a:avLst/>
          </a:prstGeom>
        </p:spPr>
        <p:txBody>
          <a:bodyPr anchor="t" rtlCol="false" tIns="0" lIns="0" bIns="0" rIns="0">
            <a:spAutoFit/>
          </a:bodyPr>
          <a:lstStyle/>
          <a:p>
            <a:pPr algn="just">
              <a:lnSpc>
                <a:spcPts val="4759"/>
              </a:lnSpc>
            </a:pPr>
          </a:p>
          <a:p>
            <a:pPr algn="just" marL="798828" indent="-399414" lvl="1">
              <a:lnSpc>
                <a:spcPts val="5179"/>
              </a:lnSpc>
              <a:buAutoNum type="arabicPeriod" startAt="1"/>
            </a:pPr>
            <a:r>
              <a:rPr lang="en-US" sz="3699">
                <a:solidFill>
                  <a:srgbClr val="000000"/>
                </a:solidFill>
                <a:latin typeface="Times New Roman Bold"/>
              </a:rPr>
              <a:t>Text Summarization Pipeline Initialization  -</a:t>
            </a:r>
            <a:r>
              <a:rPr lang="en-US" sz="3699">
                <a:solidFill>
                  <a:srgbClr val="000000"/>
                </a:solidFill>
                <a:latin typeface="Times New Roman"/>
              </a:rPr>
              <a:t>Initializes a summarization pipeline using the Transformers library to condense lengthy transcripts into concise summaries.</a:t>
            </a:r>
          </a:p>
          <a:p>
            <a:pPr algn="just" marL="798828" indent="-399414" lvl="1">
              <a:lnSpc>
                <a:spcPts val="5179"/>
              </a:lnSpc>
              <a:buAutoNum type="arabicPeriod" startAt="1"/>
            </a:pPr>
            <a:r>
              <a:rPr lang="en-US" sz="3699">
                <a:solidFill>
                  <a:srgbClr val="000000"/>
                </a:solidFill>
                <a:latin typeface="Times New Roman Bold"/>
              </a:rPr>
              <a:t>Iterative Text Summarization - </a:t>
            </a:r>
            <a:r>
              <a:rPr lang="en-US" sz="3699">
                <a:solidFill>
                  <a:srgbClr val="000000"/>
                </a:solidFill>
                <a:latin typeface="Times New Roman"/>
              </a:rPr>
              <a:t>Divides the original transcript into segments, applies summarization iteratively to each segment, and generates summarized text to handle long transcripts effectively.</a:t>
            </a:r>
          </a:p>
          <a:p>
            <a:pPr algn="just" marL="798828" indent="-399414" lvl="1">
              <a:lnSpc>
                <a:spcPts val="5179"/>
              </a:lnSpc>
              <a:buAutoNum type="arabicPeriod" startAt="1"/>
            </a:pPr>
            <a:r>
              <a:rPr lang="en-US" sz="3699">
                <a:solidFill>
                  <a:srgbClr val="000000"/>
                </a:solidFill>
                <a:latin typeface="Times New Roman Bold"/>
              </a:rPr>
              <a:t>Concatenation of Summarized Text -</a:t>
            </a:r>
            <a:r>
              <a:rPr lang="en-US" sz="3699">
                <a:solidFill>
                  <a:srgbClr val="000000"/>
                </a:solidFill>
                <a:latin typeface="Times New Roman"/>
              </a:rPr>
              <a:t> Combines the summarized text segments to create a comprehensive summary of the entire transcript, ensuring all key information is retained.</a:t>
            </a:r>
          </a:p>
          <a:p>
            <a:pPr algn="just" marL="798828" indent="-399414" lvl="1">
              <a:lnSpc>
                <a:spcPts val="5179"/>
              </a:lnSpc>
              <a:buAutoNum type="arabicPeriod" startAt="1"/>
            </a:pPr>
            <a:r>
              <a:rPr lang="en-US" sz="3699">
                <a:solidFill>
                  <a:srgbClr val="000000"/>
                </a:solidFill>
                <a:latin typeface="Times New Roman Bold"/>
              </a:rPr>
              <a:t>Length Calculation -</a:t>
            </a:r>
            <a:r>
              <a:rPr lang="en-US" sz="3699">
                <a:solidFill>
                  <a:srgbClr val="000000"/>
                </a:solidFill>
                <a:latin typeface="Times New Roman"/>
              </a:rPr>
              <a:t>Evaluates the effectiveness of the summarization process by calculating the length of the summarized text, providing insights into the degree of condensation achieved.</a:t>
            </a:r>
          </a:p>
          <a:p>
            <a:pPr algn="just">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DAGBJmlUF9Y</dc:identifier>
  <dcterms:modified xsi:type="dcterms:W3CDTF">2011-08-01T06:04:30Z</dcterms:modified>
  <cp:revision>1</cp:revision>
  <dc:title>Shreemathi D</dc:title>
</cp:coreProperties>
</file>