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6" roundtripDataSignature="AMtx7miYgLr9RAc7COm9FgQhd2LS+x1B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85" name="Google Shape;85;p1"/>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86" name="Google Shape;86;p1"/>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87" name="Google Shape;87;p1"/>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88" name="Google Shape;88;p1"/>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89" name="Google Shape;89;p1"/>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90" name="Google Shape;90;p1"/>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91" name="Google Shape;91;p1"/>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92" name="Google Shape;92;p1"/>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93" name="Google Shape;93;p1"/>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94" name="Google Shape;94;p1"/>
          <p:cNvSpPr/>
          <p:nvPr/>
        </p:nvSpPr>
        <p:spPr>
          <a:xfrm>
            <a:off x="1114425" y="1657350"/>
            <a:ext cx="2614612" cy="2000250"/>
          </a:xfrm>
          <a:custGeom>
            <a:rect b="b" l="l" r="r" t="t"/>
            <a:pathLst>
              <a:path extrusionOk="0" h="2000250" w="2614612">
                <a:moveTo>
                  <a:pt x="0" y="0"/>
                </a:moveTo>
                <a:lnTo>
                  <a:pt x="2614613" y="0"/>
                </a:lnTo>
                <a:lnTo>
                  <a:pt x="2614613" y="2000250"/>
                </a:lnTo>
                <a:lnTo>
                  <a:pt x="0" y="2000250"/>
                </a:lnTo>
                <a:lnTo>
                  <a:pt x="0" y="0"/>
                </a:lnTo>
                <a:close/>
              </a:path>
            </a:pathLst>
          </a:custGeom>
          <a:blipFill rotWithShape="1">
            <a:blip r:embed="rId3">
              <a:alphaModFix/>
            </a:blip>
            <a:stretch>
              <a:fillRect b="0" l="0" r="0" t="0"/>
            </a:stretch>
          </a:blipFill>
          <a:ln>
            <a:noFill/>
          </a:ln>
        </p:spPr>
      </p:sp>
      <p:sp>
        <p:nvSpPr>
          <p:cNvPr id="95" name="Google Shape;95;p1"/>
          <p:cNvSpPr/>
          <p:nvPr/>
        </p:nvSpPr>
        <p:spPr>
          <a:xfrm>
            <a:off x="5629275" y="1785938"/>
            <a:ext cx="2500312" cy="2157412"/>
          </a:xfrm>
          <a:custGeom>
            <a:rect b="b" l="l" r="r" t="t"/>
            <a:pathLst>
              <a:path extrusionOk="0"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a:ln>
            <a:noFill/>
          </a:ln>
        </p:spPr>
      </p:sp>
      <p:sp>
        <p:nvSpPr>
          <p:cNvPr id="96" name="Google Shape;96;p1"/>
          <p:cNvSpPr/>
          <p:nvPr/>
        </p:nvSpPr>
        <p:spPr>
          <a:xfrm>
            <a:off x="5700712" y="7843838"/>
            <a:ext cx="1085850" cy="928688"/>
          </a:xfrm>
          <a:custGeom>
            <a:rect b="b" l="l" r="r" t="t"/>
            <a:pathLst>
              <a:path extrusionOk="0"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a:ln>
            <a:noFill/>
          </a:ln>
        </p:spPr>
      </p:sp>
      <p:sp>
        <p:nvSpPr>
          <p:cNvPr id="97" name="Google Shape;97;p1"/>
          <p:cNvSpPr txBox="1"/>
          <p:nvPr/>
        </p:nvSpPr>
        <p:spPr>
          <a:xfrm>
            <a:off x="1674122" y="4576763"/>
            <a:ext cx="8701277" cy="14382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8399" u="none" cap="none" strike="noStrike">
                <a:solidFill>
                  <a:srgbClr val="000000"/>
                </a:solidFill>
                <a:latin typeface="Times"/>
                <a:ea typeface="Times"/>
                <a:cs typeface="Times"/>
                <a:sym typeface="Times"/>
              </a:rPr>
              <a:t>Shreemathi D</a:t>
            </a:r>
            <a:endParaRPr/>
          </a:p>
        </p:txBody>
      </p:sp>
      <p:sp>
        <p:nvSpPr>
          <p:cNvPr id="98" name="Google Shape;98;p1"/>
          <p:cNvSpPr txBox="1"/>
          <p:nvPr/>
        </p:nvSpPr>
        <p:spPr>
          <a:xfrm>
            <a:off x="1674122" y="6081712"/>
            <a:ext cx="5759401" cy="81915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1" i="0" lang="en-US" sz="4799" u="none" cap="none" strike="noStrike">
                <a:solidFill>
                  <a:srgbClr val="2D936B"/>
                </a:solidFill>
                <a:latin typeface="Times"/>
                <a:ea typeface="Times"/>
                <a:cs typeface="Times"/>
                <a:sym typeface="Times"/>
              </a:rPr>
              <a:t>Final Project</a:t>
            </a:r>
            <a:endParaRPr/>
          </a:p>
        </p:txBody>
      </p:sp>
      <p:sp>
        <p:nvSpPr>
          <p:cNvPr id="99" name="Google Shape;99;p1"/>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4">
              <a:alphaModFix/>
            </a:blip>
            <a:stretch>
              <a:fillRect b="0" l="-66660" r="-66662" t="0"/>
            </a:stretch>
          </a:blipFill>
          <a:ln>
            <a:noFill/>
          </a:ln>
        </p:spPr>
      </p:sp>
      <p:sp>
        <p:nvSpPr>
          <p:cNvPr id="100" name="Google Shape;100;p1"/>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101" name="Google Shape;101;p1"/>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0"/>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257" name="Google Shape;257;p10"/>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258" name="Google Shape;258;p10"/>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59" name="Google Shape;259;p10"/>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60" name="Google Shape;260;p10"/>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261" name="Google Shape;261;p10"/>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62" name="Google Shape;262;p10"/>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63" name="Google Shape;263;p10"/>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64" name="Google Shape;264;p10"/>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265" name="Google Shape;265;p10"/>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266" name="Google Shape;266;p10"/>
          <p:cNvSpPr txBox="1"/>
          <p:nvPr/>
        </p:nvSpPr>
        <p:spPr>
          <a:xfrm>
            <a:off x="685529" y="9825037"/>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267" name="Google Shape;267;p10"/>
          <p:cNvSpPr/>
          <p:nvPr/>
        </p:nvSpPr>
        <p:spPr>
          <a:xfrm>
            <a:off x="2500312" y="9701212"/>
            <a:ext cx="114300" cy="266700"/>
          </a:xfrm>
          <a:custGeom>
            <a:rect b="b" l="l" r="r" t="t"/>
            <a:pathLst>
              <a:path extrusionOk="0" h="266700" w="114300">
                <a:moveTo>
                  <a:pt x="0" y="0"/>
                </a:moveTo>
                <a:lnTo>
                  <a:pt x="114300" y="0"/>
                </a:lnTo>
                <a:lnTo>
                  <a:pt x="114300" y="266700"/>
                </a:lnTo>
                <a:lnTo>
                  <a:pt x="0" y="266700"/>
                </a:lnTo>
                <a:lnTo>
                  <a:pt x="0" y="0"/>
                </a:lnTo>
                <a:close/>
              </a:path>
            </a:pathLst>
          </a:custGeom>
          <a:blipFill rotWithShape="1">
            <a:blip r:embed="rId3">
              <a:alphaModFix/>
            </a:blip>
            <a:stretch>
              <a:fillRect b="0" l="-66660" r="-66662" t="0"/>
            </a:stretch>
          </a:blipFill>
          <a:ln>
            <a:noFill/>
          </a:ln>
        </p:spPr>
      </p:sp>
      <p:sp>
        <p:nvSpPr>
          <p:cNvPr id="268" name="Google Shape;268;p10"/>
          <p:cNvSpPr/>
          <p:nvPr/>
        </p:nvSpPr>
        <p:spPr>
          <a:xfrm>
            <a:off x="596133" y="4449784"/>
            <a:ext cx="5106876" cy="3386910"/>
          </a:xfrm>
          <a:custGeom>
            <a:rect b="b" l="l" r="r" t="t"/>
            <a:pathLst>
              <a:path extrusionOk="0" h="3386910" w="5106876">
                <a:moveTo>
                  <a:pt x="0" y="0"/>
                </a:moveTo>
                <a:lnTo>
                  <a:pt x="5106876" y="0"/>
                </a:lnTo>
                <a:lnTo>
                  <a:pt x="5106876" y="3386910"/>
                </a:lnTo>
                <a:lnTo>
                  <a:pt x="0" y="3386910"/>
                </a:lnTo>
                <a:lnTo>
                  <a:pt x="0" y="0"/>
                </a:lnTo>
                <a:close/>
              </a:path>
            </a:pathLst>
          </a:custGeom>
          <a:blipFill rotWithShape="1">
            <a:blip r:embed="rId4">
              <a:alphaModFix/>
            </a:blip>
            <a:stretch>
              <a:fillRect b="-15490" l="-13807" r="-10192" t="-29147"/>
            </a:stretch>
          </a:blipFill>
          <a:ln>
            <a:noFill/>
          </a:ln>
        </p:spPr>
      </p:sp>
      <p:sp>
        <p:nvSpPr>
          <p:cNvPr id="269" name="Google Shape;269;p10"/>
          <p:cNvSpPr/>
          <p:nvPr/>
        </p:nvSpPr>
        <p:spPr>
          <a:xfrm>
            <a:off x="5862901" y="4135459"/>
            <a:ext cx="8541411" cy="3701235"/>
          </a:xfrm>
          <a:custGeom>
            <a:rect b="b" l="l" r="r" t="t"/>
            <a:pathLst>
              <a:path extrusionOk="0" h="710023" w="1638534">
                <a:moveTo>
                  <a:pt x="0" y="0"/>
                </a:moveTo>
                <a:lnTo>
                  <a:pt x="1638534" y="0"/>
                </a:lnTo>
                <a:lnTo>
                  <a:pt x="1638534" y="710023"/>
                </a:lnTo>
                <a:lnTo>
                  <a:pt x="0" y="710023"/>
                </a:lnTo>
                <a:close/>
              </a:path>
            </a:pathLst>
          </a:custGeom>
          <a:blipFill rotWithShape="1">
            <a:blip r:embed="rId5">
              <a:alphaModFix/>
            </a:blip>
            <a:stretch>
              <a:fillRect b="-1513" l="0" r="0" t="-1514"/>
            </a:stretch>
          </a:blipFill>
          <a:ln>
            <a:noFill/>
          </a:ln>
        </p:spPr>
      </p:sp>
      <p:sp>
        <p:nvSpPr>
          <p:cNvPr id="270" name="Google Shape;270;p10"/>
          <p:cNvSpPr txBox="1"/>
          <p:nvPr/>
        </p:nvSpPr>
        <p:spPr>
          <a:xfrm>
            <a:off x="671512" y="338137"/>
            <a:ext cx="5031497" cy="1238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000000"/>
                </a:solidFill>
                <a:latin typeface="Times"/>
                <a:ea typeface="Times"/>
                <a:cs typeface="Times"/>
                <a:sym typeface="Times"/>
              </a:rPr>
              <a:t>RESULTS</a:t>
            </a:r>
            <a:endParaRPr/>
          </a:p>
        </p:txBody>
      </p:sp>
      <p:sp>
        <p:nvSpPr>
          <p:cNvPr id="271" name="Google Shape;271;p10"/>
          <p:cNvSpPr txBox="1"/>
          <p:nvPr/>
        </p:nvSpPr>
        <p:spPr>
          <a:xfrm>
            <a:off x="16915827" y="9707466"/>
            <a:ext cx="342900"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10</a:t>
            </a:r>
            <a:endParaRPr/>
          </a:p>
        </p:txBody>
      </p:sp>
      <p:sp>
        <p:nvSpPr>
          <p:cNvPr id="272" name="Google Shape;272;p10"/>
          <p:cNvSpPr txBox="1"/>
          <p:nvPr/>
        </p:nvSpPr>
        <p:spPr>
          <a:xfrm>
            <a:off x="671512" y="8948738"/>
            <a:ext cx="13335300" cy="5541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599" u="sng">
                <a:solidFill>
                  <a:srgbClr val="006FC0"/>
                </a:solidFill>
                <a:latin typeface="Times New Roman"/>
                <a:ea typeface="Times New Roman"/>
                <a:cs typeface="Times New Roman"/>
                <a:sym typeface="Times New Roman"/>
              </a:rPr>
              <a:t>https://github.com/Shreemathi-D/GEN_AI.git</a:t>
            </a:r>
            <a:endParaRPr/>
          </a:p>
        </p:txBody>
      </p:sp>
      <p:sp>
        <p:nvSpPr>
          <p:cNvPr id="273" name="Google Shape;273;p10"/>
          <p:cNvSpPr txBox="1"/>
          <p:nvPr/>
        </p:nvSpPr>
        <p:spPr>
          <a:xfrm>
            <a:off x="685529" y="1666305"/>
            <a:ext cx="15018926" cy="1847215"/>
          </a:xfrm>
          <a:prstGeom prst="rect">
            <a:avLst/>
          </a:prstGeom>
          <a:noFill/>
          <a:ln>
            <a:noFill/>
          </a:ln>
        </p:spPr>
        <p:txBody>
          <a:bodyPr anchorCtr="0" anchor="t" bIns="0" lIns="0" spcFirstLastPara="1" rIns="0" wrap="square" tIns="0">
            <a:spAutoFit/>
          </a:bodyPr>
          <a:lstStyle/>
          <a:p>
            <a:pPr indent="0" lvl="0" marL="0" marR="0" rtl="0" algn="just">
              <a:lnSpc>
                <a:spcPct val="140011"/>
              </a:lnSpc>
              <a:spcBef>
                <a:spcPts val="0"/>
              </a:spcBef>
              <a:spcAft>
                <a:spcPts val="0"/>
              </a:spcAft>
              <a:buNone/>
            </a:pPr>
            <a:r>
              <a:rPr b="0" i="0" lang="en-US" sz="3399" u="none" cap="none" strike="noStrike">
                <a:solidFill>
                  <a:srgbClr val="000000"/>
                </a:solidFill>
                <a:latin typeface="Times New Roman"/>
                <a:ea typeface="Times New Roman"/>
                <a:cs typeface="Times New Roman"/>
                <a:sym typeface="Times New Roman"/>
              </a:rPr>
              <a:t>The results of the project involve successfully installing the required libraries, retrieving and processing the transcript of a YouTube video, and generating summarized text segments using a text summarization pipeline.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p:nvPr/>
        </p:nvSpPr>
        <p:spPr>
          <a:xfrm>
            <a:off x="0" y="0"/>
            <a:ext cx="18288000" cy="10287000"/>
          </a:xfrm>
          <a:custGeom>
            <a:rect b="b" l="l" r="r" t="t"/>
            <a:pathLst>
              <a:path extrusionOk="0" h="13716000" w="24384000">
                <a:moveTo>
                  <a:pt x="24384000" y="0"/>
                </a:moveTo>
                <a:lnTo>
                  <a:pt x="0" y="0"/>
                </a:lnTo>
                <a:lnTo>
                  <a:pt x="0" y="13716000"/>
                </a:lnTo>
                <a:lnTo>
                  <a:pt x="24384000" y="13716000"/>
                </a:lnTo>
                <a:lnTo>
                  <a:pt x="24384000" y="0"/>
                </a:lnTo>
                <a:close/>
              </a:path>
            </a:pathLst>
          </a:custGeom>
          <a:solidFill>
            <a:srgbClr val="F1F1F1"/>
          </a:solidFill>
          <a:ln>
            <a:noFill/>
          </a:ln>
        </p:spPr>
      </p:sp>
      <p:sp>
        <p:nvSpPr>
          <p:cNvPr id="107" name="Google Shape;107;p2"/>
          <p:cNvSpPr/>
          <p:nvPr/>
        </p:nvSpPr>
        <p:spPr>
          <a:xfrm>
            <a:off x="11158538" y="-236443"/>
            <a:ext cx="7129462" cy="10294843"/>
          </a:xfrm>
          <a:custGeom>
            <a:rect b="b" l="l" r="r" t="t"/>
            <a:pathLst>
              <a:path extrusionOk="0" h="10294843" w="7129462">
                <a:moveTo>
                  <a:pt x="0" y="0"/>
                </a:moveTo>
                <a:lnTo>
                  <a:pt x="7129462" y="0"/>
                </a:lnTo>
                <a:lnTo>
                  <a:pt x="7129462" y="10294843"/>
                </a:lnTo>
                <a:lnTo>
                  <a:pt x="0" y="10294843"/>
                </a:lnTo>
                <a:lnTo>
                  <a:pt x="0" y="0"/>
                </a:lnTo>
                <a:close/>
              </a:path>
            </a:pathLst>
          </a:custGeom>
          <a:blipFill rotWithShape="1">
            <a:blip r:embed="rId3">
              <a:alphaModFix/>
            </a:blip>
            <a:stretch>
              <a:fillRect b="0" l="0" r="0" t="0"/>
            </a:stretch>
          </a:blipFill>
          <a:ln>
            <a:noFill/>
          </a:ln>
        </p:spPr>
      </p:sp>
      <p:sp>
        <p:nvSpPr>
          <p:cNvPr id="108" name="Google Shape;108;p2"/>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109" name="Google Shape;109;p2"/>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4">
              <a:alphaModFix/>
            </a:blip>
            <a:stretch>
              <a:fillRect b="0" l="-66660" r="-66662" t="0"/>
            </a:stretch>
          </a:blipFill>
          <a:ln>
            <a:noFill/>
          </a:ln>
        </p:spPr>
      </p:sp>
      <p:sp>
        <p:nvSpPr>
          <p:cNvPr id="110" name="Google Shape;110;p2"/>
          <p:cNvSpPr/>
          <p:nvPr/>
        </p:nvSpPr>
        <p:spPr>
          <a:xfrm>
            <a:off x="700088" y="9615488"/>
            <a:ext cx="5557838" cy="442912"/>
          </a:xfrm>
          <a:custGeom>
            <a:rect b="b" l="l" r="r" t="t"/>
            <a:pathLst>
              <a:path extrusionOk="0" h="442912" w="5557838">
                <a:moveTo>
                  <a:pt x="0" y="0"/>
                </a:moveTo>
                <a:lnTo>
                  <a:pt x="5557837" y="0"/>
                </a:lnTo>
                <a:lnTo>
                  <a:pt x="5557837" y="442912"/>
                </a:lnTo>
                <a:lnTo>
                  <a:pt x="0" y="442912"/>
                </a:lnTo>
                <a:lnTo>
                  <a:pt x="0" y="0"/>
                </a:lnTo>
                <a:close/>
              </a:path>
            </a:pathLst>
          </a:custGeom>
          <a:blipFill rotWithShape="1">
            <a:blip r:embed="rId5">
              <a:alphaModFix/>
            </a:blip>
            <a:stretch>
              <a:fillRect b="-123" l="0" r="0" t="-123"/>
            </a:stretch>
          </a:blipFill>
          <a:ln>
            <a:noFill/>
          </a:ln>
        </p:spPr>
      </p:sp>
      <p:sp>
        <p:nvSpPr>
          <p:cNvPr id="111" name="Google Shape;111;p2"/>
          <p:cNvSpPr/>
          <p:nvPr/>
        </p:nvSpPr>
        <p:spPr>
          <a:xfrm>
            <a:off x="8706245" y="4084433"/>
            <a:ext cx="5762142" cy="2493432"/>
          </a:xfrm>
          <a:custGeom>
            <a:rect b="b" l="l" r="r" t="t"/>
            <a:pathLst>
              <a:path extrusionOk="0" h="1666106" w="3850251">
                <a:moveTo>
                  <a:pt x="0" y="0"/>
                </a:moveTo>
                <a:lnTo>
                  <a:pt x="3850251" y="0"/>
                </a:lnTo>
                <a:lnTo>
                  <a:pt x="3850251" y="1666106"/>
                </a:lnTo>
                <a:lnTo>
                  <a:pt x="0" y="1666106"/>
                </a:lnTo>
                <a:close/>
              </a:path>
            </a:pathLst>
          </a:custGeom>
          <a:blipFill rotWithShape="1">
            <a:blip r:embed="rId6">
              <a:alphaModFix/>
            </a:blip>
            <a:stretch>
              <a:fillRect b="0" l="-1462" r="-1463" t="0"/>
            </a:stretch>
          </a:blipFill>
          <a:ln>
            <a:noFill/>
          </a:ln>
        </p:spPr>
      </p:sp>
      <p:sp>
        <p:nvSpPr>
          <p:cNvPr id="112" name="Google Shape;112;p2"/>
          <p:cNvSpPr txBox="1"/>
          <p:nvPr/>
        </p:nvSpPr>
        <p:spPr>
          <a:xfrm>
            <a:off x="335756" y="1267461"/>
            <a:ext cx="13530126" cy="33051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6999" u="none" cap="none" strike="noStrike">
                <a:solidFill>
                  <a:srgbClr val="000000"/>
                </a:solidFill>
                <a:latin typeface="Times"/>
                <a:ea typeface="Times"/>
                <a:cs typeface="Times"/>
                <a:sym typeface="Times"/>
              </a:rPr>
              <a:t>YOUTUBE VIDEO SUMMARIZATION WITH TRANSFORMERS</a:t>
            </a:r>
            <a:endParaRPr/>
          </a:p>
        </p:txBody>
      </p:sp>
      <p:sp>
        <p:nvSpPr>
          <p:cNvPr id="113" name="Google Shape;113;p2"/>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114" name="Google Shape;114;p2"/>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p:nvPr/>
        </p:nvSpPr>
        <p:spPr>
          <a:xfrm>
            <a:off x="0" y="0"/>
            <a:ext cx="18288000" cy="10287000"/>
          </a:xfrm>
          <a:custGeom>
            <a:rect b="b" l="l" r="r" t="t"/>
            <a:pathLst>
              <a:path extrusionOk="0" h="13716000" w="24384000">
                <a:moveTo>
                  <a:pt x="24384000" y="0"/>
                </a:moveTo>
                <a:lnTo>
                  <a:pt x="0" y="0"/>
                </a:lnTo>
                <a:lnTo>
                  <a:pt x="0" y="13716000"/>
                </a:lnTo>
                <a:lnTo>
                  <a:pt x="24384000" y="13716000"/>
                </a:lnTo>
                <a:lnTo>
                  <a:pt x="24384000" y="0"/>
                </a:lnTo>
                <a:close/>
              </a:path>
            </a:pathLst>
          </a:custGeom>
          <a:solidFill>
            <a:srgbClr val="F1F1F1"/>
          </a:solidFill>
          <a:ln>
            <a:noFill/>
          </a:ln>
        </p:spPr>
      </p:sp>
      <p:sp>
        <p:nvSpPr>
          <p:cNvPr id="120" name="Google Shape;120;p3"/>
          <p:cNvSpPr/>
          <p:nvPr/>
        </p:nvSpPr>
        <p:spPr>
          <a:xfrm>
            <a:off x="11165774" y="0"/>
            <a:ext cx="7129462" cy="10294843"/>
          </a:xfrm>
          <a:custGeom>
            <a:rect b="b" l="l" r="r" t="t"/>
            <a:pathLst>
              <a:path extrusionOk="0" h="10294843" w="7129462">
                <a:moveTo>
                  <a:pt x="0" y="0"/>
                </a:moveTo>
                <a:lnTo>
                  <a:pt x="7129463" y="0"/>
                </a:lnTo>
                <a:lnTo>
                  <a:pt x="7129463" y="10294843"/>
                </a:lnTo>
                <a:lnTo>
                  <a:pt x="0" y="10294843"/>
                </a:lnTo>
                <a:lnTo>
                  <a:pt x="0" y="0"/>
                </a:lnTo>
                <a:close/>
              </a:path>
            </a:pathLst>
          </a:custGeom>
          <a:blipFill rotWithShape="1">
            <a:blip r:embed="rId3">
              <a:alphaModFix/>
            </a:blip>
            <a:stretch>
              <a:fillRect b="0" l="0" r="0" t="0"/>
            </a:stretch>
          </a:blipFill>
          <a:ln>
            <a:noFill/>
          </a:ln>
        </p:spPr>
      </p:sp>
      <p:sp>
        <p:nvSpPr>
          <p:cNvPr id="121" name="Google Shape;121;p3"/>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122" name="Google Shape;122;p3"/>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123" name="Google Shape;123;p3"/>
          <p:cNvSpPr/>
          <p:nvPr/>
        </p:nvSpPr>
        <p:spPr>
          <a:xfrm>
            <a:off x="11044238" y="671512"/>
            <a:ext cx="542925" cy="542925"/>
          </a:xfrm>
          <a:custGeom>
            <a:rect b="b" l="l" r="r" t="t"/>
            <a:pathLst>
              <a:path extrusionOk="0"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a:ln>
            <a:noFill/>
          </a:ln>
        </p:spPr>
      </p:sp>
      <p:sp>
        <p:nvSpPr>
          <p:cNvPr id="124" name="Google Shape;124;p3"/>
          <p:cNvSpPr/>
          <p:nvPr/>
        </p:nvSpPr>
        <p:spPr>
          <a:xfrm>
            <a:off x="16516350" y="8415338"/>
            <a:ext cx="971550" cy="971550"/>
          </a:xfrm>
          <a:custGeom>
            <a:rect b="b" l="l" r="r" t="t"/>
            <a:pathLst>
              <a:path extrusionOk="0" h="971550" w="971550">
                <a:moveTo>
                  <a:pt x="0" y="0"/>
                </a:moveTo>
                <a:lnTo>
                  <a:pt x="971550" y="0"/>
                </a:lnTo>
                <a:lnTo>
                  <a:pt x="971550" y="971550"/>
                </a:lnTo>
                <a:lnTo>
                  <a:pt x="0" y="971550"/>
                </a:lnTo>
                <a:lnTo>
                  <a:pt x="0" y="0"/>
                </a:lnTo>
                <a:close/>
              </a:path>
            </a:pathLst>
          </a:custGeom>
          <a:blipFill rotWithShape="1">
            <a:blip r:embed="rId4">
              <a:alphaModFix/>
            </a:blip>
            <a:stretch>
              <a:fillRect b="0" l="0" r="0" t="0"/>
            </a:stretch>
          </a:blipFill>
          <a:ln>
            <a:noFill/>
          </a:ln>
        </p:spPr>
      </p:sp>
      <p:sp>
        <p:nvSpPr>
          <p:cNvPr id="125" name="Google Shape;125;p3"/>
          <p:cNvSpPr/>
          <p:nvPr/>
        </p:nvSpPr>
        <p:spPr>
          <a:xfrm>
            <a:off x="16030575" y="9201150"/>
            <a:ext cx="371475" cy="371475"/>
          </a:xfrm>
          <a:custGeom>
            <a:rect b="b" l="l" r="r" t="t"/>
            <a:pathLst>
              <a:path extrusionOk="0" h="371475" w="371475">
                <a:moveTo>
                  <a:pt x="0" y="0"/>
                </a:moveTo>
                <a:lnTo>
                  <a:pt x="371475" y="0"/>
                </a:lnTo>
                <a:lnTo>
                  <a:pt x="371475" y="371475"/>
                </a:lnTo>
                <a:lnTo>
                  <a:pt x="0" y="371475"/>
                </a:lnTo>
                <a:lnTo>
                  <a:pt x="0" y="0"/>
                </a:lnTo>
                <a:close/>
              </a:path>
            </a:pathLst>
          </a:custGeom>
          <a:blipFill rotWithShape="1">
            <a:blip r:embed="rId5">
              <a:alphaModFix/>
            </a:blip>
            <a:stretch>
              <a:fillRect b="0" l="0" r="0" t="0"/>
            </a:stretch>
          </a:blipFill>
          <a:ln>
            <a:noFill/>
          </a:ln>
        </p:spPr>
      </p:sp>
      <p:sp>
        <p:nvSpPr>
          <p:cNvPr id="126" name="Google Shape;126;p3"/>
          <p:cNvSpPr/>
          <p:nvPr/>
        </p:nvSpPr>
        <p:spPr>
          <a:xfrm>
            <a:off x="700088" y="9615488"/>
            <a:ext cx="5557838" cy="442912"/>
          </a:xfrm>
          <a:custGeom>
            <a:rect b="b" l="l" r="r" t="t"/>
            <a:pathLst>
              <a:path extrusionOk="0" h="442912" w="5557838">
                <a:moveTo>
                  <a:pt x="0" y="0"/>
                </a:moveTo>
                <a:lnTo>
                  <a:pt x="5557837" y="0"/>
                </a:lnTo>
                <a:lnTo>
                  <a:pt x="5557837" y="442912"/>
                </a:lnTo>
                <a:lnTo>
                  <a:pt x="0" y="442912"/>
                </a:lnTo>
                <a:lnTo>
                  <a:pt x="0" y="0"/>
                </a:lnTo>
                <a:close/>
              </a:path>
            </a:pathLst>
          </a:custGeom>
          <a:blipFill rotWithShape="1">
            <a:blip r:embed="rId6">
              <a:alphaModFix/>
            </a:blip>
            <a:stretch>
              <a:fillRect b="-123" l="0" r="0" t="-123"/>
            </a:stretch>
          </a:blipFill>
          <a:ln>
            <a:noFill/>
          </a:ln>
        </p:spPr>
      </p:sp>
      <p:sp>
        <p:nvSpPr>
          <p:cNvPr id="127" name="Google Shape;127;p3"/>
          <p:cNvSpPr/>
          <p:nvPr/>
        </p:nvSpPr>
        <p:spPr>
          <a:xfrm>
            <a:off x="71438" y="5729285"/>
            <a:ext cx="2600325" cy="4514847"/>
          </a:xfrm>
          <a:custGeom>
            <a:rect b="b" l="l" r="r" t="t"/>
            <a:pathLst>
              <a:path extrusionOk="0" h="4514847" w="2600325">
                <a:moveTo>
                  <a:pt x="0" y="0"/>
                </a:moveTo>
                <a:lnTo>
                  <a:pt x="2600324" y="0"/>
                </a:lnTo>
                <a:lnTo>
                  <a:pt x="2600324" y="4514847"/>
                </a:lnTo>
                <a:lnTo>
                  <a:pt x="0" y="4514847"/>
                </a:lnTo>
                <a:lnTo>
                  <a:pt x="0" y="0"/>
                </a:lnTo>
                <a:close/>
              </a:path>
            </a:pathLst>
          </a:custGeom>
          <a:blipFill rotWithShape="1">
            <a:blip r:embed="rId7">
              <a:alphaModFix/>
            </a:blip>
            <a:stretch>
              <a:fillRect b="0" l="-2" r="-2" t="0"/>
            </a:stretch>
          </a:blipFill>
          <a:ln>
            <a:noFill/>
          </a:ln>
        </p:spPr>
      </p:sp>
      <p:sp>
        <p:nvSpPr>
          <p:cNvPr id="128" name="Google Shape;128;p3"/>
          <p:cNvSpPr txBox="1"/>
          <p:nvPr/>
        </p:nvSpPr>
        <p:spPr>
          <a:xfrm>
            <a:off x="1028700" y="252413"/>
            <a:ext cx="4098508" cy="1238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000000"/>
                </a:solidFill>
                <a:latin typeface="Times"/>
                <a:ea typeface="Times"/>
                <a:cs typeface="Times"/>
                <a:sym typeface="Times"/>
              </a:rPr>
              <a:t>AGENDA</a:t>
            </a:r>
            <a:endParaRPr/>
          </a:p>
        </p:txBody>
      </p:sp>
      <p:sp>
        <p:nvSpPr>
          <p:cNvPr id="129" name="Google Shape;129;p3"/>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3</a:t>
            </a:r>
            <a:endParaRPr/>
          </a:p>
        </p:txBody>
      </p:sp>
      <p:sp>
        <p:nvSpPr>
          <p:cNvPr id="130" name="Google Shape;130;p3"/>
          <p:cNvSpPr txBox="1"/>
          <p:nvPr/>
        </p:nvSpPr>
        <p:spPr>
          <a:xfrm>
            <a:off x="3080300" y="1423975"/>
            <a:ext cx="8848200" cy="8678700"/>
          </a:xfrm>
          <a:prstGeom prst="rect">
            <a:avLst/>
          </a:prstGeom>
          <a:noFill/>
          <a:ln>
            <a:noFill/>
          </a:ln>
        </p:spPr>
        <p:txBody>
          <a:bodyPr anchorCtr="0" anchor="t" bIns="0" lIns="0" spcFirstLastPara="1" rIns="0" wrap="square" tIns="0">
            <a:spAutoFit/>
          </a:bodyPr>
          <a:lstStyle/>
          <a:p>
            <a:pPr indent="-435170" lvl="1" marL="933839" marR="0" rtl="0" algn="l">
              <a:lnSpc>
                <a:spcPct val="115005"/>
              </a:lnSpc>
              <a:spcBef>
                <a:spcPts val="0"/>
              </a:spcBef>
              <a:spcAft>
                <a:spcPts val="0"/>
              </a:spcAft>
              <a:buClr>
                <a:srgbClr val="000000"/>
              </a:buClr>
              <a:buSzPts val="3825"/>
              <a:buFont typeface="Arial"/>
              <a:buChar char="•"/>
            </a:pPr>
            <a:r>
              <a:rPr b="1" i="0" lang="en-US" sz="3825" u="none" cap="none" strike="noStrike">
                <a:solidFill>
                  <a:srgbClr val="000000"/>
                </a:solidFill>
                <a:latin typeface="Times"/>
                <a:ea typeface="Times"/>
                <a:cs typeface="Times"/>
                <a:sym typeface="Times"/>
              </a:rPr>
              <a:t>Problem Statement</a:t>
            </a:r>
            <a:endParaRPr sz="900"/>
          </a:p>
          <a:p>
            <a:pPr indent="0" lvl="0" marL="0" marR="0" rtl="0" algn="l">
              <a:lnSpc>
                <a:spcPct val="115005"/>
              </a:lnSpc>
              <a:spcBef>
                <a:spcPts val="0"/>
              </a:spcBef>
              <a:spcAft>
                <a:spcPts val="0"/>
              </a:spcAft>
              <a:buNone/>
            </a:pPr>
            <a:r>
              <a:t/>
            </a:r>
            <a:endParaRPr b="1" i="0" sz="3825" u="none" cap="none" strike="noStrike">
              <a:solidFill>
                <a:srgbClr val="000000"/>
              </a:solidFill>
              <a:latin typeface="Times"/>
              <a:ea typeface="Times"/>
              <a:cs typeface="Times"/>
              <a:sym typeface="Times"/>
            </a:endParaRPr>
          </a:p>
          <a:p>
            <a:pPr indent="-435170" lvl="1" marL="933839" marR="0" rtl="0" algn="l">
              <a:lnSpc>
                <a:spcPct val="115005"/>
              </a:lnSpc>
              <a:spcBef>
                <a:spcPts val="0"/>
              </a:spcBef>
              <a:spcAft>
                <a:spcPts val="0"/>
              </a:spcAft>
              <a:buClr>
                <a:srgbClr val="000000"/>
              </a:buClr>
              <a:buSzPts val="3825"/>
              <a:buFont typeface="Arial"/>
              <a:buChar char="•"/>
            </a:pPr>
            <a:r>
              <a:rPr b="1" i="0" lang="en-US" sz="3825" u="none" cap="none" strike="noStrike">
                <a:solidFill>
                  <a:srgbClr val="000000"/>
                </a:solidFill>
                <a:latin typeface="Times"/>
                <a:ea typeface="Times"/>
                <a:cs typeface="Times"/>
                <a:sym typeface="Times"/>
              </a:rPr>
              <a:t>Project Overview</a:t>
            </a:r>
            <a:endParaRPr sz="900"/>
          </a:p>
          <a:p>
            <a:pPr indent="0" lvl="0" marL="0" marR="0" rtl="0" algn="l">
              <a:lnSpc>
                <a:spcPct val="115005"/>
              </a:lnSpc>
              <a:spcBef>
                <a:spcPts val="0"/>
              </a:spcBef>
              <a:spcAft>
                <a:spcPts val="0"/>
              </a:spcAft>
              <a:buNone/>
            </a:pPr>
            <a:r>
              <a:t/>
            </a:r>
            <a:endParaRPr b="1" i="0" sz="3825" u="none" cap="none" strike="noStrike">
              <a:solidFill>
                <a:srgbClr val="000000"/>
              </a:solidFill>
              <a:latin typeface="Times"/>
              <a:ea typeface="Times"/>
              <a:cs typeface="Times"/>
              <a:sym typeface="Times"/>
            </a:endParaRPr>
          </a:p>
          <a:p>
            <a:pPr indent="-435170" lvl="1" marL="933839" marR="0" rtl="0" algn="l">
              <a:lnSpc>
                <a:spcPct val="115005"/>
              </a:lnSpc>
              <a:spcBef>
                <a:spcPts val="0"/>
              </a:spcBef>
              <a:spcAft>
                <a:spcPts val="0"/>
              </a:spcAft>
              <a:buClr>
                <a:srgbClr val="000000"/>
              </a:buClr>
              <a:buSzPts val="3825"/>
              <a:buFont typeface="Arial"/>
              <a:buChar char="•"/>
            </a:pPr>
            <a:r>
              <a:rPr b="1" i="0" lang="en-US" sz="3825" u="none" cap="none" strike="noStrike">
                <a:solidFill>
                  <a:srgbClr val="000000"/>
                </a:solidFill>
                <a:latin typeface="Times"/>
                <a:ea typeface="Times"/>
                <a:cs typeface="Times"/>
                <a:sym typeface="Times"/>
              </a:rPr>
              <a:t>End Users</a:t>
            </a:r>
            <a:endParaRPr sz="900"/>
          </a:p>
          <a:p>
            <a:pPr indent="0" lvl="0" marL="0" marR="0" rtl="0" algn="l">
              <a:lnSpc>
                <a:spcPct val="115005"/>
              </a:lnSpc>
              <a:spcBef>
                <a:spcPts val="0"/>
              </a:spcBef>
              <a:spcAft>
                <a:spcPts val="0"/>
              </a:spcAft>
              <a:buNone/>
            </a:pPr>
            <a:r>
              <a:t/>
            </a:r>
            <a:endParaRPr b="1" i="0" sz="3825" u="none" cap="none" strike="noStrike">
              <a:solidFill>
                <a:srgbClr val="000000"/>
              </a:solidFill>
              <a:latin typeface="Times"/>
              <a:ea typeface="Times"/>
              <a:cs typeface="Times"/>
              <a:sym typeface="Times"/>
            </a:endParaRPr>
          </a:p>
          <a:p>
            <a:pPr indent="-435170" lvl="1" marL="933839" marR="0" rtl="0" algn="l">
              <a:lnSpc>
                <a:spcPct val="115005"/>
              </a:lnSpc>
              <a:spcBef>
                <a:spcPts val="0"/>
              </a:spcBef>
              <a:spcAft>
                <a:spcPts val="0"/>
              </a:spcAft>
              <a:buClr>
                <a:srgbClr val="000000"/>
              </a:buClr>
              <a:buSzPts val="3825"/>
              <a:buFont typeface="Arial"/>
              <a:buChar char="•"/>
            </a:pPr>
            <a:r>
              <a:rPr b="1" i="0" lang="en-US" sz="3825" u="none" cap="none" strike="noStrike">
                <a:solidFill>
                  <a:srgbClr val="000000"/>
                </a:solidFill>
                <a:latin typeface="Times"/>
                <a:ea typeface="Times"/>
                <a:cs typeface="Times"/>
                <a:sym typeface="Times"/>
              </a:rPr>
              <a:t>Value Proposition</a:t>
            </a:r>
            <a:endParaRPr sz="900"/>
          </a:p>
          <a:p>
            <a:pPr indent="0" lvl="0" marL="0" marR="0" rtl="0" algn="l">
              <a:lnSpc>
                <a:spcPct val="115005"/>
              </a:lnSpc>
              <a:spcBef>
                <a:spcPts val="0"/>
              </a:spcBef>
              <a:spcAft>
                <a:spcPts val="0"/>
              </a:spcAft>
              <a:buNone/>
            </a:pPr>
            <a:r>
              <a:t/>
            </a:r>
            <a:endParaRPr b="1" i="0" sz="3625" u="none" cap="none" strike="noStrike">
              <a:solidFill>
                <a:srgbClr val="000000"/>
              </a:solidFill>
              <a:latin typeface="Times"/>
              <a:ea typeface="Times"/>
              <a:cs typeface="Times"/>
              <a:sym typeface="Times"/>
            </a:endParaRPr>
          </a:p>
          <a:p>
            <a:pPr indent="-435170" lvl="1" marL="933839" marR="0" rtl="0" algn="l">
              <a:lnSpc>
                <a:spcPct val="115005"/>
              </a:lnSpc>
              <a:spcBef>
                <a:spcPts val="0"/>
              </a:spcBef>
              <a:spcAft>
                <a:spcPts val="0"/>
              </a:spcAft>
              <a:buClr>
                <a:srgbClr val="000000"/>
              </a:buClr>
              <a:buSzPts val="3825"/>
              <a:buFont typeface="Arial"/>
              <a:buChar char="•"/>
            </a:pPr>
            <a:r>
              <a:rPr b="1" i="0" lang="en-US" sz="3825" u="none" cap="none" strike="noStrike">
                <a:solidFill>
                  <a:srgbClr val="000000"/>
                </a:solidFill>
                <a:latin typeface="Times"/>
                <a:ea typeface="Times"/>
                <a:cs typeface="Times"/>
                <a:sym typeface="Times"/>
              </a:rPr>
              <a:t>Solution</a:t>
            </a:r>
            <a:endParaRPr sz="900"/>
          </a:p>
          <a:p>
            <a:pPr indent="0" lvl="0" marL="0" marR="0" rtl="0" algn="l">
              <a:lnSpc>
                <a:spcPct val="115005"/>
              </a:lnSpc>
              <a:spcBef>
                <a:spcPts val="0"/>
              </a:spcBef>
              <a:spcAft>
                <a:spcPts val="0"/>
              </a:spcAft>
              <a:buNone/>
            </a:pPr>
            <a:r>
              <a:t/>
            </a:r>
            <a:endParaRPr b="1" i="0" sz="3825" u="none" cap="none" strike="noStrike">
              <a:solidFill>
                <a:srgbClr val="000000"/>
              </a:solidFill>
              <a:latin typeface="Times"/>
              <a:ea typeface="Times"/>
              <a:cs typeface="Times"/>
              <a:sym typeface="Times"/>
            </a:endParaRPr>
          </a:p>
          <a:p>
            <a:pPr indent="-435170" lvl="1" marL="933839" marR="0" rtl="0" algn="l">
              <a:lnSpc>
                <a:spcPct val="115005"/>
              </a:lnSpc>
              <a:spcBef>
                <a:spcPts val="0"/>
              </a:spcBef>
              <a:spcAft>
                <a:spcPts val="0"/>
              </a:spcAft>
              <a:buClr>
                <a:srgbClr val="000000"/>
              </a:buClr>
              <a:buSzPts val="3825"/>
              <a:buFont typeface="Arial"/>
              <a:buChar char="•"/>
            </a:pPr>
            <a:r>
              <a:rPr b="1" i="0" lang="en-US" sz="3825" u="none" cap="none" strike="noStrike">
                <a:solidFill>
                  <a:srgbClr val="000000"/>
                </a:solidFill>
                <a:latin typeface="Times"/>
                <a:ea typeface="Times"/>
                <a:cs typeface="Times"/>
                <a:sym typeface="Times"/>
              </a:rPr>
              <a:t>Modelling</a:t>
            </a:r>
            <a:endParaRPr sz="900"/>
          </a:p>
          <a:p>
            <a:pPr indent="0" lvl="0" marL="0" marR="0" rtl="0" algn="l">
              <a:lnSpc>
                <a:spcPct val="115005"/>
              </a:lnSpc>
              <a:spcBef>
                <a:spcPts val="0"/>
              </a:spcBef>
              <a:spcAft>
                <a:spcPts val="0"/>
              </a:spcAft>
              <a:buNone/>
            </a:pPr>
            <a:r>
              <a:t/>
            </a:r>
            <a:endParaRPr b="1" i="0" sz="3825" u="none" cap="none" strike="noStrike">
              <a:solidFill>
                <a:srgbClr val="000000"/>
              </a:solidFill>
              <a:latin typeface="Times"/>
              <a:ea typeface="Times"/>
              <a:cs typeface="Times"/>
              <a:sym typeface="Times"/>
            </a:endParaRPr>
          </a:p>
          <a:p>
            <a:pPr indent="-435170" lvl="1" marL="933839" marR="0" rtl="0" algn="l">
              <a:lnSpc>
                <a:spcPct val="115005"/>
              </a:lnSpc>
              <a:spcBef>
                <a:spcPts val="0"/>
              </a:spcBef>
              <a:spcAft>
                <a:spcPts val="0"/>
              </a:spcAft>
              <a:buClr>
                <a:srgbClr val="000000"/>
              </a:buClr>
              <a:buSzPts val="3825"/>
              <a:buFont typeface="Arial"/>
              <a:buChar char="•"/>
            </a:pPr>
            <a:r>
              <a:rPr b="1" i="0" lang="en-US" sz="3825" u="none" cap="none" strike="noStrike">
                <a:solidFill>
                  <a:srgbClr val="000000"/>
                </a:solidFill>
                <a:latin typeface="Times"/>
                <a:ea typeface="Times"/>
                <a:cs typeface="Times"/>
                <a:sym typeface="Times"/>
              </a:rPr>
              <a:t>Results</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136" name="Google Shape;136;p4"/>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137" name="Google Shape;137;p4"/>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138" name="Google Shape;138;p4"/>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139" name="Google Shape;139;p4"/>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140" name="Google Shape;140;p4"/>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141" name="Google Shape;141;p4"/>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142" name="Google Shape;142;p4"/>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143" name="Google Shape;143;p4"/>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144" name="Google Shape;144;p4"/>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145" name="Google Shape;145;p4"/>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146" name="Google Shape;146;p4"/>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147" name="Google Shape;147;p4"/>
          <p:cNvSpPr/>
          <p:nvPr/>
        </p:nvSpPr>
        <p:spPr>
          <a:xfrm>
            <a:off x="11987212" y="4400550"/>
            <a:ext cx="4143375" cy="4886325"/>
          </a:xfrm>
          <a:custGeom>
            <a:rect b="b" l="l" r="r" t="t"/>
            <a:pathLst>
              <a:path extrusionOk="0" h="4886325" w="4143375">
                <a:moveTo>
                  <a:pt x="0" y="0"/>
                </a:moveTo>
                <a:lnTo>
                  <a:pt x="4143376" y="0"/>
                </a:lnTo>
                <a:lnTo>
                  <a:pt x="4143376" y="4886325"/>
                </a:lnTo>
                <a:lnTo>
                  <a:pt x="0" y="4886325"/>
                </a:lnTo>
                <a:lnTo>
                  <a:pt x="0" y="0"/>
                </a:lnTo>
                <a:close/>
              </a:path>
            </a:pathLst>
          </a:custGeom>
          <a:blipFill rotWithShape="1">
            <a:blip r:embed="rId3">
              <a:alphaModFix/>
            </a:blip>
            <a:stretch>
              <a:fillRect b="0" l="-20" r="-19" t="0"/>
            </a:stretch>
          </a:blipFill>
          <a:ln>
            <a:noFill/>
          </a:ln>
        </p:spPr>
      </p:sp>
      <p:sp>
        <p:nvSpPr>
          <p:cNvPr id="148" name="Google Shape;148;p4"/>
          <p:cNvSpPr txBox="1"/>
          <p:nvPr/>
        </p:nvSpPr>
        <p:spPr>
          <a:xfrm>
            <a:off x="1251108" y="736217"/>
            <a:ext cx="12914948" cy="1238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000000"/>
                </a:solidFill>
                <a:latin typeface="Times"/>
                <a:ea typeface="Times"/>
                <a:cs typeface="Times"/>
                <a:sym typeface="Times"/>
              </a:rPr>
              <a:t>PROBLEM	STATEMENT</a:t>
            </a:r>
            <a:endParaRPr/>
          </a:p>
        </p:txBody>
      </p:sp>
      <p:sp>
        <p:nvSpPr>
          <p:cNvPr id="149" name="Google Shape;149;p4"/>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4">
              <a:alphaModFix/>
            </a:blip>
            <a:stretch>
              <a:fillRect b="0" l="-66660" r="-66662" t="0"/>
            </a:stretch>
          </a:blipFill>
          <a:ln>
            <a:noFill/>
          </a:ln>
        </p:spPr>
      </p:sp>
      <p:sp>
        <p:nvSpPr>
          <p:cNvPr id="150" name="Google Shape;150;p4"/>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151" name="Google Shape;151;p4"/>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4</a:t>
            </a:r>
            <a:endParaRPr/>
          </a:p>
        </p:txBody>
      </p:sp>
      <p:sp>
        <p:nvSpPr>
          <p:cNvPr id="152" name="Google Shape;152;p4"/>
          <p:cNvSpPr txBox="1"/>
          <p:nvPr/>
        </p:nvSpPr>
        <p:spPr>
          <a:xfrm>
            <a:off x="1251108" y="1902989"/>
            <a:ext cx="9638441" cy="9134630"/>
          </a:xfrm>
          <a:prstGeom prst="rect">
            <a:avLst/>
          </a:prstGeom>
          <a:noFill/>
          <a:ln>
            <a:noFill/>
          </a:ln>
        </p:spPr>
        <p:txBody>
          <a:bodyPr anchorCtr="0" anchor="t" bIns="0" lIns="0" spcFirstLastPara="1" rIns="0" wrap="square" tIns="0">
            <a:spAutoFit/>
          </a:bodyPr>
          <a:lstStyle/>
          <a:p>
            <a:pPr indent="0" lvl="0" marL="0" marR="0" rtl="0" algn="just">
              <a:lnSpc>
                <a:spcPct val="140021"/>
              </a:lnSpc>
              <a:spcBef>
                <a:spcPts val="0"/>
              </a:spcBef>
              <a:spcAft>
                <a:spcPts val="0"/>
              </a:spcAft>
              <a:buNone/>
            </a:pPr>
            <a:r>
              <a:rPr b="0" i="0" lang="en-US" sz="3668" u="none" cap="none" strike="noStrike">
                <a:solidFill>
                  <a:srgbClr val="000000"/>
                </a:solidFill>
                <a:latin typeface="Times New Roman"/>
                <a:ea typeface="Times New Roman"/>
                <a:cs typeface="Times New Roman"/>
                <a:sym typeface="Times New Roman"/>
              </a:rPr>
              <a:t>The problem addressed in this project is the need for efficient summarization of lengthy YouTube video transcripts. By automating the process of extracting and condensing information from these transcripts, the project aims to provide users with concise summaries, enhancing content consumption and saving time. This involves leveraging libraries such as the YouTube Transcript API and Transformers to process and summarize video content effectively.</a:t>
            </a:r>
            <a:endParaRPr/>
          </a:p>
          <a:p>
            <a:pPr indent="0" lvl="0" marL="0" marR="0" rtl="0" algn="l">
              <a:lnSpc>
                <a:spcPct val="59852"/>
              </a:lnSpc>
              <a:spcBef>
                <a:spcPts val="0"/>
              </a:spcBef>
              <a:spcAft>
                <a:spcPts val="0"/>
              </a:spcAft>
              <a:buNone/>
            </a:pPr>
            <a:r>
              <a:t/>
            </a:r>
            <a:endParaRPr b="0" i="0" sz="3668" u="none" cap="none" strike="noStrike">
              <a:solidFill>
                <a:srgbClr val="000000"/>
              </a:solidFill>
              <a:latin typeface="Times New Roman"/>
              <a:ea typeface="Times New Roman"/>
              <a:cs typeface="Times New Roman"/>
              <a:sym typeface="Times New Roman"/>
            </a:endParaRPr>
          </a:p>
          <a:p>
            <a:pPr indent="0" lvl="0" marL="0" marR="0" rtl="0" algn="l">
              <a:lnSpc>
                <a:spcPct val="59852"/>
              </a:lnSpc>
              <a:spcBef>
                <a:spcPts val="0"/>
              </a:spcBef>
              <a:spcAft>
                <a:spcPts val="0"/>
              </a:spcAft>
              <a:buNone/>
            </a:pPr>
            <a:r>
              <a:t/>
            </a:r>
            <a:endParaRPr b="0" i="0" sz="3668" u="none" cap="none" strike="noStrike">
              <a:solidFill>
                <a:srgbClr val="000000"/>
              </a:solidFill>
              <a:latin typeface="Times New Roman"/>
              <a:ea typeface="Times New Roman"/>
              <a:cs typeface="Times New Roman"/>
              <a:sym typeface="Times New Roman"/>
            </a:endParaRPr>
          </a:p>
          <a:p>
            <a:pPr indent="0" lvl="0" marL="0" marR="0" rtl="0" algn="l">
              <a:lnSpc>
                <a:spcPct val="59852"/>
              </a:lnSpc>
              <a:spcBef>
                <a:spcPts val="0"/>
              </a:spcBef>
              <a:spcAft>
                <a:spcPts val="0"/>
              </a:spcAft>
              <a:buNone/>
            </a:pPr>
            <a:r>
              <a:t/>
            </a:r>
            <a:endParaRPr b="0" i="0" sz="3668" u="none" cap="none" strike="noStrike">
              <a:solidFill>
                <a:srgbClr val="000000"/>
              </a:solidFill>
              <a:latin typeface="Times New Roman"/>
              <a:ea typeface="Times New Roman"/>
              <a:cs typeface="Times New Roman"/>
              <a:sym typeface="Times New Roman"/>
            </a:endParaRPr>
          </a:p>
          <a:p>
            <a:pPr indent="0" lvl="0" marL="0" marR="0" rtl="0" algn="l">
              <a:lnSpc>
                <a:spcPct val="59852"/>
              </a:lnSpc>
              <a:spcBef>
                <a:spcPts val="0"/>
              </a:spcBef>
              <a:spcAft>
                <a:spcPts val="0"/>
              </a:spcAft>
              <a:buNone/>
            </a:pPr>
            <a:r>
              <a:t/>
            </a:r>
            <a:endParaRPr b="0" i="0" sz="3668" u="none" cap="none" strike="noStrike">
              <a:solidFill>
                <a:srgbClr val="000000"/>
              </a:solidFill>
              <a:latin typeface="Times New Roman"/>
              <a:ea typeface="Times New Roman"/>
              <a:cs typeface="Times New Roman"/>
              <a:sym typeface="Times New Roman"/>
            </a:endParaRPr>
          </a:p>
          <a:p>
            <a:pPr indent="0" lvl="0" marL="0" marR="0" rtl="0" algn="l">
              <a:lnSpc>
                <a:spcPct val="59852"/>
              </a:lnSpc>
              <a:spcBef>
                <a:spcPts val="0"/>
              </a:spcBef>
              <a:spcAft>
                <a:spcPts val="0"/>
              </a:spcAft>
              <a:buNone/>
            </a:pPr>
            <a:r>
              <a:t/>
            </a:r>
            <a:endParaRPr b="0" i="0" sz="3668" u="none" cap="none" strike="noStrike">
              <a:solidFill>
                <a:srgbClr val="000000"/>
              </a:solidFill>
              <a:latin typeface="Times New Roman"/>
              <a:ea typeface="Times New Roman"/>
              <a:cs typeface="Times New Roman"/>
              <a:sym typeface="Times New Roman"/>
            </a:endParaRPr>
          </a:p>
          <a:p>
            <a:pPr indent="0" lvl="0" marL="0" marR="0" rtl="0" algn="l">
              <a:lnSpc>
                <a:spcPct val="59852"/>
              </a:lnSpc>
              <a:spcBef>
                <a:spcPts val="0"/>
              </a:spcBef>
              <a:spcAft>
                <a:spcPts val="0"/>
              </a:spcAft>
              <a:buNone/>
            </a:pPr>
            <a:r>
              <a:t/>
            </a:r>
            <a:endParaRPr b="0" i="0" sz="3668" u="none" cap="none" strike="noStrike">
              <a:solidFill>
                <a:srgbClr val="000000"/>
              </a:solidFill>
              <a:latin typeface="Times New Roman"/>
              <a:ea typeface="Times New Roman"/>
              <a:cs typeface="Times New Roman"/>
              <a:sym typeface="Times New Roman"/>
            </a:endParaRPr>
          </a:p>
          <a:p>
            <a:pPr indent="0" lvl="0" marL="0" marR="0" rtl="0" algn="l">
              <a:lnSpc>
                <a:spcPct val="59852"/>
              </a:lnSpc>
              <a:spcBef>
                <a:spcPts val="0"/>
              </a:spcBef>
              <a:spcAft>
                <a:spcPts val="0"/>
              </a:spcAft>
              <a:buNone/>
            </a:pPr>
            <a:r>
              <a:t/>
            </a:r>
            <a:endParaRPr b="0" i="0" sz="3668"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158" name="Google Shape;158;p5"/>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159" name="Google Shape;159;p5"/>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160" name="Google Shape;160;p5"/>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161" name="Google Shape;161;p5"/>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162" name="Google Shape;162;p5"/>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163" name="Google Shape;163;p5"/>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164" name="Google Shape;164;p5"/>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165" name="Google Shape;165;p5"/>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166" name="Google Shape;166;p5"/>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167" name="Google Shape;167;p5"/>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168" name="Google Shape;168;p5"/>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169" name="Google Shape;169;p5"/>
          <p:cNvSpPr/>
          <p:nvPr/>
        </p:nvSpPr>
        <p:spPr>
          <a:xfrm>
            <a:off x="13497308" y="3014662"/>
            <a:ext cx="5300662" cy="5715000"/>
          </a:xfrm>
          <a:custGeom>
            <a:rect b="b" l="l" r="r" t="t"/>
            <a:pathLst>
              <a:path extrusionOk="0" h="5715000" w="5300662">
                <a:moveTo>
                  <a:pt x="0" y="0"/>
                </a:moveTo>
                <a:lnTo>
                  <a:pt x="5300662" y="0"/>
                </a:lnTo>
                <a:lnTo>
                  <a:pt x="5300662" y="5715000"/>
                </a:lnTo>
                <a:lnTo>
                  <a:pt x="0" y="5715000"/>
                </a:lnTo>
                <a:lnTo>
                  <a:pt x="0" y="0"/>
                </a:lnTo>
                <a:close/>
              </a:path>
            </a:pathLst>
          </a:custGeom>
          <a:blipFill rotWithShape="1">
            <a:blip r:embed="rId3">
              <a:alphaModFix/>
            </a:blip>
            <a:stretch>
              <a:fillRect b="0" l="0" r="0" t="0"/>
            </a:stretch>
          </a:blipFill>
          <a:ln>
            <a:noFill/>
          </a:ln>
        </p:spPr>
      </p:sp>
      <p:sp>
        <p:nvSpPr>
          <p:cNvPr id="170" name="Google Shape;170;p5"/>
          <p:cNvSpPr txBox="1"/>
          <p:nvPr/>
        </p:nvSpPr>
        <p:spPr>
          <a:xfrm>
            <a:off x="1014412" y="400050"/>
            <a:ext cx="12482895" cy="1238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000000"/>
                </a:solidFill>
                <a:latin typeface="Times"/>
                <a:ea typeface="Times"/>
                <a:cs typeface="Times"/>
                <a:sym typeface="Times"/>
              </a:rPr>
              <a:t>PROJECT	OVERVIEW</a:t>
            </a:r>
            <a:endParaRPr/>
          </a:p>
        </p:txBody>
      </p:sp>
      <p:sp>
        <p:nvSpPr>
          <p:cNvPr id="171" name="Google Shape;171;p5"/>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4">
              <a:alphaModFix/>
            </a:blip>
            <a:stretch>
              <a:fillRect b="0" l="-66660" r="-66662" t="0"/>
            </a:stretch>
          </a:blipFill>
          <a:ln>
            <a:noFill/>
          </a:ln>
        </p:spPr>
      </p:sp>
      <p:sp>
        <p:nvSpPr>
          <p:cNvPr id="172" name="Google Shape;172;p5"/>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173" name="Google Shape;173;p5"/>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4</a:t>
            </a:r>
            <a:endParaRPr/>
          </a:p>
        </p:txBody>
      </p:sp>
      <p:sp>
        <p:nvSpPr>
          <p:cNvPr id="174" name="Google Shape;174;p5"/>
          <p:cNvSpPr txBox="1"/>
          <p:nvPr/>
        </p:nvSpPr>
        <p:spPr>
          <a:xfrm>
            <a:off x="937830" y="1451292"/>
            <a:ext cx="12835320" cy="727837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0" i="0" lang="en-US" sz="3699" u="none" cap="none" strike="noStrike">
                <a:solidFill>
                  <a:srgbClr val="000000"/>
                </a:solidFill>
                <a:latin typeface="Times New Roman"/>
                <a:ea typeface="Times New Roman"/>
                <a:cs typeface="Times New Roman"/>
                <a:sym typeface="Times New Roman"/>
              </a:rPr>
              <a:t>The project aims to streamline the process of extracting key information from YouTube videos, enhancing user experience and productivity. The main object is to automates the extraction and summarization of YouTube video transcripts using the YouTube Transcript API and the Transformers library. It retrieves transcripts, concatenates them, and iteratively summarizes them to provide concise summaries. The process involves setting up the environment, installing necessary libraries, retrieving the video transcript, and creating a summarization pipeline. The summarized text is generated and concatenated for efficient content consumption.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180" name="Google Shape;180;p6"/>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181" name="Google Shape;181;p6"/>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182" name="Google Shape;182;p6"/>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183" name="Google Shape;183;p6"/>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184" name="Google Shape;184;p6"/>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185" name="Google Shape;185;p6"/>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186" name="Google Shape;186;p6"/>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187" name="Google Shape;187;p6"/>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188" name="Google Shape;188;p6"/>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189" name="Google Shape;189;p6"/>
          <p:cNvSpPr txBox="1"/>
          <p:nvPr/>
        </p:nvSpPr>
        <p:spPr>
          <a:xfrm>
            <a:off x="671512" y="523875"/>
            <a:ext cx="13387483" cy="1238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000000"/>
                </a:solidFill>
                <a:latin typeface="Times"/>
                <a:ea typeface="Times"/>
                <a:cs typeface="Times"/>
                <a:sym typeface="Times"/>
              </a:rPr>
              <a:t>WHO ARE THE END USERS?</a:t>
            </a:r>
            <a:endParaRPr/>
          </a:p>
        </p:txBody>
      </p:sp>
      <p:sp>
        <p:nvSpPr>
          <p:cNvPr id="190" name="Google Shape;190;p6"/>
          <p:cNvSpPr/>
          <p:nvPr/>
        </p:nvSpPr>
        <p:spPr>
          <a:xfrm>
            <a:off x="1085850" y="9258300"/>
            <a:ext cx="3271838" cy="728662"/>
          </a:xfrm>
          <a:custGeom>
            <a:rect b="b" l="l" r="r" t="t"/>
            <a:pathLst>
              <a:path extrusionOk="0" h="728662" w="3271838">
                <a:moveTo>
                  <a:pt x="0" y="0"/>
                </a:moveTo>
                <a:lnTo>
                  <a:pt x="3271838" y="0"/>
                </a:lnTo>
                <a:lnTo>
                  <a:pt x="3271838" y="728662"/>
                </a:lnTo>
                <a:lnTo>
                  <a:pt x="0" y="728662"/>
                </a:lnTo>
                <a:lnTo>
                  <a:pt x="0" y="0"/>
                </a:lnTo>
                <a:close/>
              </a:path>
            </a:pathLst>
          </a:custGeom>
          <a:blipFill rotWithShape="1">
            <a:blip r:embed="rId3">
              <a:alphaModFix/>
            </a:blip>
            <a:stretch>
              <a:fillRect b="0" l="0" r="0" t="0"/>
            </a:stretch>
          </a:blipFill>
          <a:ln>
            <a:noFill/>
          </a:ln>
        </p:spPr>
      </p:sp>
      <p:sp>
        <p:nvSpPr>
          <p:cNvPr id="191" name="Google Shape;191;p6"/>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192" name="Google Shape;192;p6"/>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4</a:t>
            </a:r>
            <a:endParaRPr/>
          </a:p>
        </p:txBody>
      </p:sp>
      <p:sp>
        <p:nvSpPr>
          <p:cNvPr id="193" name="Google Shape;193;p6"/>
          <p:cNvSpPr txBox="1"/>
          <p:nvPr/>
        </p:nvSpPr>
        <p:spPr>
          <a:xfrm>
            <a:off x="335756" y="1507060"/>
            <a:ext cx="13723239" cy="8479902"/>
          </a:xfrm>
          <a:prstGeom prst="rect">
            <a:avLst/>
          </a:prstGeom>
          <a:noFill/>
          <a:ln>
            <a:noFill/>
          </a:ln>
        </p:spPr>
        <p:txBody>
          <a:bodyPr anchorCtr="0" anchor="t" bIns="0" lIns="0" spcFirstLastPara="1" rIns="0" wrap="square" tIns="0">
            <a:spAutoFit/>
          </a:bodyPr>
          <a:lstStyle/>
          <a:p>
            <a:pPr indent="-393541" lvl="1" marL="787082" marR="0" rtl="0" algn="just">
              <a:lnSpc>
                <a:spcPct val="140000"/>
              </a:lnSpc>
              <a:spcBef>
                <a:spcPts val="0"/>
              </a:spcBef>
              <a:spcAft>
                <a:spcPts val="0"/>
              </a:spcAft>
              <a:buClr>
                <a:srgbClr val="000000"/>
              </a:buClr>
              <a:buSzPts val="3645"/>
              <a:buFont typeface="Arial"/>
              <a:buChar char="•"/>
            </a:pPr>
            <a:r>
              <a:rPr b="1" i="0" lang="en-US" sz="3645" u="none" cap="none" strike="noStrike">
                <a:solidFill>
                  <a:srgbClr val="000000"/>
                </a:solidFill>
                <a:latin typeface="Times"/>
                <a:ea typeface="Times"/>
                <a:cs typeface="Times"/>
                <a:sym typeface="Times"/>
              </a:rPr>
              <a:t>Content Consumers -</a:t>
            </a:r>
            <a:r>
              <a:rPr b="0" i="0" lang="en-US" sz="3645" u="none" cap="none" strike="noStrike">
                <a:solidFill>
                  <a:srgbClr val="000000"/>
                </a:solidFill>
                <a:latin typeface="Times New Roman"/>
                <a:ea typeface="Times New Roman"/>
                <a:cs typeface="Times New Roman"/>
                <a:sym typeface="Times New Roman"/>
              </a:rPr>
              <a:t> Individuals seeking concise insights from YouTube videos without watching them in full.</a:t>
            </a:r>
            <a:endParaRPr/>
          </a:p>
          <a:p>
            <a:pPr indent="-393541" lvl="1" marL="787082" marR="0" rtl="0" algn="just">
              <a:lnSpc>
                <a:spcPct val="140000"/>
              </a:lnSpc>
              <a:spcBef>
                <a:spcPts val="0"/>
              </a:spcBef>
              <a:spcAft>
                <a:spcPts val="0"/>
              </a:spcAft>
              <a:buClr>
                <a:srgbClr val="000000"/>
              </a:buClr>
              <a:buSzPts val="3645"/>
              <a:buFont typeface="Arial"/>
              <a:buChar char="•"/>
            </a:pPr>
            <a:r>
              <a:rPr b="1" i="0" lang="en-US" sz="3645" u="none" cap="none" strike="noStrike">
                <a:solidFill>
                  <a:srgbClr val="000000"/>
                </a:solidFill>
                <a:latin typeface="Times"/>
                <a:ea typeface="Times"/>
                <a:cs typeface="Times"/>
                <a:sym typeface="Times"/>
              </a:rPr>
              <a:t>Content Creators - </a:t>
            </a:r>
            <a:r>
              <a:rPr b="0" i="0" lang="en-US" sz="3645" u="none" cap="none" strike="noStrike">
                <a:solidFill>
                  <a:srgbClr val="000000"/>
                </a:solidFill>
                <a:latin typeface="Times New Roman"/>
                <a:ea typeface="Times New Roman"/>
                <a:cs typeface="Times New Roman"/>
                <a:sym typeface="Times New Roman"/>
              </a:rPr>
              <a:t>YouTube creators offering summarized versions of their lengthy videos to cater to diverse audience preferences.</a:t>
            </a:r>
            <a:endParaRPr/>
          </a:p>
          <a:p>
            <a:pPr indent="-393541" lvl="1" marL="787082" marR="0" rtl="0" algn="just">
              <a:lnSpc>
                <a:spcPct val="140000"/>
              </a:lnSpc>
              <a:spcBef>
                <a:spcPts val="0"/>
              </a:spcBef>
              <a:spcAft>
                <a:spcPts val="0"/>
              </a:spcAft>
              <a:buClr>
                <a:srgbClr val="000000"/>
              </a:buClr>
              <a:buSzPts val="3645"/>
              <a:buFont typeface="Arial"/>
              <a:buChar char="•"/>
            </a:pPr>
            <a:r>
              <a:rPr b="1" i="0" lang="en-US" sz="3645" u="none" cap="none" strike="noStrike">
                <a:solidFill>
                  <a:srgbClr val="000000"/>
                </a:solidFill>
                <a:latin typeface="Times"/>
                <a:ea typeface="Times"/>
                <a:cs typeface="Times"/>
                <a:sym typeface="Times"/>
              </a:rPr>
              <a:t>Educational Institutions -</a:t>
            </a:r>
            <a:r>
              <a:rPr b="0" i="0" lang="en-US" sz="3645" u="none" cap="none" strike="noStrike">
                <a:solidFill>
                  <a:srgbClr val="000000"/>
                </a:solidFill>
                <a:latin typeface="Times New Roman"/>
                <a:ea typeface="Times New Roman"/>
                <a:cs typeface="Times New Roman"/>
                <a:sym typeface="Times New Roman"/>
              </a:rPr>
              <a:t> Facilitating faster comprehension of educational videos by providing summarized versions to students.</a:t>
            </a:r>
            <a:endParaRPr/>
          </a:p>
          <a:p>
            <a:pPr indent="-393541" lvl="1" marL="787082" marR="0" rtl="0" algn="just">
              <a:lnSpc>
                <a:spcPct val="140000"/>
              </a:lnSpc>
              <a:spcBef>
                <a:spcPts val="0"/>
              </a:spcBef>
              <a:spcAft>
                <a:spcPts val="0"/>
              </a:spcAft>
              <a:buClr>
                <a:srgbClr val="000000"/>
              </a:buClr>
              <a:buSzPts val="3645"/>
              <a:buFont typeface="Arial"/>
              <a:buChar char="•"/>
            </a:pPr>
            <a:r>
              <a:rPr b="1" i="0" lang="en-US" sz="3645" u="none" cap="none" strike="noStrike">
                <a:solidFill>
                  <a:srgbClr val="000000"/>
                </a:solidFill>
                <a:latin typeface="Times"/>
                <a:ea typeface="Times"/>
                <a:cs typeface="Times"/>
                <a:sym typeface="Times"/>
              </a:rPr>
              <a:t>Researchers -</a:t>
            </a:r>
            <a:r>
              <a:rPr b="0" i="0" lang="en-US" sz="3645" u="none" cap="none" strike="noStrike">
                <a:solidFill>
                  <a:srgbClr val="000000"/>
                </a:solidFill>
                <a:latin typeface="Times New Roman"/>
                <a:ea typeface="Times New Roman"/>
                <a:cs typeface="Times New Roman"/>
                <a:sym typeface="Times New Roman"/>
              </a:rPr>
              <a:t> Extracting relevant information efficiently from videos for integration into research projects.</a:t>
            </a:r>
            <a:endParaRPr/>
          </a:p>
          <a:p>
            <a:pPr indent="-393541" lvl="1" marL="787082" marR="0" rtl="0" algn="just">
              <a:lnSpc>
                <a:spcPct val="140000"/>
              </a:lnSpc>
              <a:spcBef>
                <a:spcPts val="0"/>
              </a:spcBef>
              <a:spcAft>
                <a:spcPts val="0"/>
              </a:spcAft>
              <a:buClr>
                <a:srgbClr val="000000"/>
              </a:buClr>
              <a:buSzPts val="3645"/>
              <a:buFont typeface="Arial"/>
              <a:buChar char="•"/>
            </a:pPr>
            <a:r>
              <a:rPr b="1" i="0" lang="en-US" sz="3645" u="none" cap="none" strike="noStrike">
                <a:solidFill>
                  <a:srgbClr val="000000"/>
                </a:solidFill>
                <a:latin typeface="Times"/>
                <a:ea typeface="Times"/>
                <a:cs typeface="Times"/>
                <a:sym typeface="Times"/>
              </a:rPr>
              <a:t>Media and Marketing Professionals -</a:t>
            </a:r>
            <a:r>
              <a:rPr b="0" i="0" lang="en-US" sz="3645" u="none" cap="none" strike="noStrike">
                <a:solidFill>
                  <a:srgbClr val="000000"/>
                </a:solidFill>
                <a:latin typeface="Times New Roman"/>
                <a:ea typeface="Times New Roman"/>
                <a:cs typeface="Times New Roman"/>
                <a:sym typeface="Times New Roman"/>
              </a:rPr>
              <a:t> Analyzing competitor videos and extracting key insights for content strategy enhancement.</a:t>
            </a:r>
            <a:endParaRPr/>
          </a:p>
          <a:p>
            <a:pPr indent="0" lvl="0" marL="0" marR="0" rtl="0" algn="just">
              <a:lnSpc>
                <a:spcPct val="140000"/>
              </a:lnSpc>
              <a:spcBef>
                <a:spcPts val="0"/>
              </a:spcBef>
              <a:spcAft>
                <a:spcPts val="0"/>
              </a:spcAft>
              <a:buNone/>
            </a:pPr>
            <a:r>
              <a:t/>
            </a:r>
            <a:endParaRPr b="0" i="0" sz="3645"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199" name="Google Shape;199;p7"/>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200" name="Google Shape;200;p7"/>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01" name="Google Shape;201;p7"/>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02" name="Google Shape;202;p7"/>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203" name="Google Shape;203;p7"/>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04" name="Google Shape;204;p7"/>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05" name="Google Shape;205;p7"/>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06" name="Google Shape;206;p7"/>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207" name="Google Shape;207;p7"/>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208" name="Google Shape;208;p7"/>
          <p:cNvSpPr/>
          <p:nvPr/>
        </p:nvSpPr>
        <p:spPr>
          <a:xfrm>
            <a:off x="335756" y="2299699"/>
            <a:ext cx="2026464" cy="3235501"/>
          </a:xfrm>
          <a:custGeom>
            <a:rect b="b" l="l" r="r" t="t"/>
            <a:pathLst>
              <a:path extrusionOk="0" h="3235501" w="2026464">
                <a:moveTo>
                  <a:pt x="0" y="0"/>
                </a:moveTo>
                <a:lnTo>
                  <a:pt x="2026465" y="0"/>
                </a:lnTo>
                <a:lnTo>
                  <a:pt x="2026465" y="3235501"/>
                </a:lnTo>
                <a:lnTo>
                  <a:pt x="0" y="3235501"/>
                </a:lnTo>
                <a:lnTo>
                  <a:pt x="0" y="0"/>
                </a:lnTo>
                <a:close/>
              </a:path>
            </a:pathLst>
          </a:custGeom>
          <a:blipFill rotWithShape="1">
            <a:blip r:embed="rId3">
              <a:alphaModFix/>
            </a:blip>
            <a:stretch>
              <a:fillRect b="0" l="-17" r="-32522" t="0"/>
            </a:stretch>
          </a:blipFill>
          <a:ln>
            <a:noFill/>
          </a:ln>
        </p:spPr>
      </p:sp>
      <p:sp>
        <p:nvSpPr>
          <p:cNvPr id="209" name="Google Shape;209;p7"/>
          <p:cNvSpPr txBox="1"/>
          <p:nvPr/>
        </p:nvSpPr>
        <p:spPr>
          <a:xfrm>
            <a:off x="335756" y="163568"/>
            <a:ext cx="17010637" cy="23336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000000"/>
                </a:solidFill>
                <a:latin typeface="Times"/>
                <a:ea typeface="Times"/>
                <a:cs typeface="Times"/>
                <a:sym typeface="Times"/>
              </a:rPr>
              <a:t>YOUR SOLUTION AND ITS VALUE PROPOSITION</a:t>
            </a:r>
            <a:endParaRPr/>
          </a:p>
        </p:txBody>
      </p:sp>
      <p:sp>
        <p:nvSpPr>
          <p:cNvPr id="210" name="Google Shape;210;p7"/>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4">
              <a:alphaModFix/>
            </a:blip>
            <a:stretch>
              <a:fillRect b="0" l="-66660" r="-66662" t="0"/>
            </a:stretch>
          </a:blipFill>
          <a:ln>
            <a:noFill/>
          </a:ln>
        </p:spPr>
      </p:sp>
      <p:sp>
        <p:nvSpPr>
          <p:cNvPr id="211" name="Google Shape;211;p7"/>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212" name="Google Shape;212;p7"/>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4</a:t>
            </a:r>
            <a:endParaRPr/>
          </a:p>
        </p:txBody>
      </p:sp>
      <p:sp>
        <p:nvSpPr>
          <p:cNvPr id="213" name="Google Shape;213;p7"/>
          <p:cNvSpPr txBox="1"/>
          <p:nvPr/>
        </p:nvSpPr>
        <p:spPr>
          <a:xfrm>
            <a:off x="2362225" y="2382900"/>
            <a:ext cx="14042100" cy="8217600"/>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2999" u="none" cap="none" strike="noStrike">
                <a:solidFill>
                  <a:srgbClr val="000000"/>
                </a:solidFill>
                <a:latin typeface="Times New Roman"/>
                <a:ea typeface="Times New Roman"/>
                <a:cs typeface="Times New Roman"/>
                <a:sym typeface="Times New Roman"/>
              </a:rPr>
              <a:t>The solution presented in this project automates the process of summarizing YouTube video content by leveraging the Transformers library for text summarization and the YouTube Transcript API for transcript extraction. This solution offers several key value propositions: </a:t>
            </a:r>
            <a:endParaRPr/>
          </a:p>
          <a:p>
            <a:pPr indent="-323845" lvl="1" marL="647692" marR="0" rtl="0" algn="just">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Times"/>
                <a:ea typeface="Times"/>
                <a:cs typeface="Times"/>
                <a:sym typeface="Times"/>
              </a:rPr>
              <a:t>Efficiency -</a:t>
            </a:r>
            <a:r>
              <a:rPr b="0" i="0" lang="en-US" sz="2999" u="none" cap="none" strike="noStrike">
                <a:solidFill>
                  <a:srgbClr val="000000"/>
                </a:solidFill>
                <a:latin typeface="Times New Roman"/>
                <a:ea typeface="Times New Roman"/>
                <a:cs typeface="Times New Roman"/>
                <a:sym typeface="Times New Roman"/>
              </a:rPr>
              <a:t> Automates summarization of YouTube videos, saving time and effort. </a:t>
            </a:r>
            <a:endParaRPr/>
          </a:p>
          <a:p>
            <a:pPr indent="-323845" lvl="1" marL="647692" marR="0" rtl="0" algn="just">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Times"/>
                <a:ea typeface="Times"/>
                <a:cs typeface="Times"/>
                <a:sym typeface="Times"/>
              </a:rPr>
              <a:t>Accuracy - </a:t>
            </a:r>
            <a:r>
              <a:rPr b="0" i="0" lang="en-US" sz="2999" u="none" cap="none" strike="noStrike">
                <a:solidFill>
                  <a:srgbClr val="000000"/>
                </a:solidFill>
                <a:latin typeface="Times New Roman"/>
                <a:ea typeface="Times New Roman"/>
                <a:cs typeface="Times New Roman"/>
                <a:sym typeface="Times New Roman"/>
              </a:rPr>
              <a:t>Utilizes advanced natural language processing models for precise summarization. </a:t>
            </a:r>
            <a:endParaRPr/>
          </a:p>
          <a:p>
            <a:pPr indent="-323845" lvl="1" marL="647692" marR="0" rtl="0" algn="just">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Times"/>
                <a:ea typeface="Times"/>
                <a:cs typeface="Times"/>
                <a:sym typeface="Times"/>
              </a:rPr>
              <a:t>Scalability -</a:t>
            </a:r>
            <a:r>
              <a:rPr b="0" i="0" lang="en-US" sz="2999" u="none" cap="none" strike="noStrike">
                <a:solidFill>
                  <a:srgbClr val="000000"/>
                </a:solidFill>
                <a:latin typeface="Times New Roman"/>
                <a:ea typeface="Times New Roman"/>
                <a:cs typeface="Times New Roman"/>
                <a:sym typeface="Times New Roman"/>
              </a:rPr>
              <a:t> Handles transcripts of any length, ensuring adaptability to various video durations. </a:t>
            </a:r>
            <a:endParaRPr/>
          </a:p>
          <a:p>
            <a:pPr indent="-323845" lvl="1" marL="647692" marR="0" rtl="0" algn="just">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Times"/>
                <a:ea typeface="Times"/>
                <a:cs typeface="Times"/>
                <a:sym typeface="Times"/>
              </a:rPr>
              <a:t>User-Friendly - </a:t>
            </a:r>
            <a:r>
              <a:rPr b="0" i="0" lang="en-US" sz="2999" u="none" cap="none" strike="noStrike">
                <a:solidFill>
                  <a:srgbClr val="000000"/>
                </a:solidFill>
                <a:latin typeface="Times New Roman"/>
                <a:ea typeface="Times New Roman"/>
                <a:cs typeface="Times New Roman"/>
                <a:sym typeface="Times New Roman"/>
              </a:rPr>
              <a:t>Offers easy input of YouTube links and accessible summarized text output. </a:t>
            </a:r>
            <a:endParaRPr/>
          </a:p>
          <a:p>
            <a:pPr indent="-323845" lvl="1" marL="647692" marR="0" rtl="0" algn="just">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Times"/>
                <a:ea typeface="Times"/>
                <a:cs typeface="Times"/>
                <a:sym typeface="Times"/>
              </a:rPr>
              <a:t>Versatility -</a:t>
            </a:r>
            <a:r>
              <a:rPr b="0" i="0" lang="en-US" sz="2999" u="none" cap="none" strike="noStrike">
                <a:solidFill>
                  <a:srgbClr val="000000"/>
                </a:solidFill>
                <a:latin typeface="Times New Roman"/>
                <a:ea typeface="Times New Roman"/>
                <a:cs typeface="Times New Roman"/>
                <a:sym typeface="Times New Roman"/>
              </a:rPr>
              <a:t> Applicable to diverse use cases, facilitating quick comprehension of video content.</a:t>
            </a:r>
            <a:endParaRPr/>
          </a:p>
          <a:p>
            <a:pPr indent="0" lvl="0" marL="0" marR="0" rtl="0" algn="just">
              <a:lnSpc>
                <a:spcPct val="131010"/>
              </a:lnSpc>
              <a:spcBef>
                <a:spcPts val="0"/>
              </a:spcBef>
              <a:spcAft>
                <a:spcPts val="0"/>
              </a:spcAft>
              <a:buNone/>
            </a:pPr>
            <a:r>
              <a:t/>
            </a:r>
            <a:endParaRPr b="0" i="0" sz="299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219" name="Google Shape;219;p8"/>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220" name="Google Shape;220;p8"/>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21" name="Google Shape;221;p8"/>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22" name="Google Shape;222;p8"/>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223" name="Google Shape;223;p8"/>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24" name="Google Shape;224;p8"/>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25" name="Google Shape;225;p8"/>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26" name="Google Shape;226;p8"/>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227" name="Google Shape;227;p8"/>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228" name="Google Shape;228;p8"/>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229" name="Google Shape;229;p8"/>
          <p:cNvSpPr/>
          <p:nvPr/>
        </p:nvSpPr>
        <p:spPr>
          <a:xfrm>
            <a:off x="100012" y="6711497"/>
            <a:ext cx="2509916" cy="3489775"/>
          </a:xfrm>
          <a:custGeom>
            <a:rect b="b" l="l" r="r" t="t"/>
            <a:pathLst>
              <a:path extrusionOk="0" h="3489775" w="2509916">
                <a:moveTo>
                  <a:pt x="0" y="0"/>
                </a:moveTo>
                <a:lnTo>
                  <a:pt x="2509917" y="0"/>
                </a:lnTo>
                <a:lnTo>
                  <a:pt x="2509917" y="3489775"/>
                </a:lnTo>
                <a:lnTo>
                  <a:pt x="0" y="3489775"/>
                </a:lnTo>
                <a:lnTo>
                  <a:pt x="0" y="0"/>
                </a:lnTo>
                <a:close/>
              </a:path>
            </a:pathLst>
          </a:custGeom>
          <a:blipFill rotWithShape="1">
            <a:blip r:embed="rId3">
              <a:alphaModFix/>
            </a:blip>
            <a:stretch>
              <a:fillRect b="-1427" l="0" r="-308" t="-1427"/>
            </a:stretch>
          </a:blipFill>
          <a:ln>
            <a:noFill/>
          </a:ln>
        </p:spPr>
      </p:sp>
      <p:sp>
        <p:nvSpPr>
          <p:cNvPr id="230" name="Google Shape;230;p8"/>
          <p:cNvSpPr txBox="1"/>
          <p:nvPr/>
        </p:nvSpPr>
        <p:spPr>
          <a:xfrm>
            <a:off x="1109662" y="856042"/>
            <a:ext cx="15037976" cy="1238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000000"/>
                </a:solidFill>
                <a:latin typeface="Times"/>
                <a:ea typeface="Times"/>
                <a:cs typeface="Times"/>
                <a:sym typeface="Times"/>
              </a:rPr>
              <a:t>THE WOW IN YOUR SOLUTION</a:t>
            </a:r>
            <a:endParaRPr/>
          </a:p>
        </p:txBody>
      </p:sp>
      <p:sp>
        <p:nvSpPr>
          <p:cNvPr id="231" name="Google Shape;231;p8"/>
          <p:cNvSpPr txBox="1"/>
          <p:nvPr/>
        </p:nvSpPr>
        <p:spPr>
          <a:xfrm>
            <a:off x="16915827" y="9707466"/>
            <a:ext cx="342900"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10</a:t>
            </a:r>
            <a:endParaRPr/>
          </a:p>
        </p:txBody>
      </p:sp>
      <p:sp>
        <p:nvSpPr>
          <p:cNvPr id="232" name="Google Shape;232;p8"/>
          <p:cNvSpPr txBox="1"/>
          <p:nvPr/>
        </p:nvSpPr>
        <p:spPr>
          <a:xfrm>
            <a:off x="2458879" y="2112962"/>
            <a:ext cx="11695881" cy="639445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0" i="0" lang="en-US" sz="3999" u="none" cap="none" strike="noStrike">
                <a:solidFill>
                  <a:srgbClr val="000000"/>
                </a:solidFill>
                <a:latin typeface="Times New Roman"/>
                <a:ea typeface="Times New Roman"/>
                <a:cs typeface="Times New Roman"/>
                <a:sym typeface="Times New Roman"/>
              </a:rPr>
              <a:t>The wow lies in seamlessly integrating cutting-edge tech like Transformers and YouTube Transcript API for automated YouTube video summarization. Leveraging Transformers' NLP and Transcript API's retrieval, users get swift, concise summaries. Iterative summarization guarantees accuracy and depth, boosting user experience and productivity. Python scripting offers flexibility, tailoring to specific needs, boosting adaptability and efficacy.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238" name="Google Shape;238;p9"/>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239" name="Google Shape;239;p9"/>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40" name="Google Shape;240;p9"/>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41" name="Google Shape;241;p9"/>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242" name="Google Shape;242;p9"/>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43" name="Google Shape;243;p9"/>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44" name="Google Shape;244;p9"/>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45" name="Google Shape;245;p9"/>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246" name="Google Shape;246;p9"/>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247" name="Google Shape;247;p9"/>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248" name="Google Shape;248;p9"/>
          <p:cNvSpPr/>
          <p:nvPr/>
        </p:nvSpPr>
        <p:spPr>
          <a:xfrm>
            <a:off x="2500312" y="9701212"/>
            <a:ext cx="114300" cy="266700"/>
          </a:xfrm>
          <a:custGeom>
            <a:rect b="b" l="l" r="r" t="t"/>
            <a:pathLst>
              <a:path extrusionOk="0" h="266700" w="114300">
                <a:moveTo>
                  <a:pt x="0" y="0"/>
                </a:moveTo>
                <a:lnTo>
                  <a:pt x="114300" y="0"/>
                </a:lnTo>
                <a:lnTo>
                  <a:pt x="114300" y="266700"/>
                </a:lnTo>
                <a:lnTo>
                  <a:pt x="0" y="266700"/>
                </a:lnTo>
                <a:lnTo>
                  <a:pt x="0" y="0"/>
                </a:lnTo>
                <a:close/>
              </a:path>
            </a:pathLst>
          </a:custGeom>
          <a:blipFill rotWithShape="1">
            <a:blip r:embed="rId3">
              <a:alphaModFix/>
            </a:blip>
            <a:stretch>
              <a:fillRect b="0" l="-66660" r="-66662" t="0"/>
            </a:stretch>
          </a:blipFill>
          <a:ln>
            <a:noFill/>
          </a:ln>
        </p:spPr>
      </p:sp>
      <p:sp>
        <p:nvSpPr>
          <p:cNvPr id="249" name="Google Shape;249;p9"/>
          <p:cNvSpPr txBox="1"/>
          <p:nvPr/>
        </p:nvSpPr>
        <p:spPr>
          <a:xfrm>
            <a:off x="16915827" y="9707466"/>
            <a:ext cx="342900"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10</a:t>
            </a:r>
            <a:endParaRPr/>
          </a:p>
        </p:txBody>
      </p:sp>
      <p:sp>
        <p:nvSpPr>
          <p:cNvPr id="250" name="Google Shape;250;p9"/>
          <p:cNvSpPr txBox="1"/>
          <p:nvPr/>
        </p:nvSpPr>
        <p:spPr>
          <a:xfrm>
            <a:off x="671512" y="170381"/>
            <a:ext cx="6237900" cy="11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000000"/>
                </a:solidFill>
                <a:latin typeface="Times"/>
                <a:ea typeface="Times"/>
                <a:cs typeface="Times"/>
                <a:sym typeface="Times"/>
              </a:rPr>
              <a:t>MODELLING</a:t>
            </a:r>
            <a:endParaRPr/>
          </a:p>
        </p:txBody>
      </p:sp>
      <p:sp>
        <p:nvSpPr>
          <p:cNvPr id="251" name="Google Shape;251;p9"/>
          <p:cNvSpPr txBox="1"/>
          <p:nvPr/>
        </p:nvSpPr>
        <p:spPr>
          <a:xfrm>
            <a:off x="413050" y="510313"/>
            <a:ext cx="17091900" cy="9273600"/>
          </a:xfrm>
          <a:prstGeom prst="rect">
            <a:avLst/>
          </a:prstGeom>
          <a:noFill/>
          <a:ln>
            <a:noFill/>
          </a:ln>
        </p:spPr>
        <p:txBody>
          <a:bodyPr anchorCtr="0" anchor="t" bIns="0" lIns="0" spcFirstLastPara="1" rIns="0" wrap="square" tIns="0">
            <a:spAutoFit/>
          </a:bodyPr>
          <a:lstStyle/>
          <a:p>
            <a:pPr indent="0" lvl="0" marL="0" marR="0" rtl="0" algn="just">
              <a:lnSpc>
                <a:spcPct val="26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99413" lvl="1" marL="798828" marR="0" rtl="0" algn="just">
              <a:lnSpc>
                <a:spcPct val="140010"/>
              </a:lnSpc>
              <a:spcBef>
                <a:spcPts val="0"/>
              </a:spcBef>
              <a:spcAft>
                <a:spcPts val="0"/>
              </a:spcAft>
              <a:buClr>
                <a:srgbClr val="000000"/>
              </a:buClr>
              <a:buSzPts val="3699"/>
              <a:buFont typeface="Times"/>
              <a:buAutoNum type="arabicPeriod"/>
            </a:pPr>
            <a:r>
              <a:rPr b="1" i="0" lang="en-US" sz="3699" u="none" cap="none" strike="noStrike">
                <a:solidFill>
                  <a:srgbClr val="000000"/>
                </a:solidFill>
                <a:latin typeface="Times"/>
                <a:ea typeface="Times"/>
                <a:cs typeface="Times"/>
                <a:sym typeface="Times"/>
              </a:rPr>
              <a:t>Text Summarization Pipeline Initialization  -</a:t>
            </a:r>
            <a:r>
              <a:rPr b="0" i="0" lang="en-US" sz="3699" u="none" cap="none" strike="noStrike">
                <a:solidFill>
                  <a:srgbClr val="000000"/>
                </a:solidFill>
                <a:latin typeface="Times New Roman"/>
                <a:ea typeface="Times New Roman"/>
                <a:cs typeface="Times New Roman"/>
                <a:sym typeface="Times New Roman"/>
              </a:rPr>
              <a:t>Initializes a summarization pipeline using the Transformers library to condense lengthy transcripts into concise summaries.</a:t>
            </a:r>
            <a:endParaRPr/>
          </a:p>
          <a:p>
            <a:pPr indent="-399413" lvl="1" marL="798828" marR="0" rtl="0" algn="just">
              <a:lnSpc>
                <a:spcPct val="140010"/>
              </a:lnSpc>
              <a:spcBef>
                <a:spcPts val="0"/>
              </a:spcBef>
              <a:spcAft>
                <a:spcPts val="0"/>
              </a:spcAft>
              <a:buClr>
                <a:srgbClr val="000000"/>
              </a:buClr>
              <a:buSzPts val="3699"/>
              <a:buFont typeface="Times"/>
              <a:buAutoNum type="arabicPeriod"/>
            </a:pPr>
            <a:r>
              <a:rPr b="1" i="0" lang="en-US" sz="3699" u="none" cap="none" strike="noStrike">
                <a:solidFill>
                  <a:srgbClr val="000000"/>
                </a:solidFill>
                <a:latin typeface="Times"/>
                <a:ea typeface="Times"/>
                <a:cs typeface="Times"/>
                <a:sym typeface="Times"/>
              </a:rPr>
              <a:t>Iterative Text Summarization - </a:t>
            </a:r>
            <a:r>
              <a:rPr b="0" i="0" lang="en-US" sz="3699" u="none" cap="none" strike="noStrike">
                <a:solidFill>
                  <a:srgbClr val="000000"/>
                </a:solidFill>
                <a:latin typeface="Times New Roman"/>
                <a:ea typeface="Times New Roman"/>
                <a:cs typeface="Times New Roman"/>
                <a:sym typeface="Times New Roman"/>
              </a:rPr>
              <a:t>Divides the original transcript into segments, applies summarization iteratively to each segment, and generates summarized text to handle long transcripts effectively.</a:t>
            </a:r>
            <a:endParaRPr/>
          </a:p>
          <a:p>
            <a:pPr indent="-399413" lvl="1" marL="798828" marR="0" rtl="0" algn="just">
              <a:lnSpc>
                <a:spcPct val="140010"/>
              </a:lnSpc>
              <a:spcBef>
                <a:spcPts val="0"/>
              </a:spcBef>
              <a:spcAft>
                <a:spcPts val="0"/>
              </a:spcAft>
              <a:buClr>
                <a:srgbClr val="000000"/>
              </a:buClr>
              <a:buSzPts val="3699"/>
              <a:buFont typeface="Times"/>
              <a:buAutoNum type="arabicPeriod"/>
            </a:pPr>
            <a:r>
              <a:rPr b="1" i="0" lang="en-US" sz="3699" u="none" cap="none" strike="noStrike">
                <a:solidFill>
                  <a:srgbClr val="000000"/>
                </a:solidFill>
                <a:latin typeface="Times"/>
                <a:ea typeface="Times"/>
                <a:cs typeface="Times"/>
                <a:sym typeface="Times"/>
              </a:rPr>
              <a:t>Concatenation of Summarized Text -</a:t>
            </a:r>
            <a:r>
              <a:rPr b="0" i="0" lang="en-US" sz="3699" u="none" cap="none" strike="noStrike">
                <a:solidFill>
                  <a:srgbClr val="000000"/>
                </a:solidFill>
                <a:latin typeface="Times New Roman"/>
                <a:ea typeface="Times New Roman"/>
                <a:cs typeface="Times New Roman"/>
                <a:sym typeface="Times New Roman"/>
              </a:rPr>
              <a:t> Combines the summarized text segments to create a comprehensive summary of the entire transcript, ensuring all key information is retained.</a:t>
            </a:r>
            <a:endParaRPr/>
          </a:p>
          <a:p>
            <a:pPr indent="-399413" lvl="1" marL="798827" marR="0" rtl="0" algn="just">
              <a:lnSpc>
                <a:spcPct val="140010"/>
              </a:lnSpc>
              <a:spcBef>
                <a:spcPts val="0"/>
              </a:spcBef>
              <a:spcAft>
                <a:spcPts val="0"/>
              </a:spcAft>
              <a:buClr>
                <a:srgbClr val="000000"/>
              </a:buClr>
              <a:buSzPts val="3699"/>
              <a:buFont typeface="Times"/>
              <a:buAutoNum type="arabicPeriod"/>
            </a:pPr>
            <a:r>
              <a:rPr b="1" i="0" lang="en-US" sz="3699" u="none" cap="none" strike="noStrike">
                <a:solidFill>
                  <a:srgbClr val="000000"/>
                </a:solidFill>
                <a:latin typeface="Times"/>
                <a:ea typeface="Times"/>
                <a:cs typeface="Times"/>
                <a:sym typeface="Times"/>
              </a:rPr>
              <a:t>Length Calculation -</a:t>
            </a:r>
            <a:r>
              <a:rPr b="0" i="0" lang="en-US" sz="3699" u="none" cap="none" strike="noStrike">
                <a:solidFill>
                  <a:srgbClr val="000000"/>
                </a:solidFill>
                <a:latin typeface="Times New Roman"/>
                <a:ea typeface="Times New Roman"/>
                <a:cs typeface="Times New Roman"/>
                <a:sym typeface="Times New Roman"/>
              </a:rPr>
              <a:t>Evaluates the effectiveness of the summarization process by calculating the length of the summarized text</a:t>
            </a:r>
            <a:r>
              <a:rPr lang="en-US" sz="3699">
                <a:latin typeface="Times New Roman"/>
                <a:ea typeface="Times New Roman"/>
                <a:cs typeface="Times New Roman"/>
                <a:sym typeface="Times New Roman"/>
              </a:rPr>
              <a:t>.</a:t>
            </a:r>
            <a:endParaRPr b="0" i="0" sz="369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