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YgLr9RAc7COm9FgQhd2LS+x1B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3" d="100"/>
          <a:sy n="43" d="100"/>
        </p:scale>
        <p:origin x="93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7" name="Google Shape;17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1792288" y="612775"/>
            <a:ext cx="5486400" cy="4114800"/>
          </a:xfrm>
          <a:prstGeom prst="rect">
            <a:avLst/>
          </a:prstGeom>
          <a:noFill/>
          <a:ln>
            <a:noFill/>
          </a:ln>
        </p:spPr>
      </p:sp>
      <p:sp>
        <p:nvSpPr>
          <p:cNvPr id="64" name="Google Shape;64;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14059090" y="6000"/>
            <a:ext cx="1841564" cy="10282238"/>
          </a:xfrm>
          <a:custGeom>
            <a:avLst/>
            <a:gdLst/>
            <a:ahLst/>
            <a:cxnLst/>
            <a:rect l="l" t="t" r="r" b="b"/>
            <a:pathLst>
              <a:path w="2455418" h="13709650" extrusionOk="0">
                <a:moveTo>
                  <a:pt x="18796" y="0"/>
                </a:moveTo>
                <a:lnTo>
                  <a:pt x="2455418" y="13706348"/>
                </a:lnTo>
                <a:lnTo>
                  <a:pt x="2436622" y="13709650"/>
                </a:lnTo>
                <a:lnTo>
                  <a:pt x="0" y="3302"/>
                </a:lnTo>
                <a:close/>
              </a:path>
            </a:pathLst>
          </a:custGeom>
          <a:solidFill>
            <a:srgbClr val="5FCAEE"/>
          </a:solidFill>
          <a:ln>
            <a:noFill/>
          </a:ln>
        </p:spPr>
      </p:sp>
      <p:sp>
        <p:nvSpPr>
          <p:cNvPr id="85" name="Google Shape;85;p1"/>
          <p:cNvSpPr/>
          <p:nvPr/>
        </p:nvSpPr>
        <p:spPr>
          <a:xfrm>
            <a:off x="11168917" y="5536438"/>
            <a:ext cx="7123080" cy="4756499"/>
          </a:xfrm>
          <a:custGeom>
            <a:avLst/>
            <a:gdLst/>
            <a:ahLst/>
            <a:cxnLst/>
            <a:rect l="l" t="t" r="r" b="b"/>
            <a:pathLst>
              <a:path w="9497441" h="6341999" extrusionOk="0">
                <a:moveTo>
                  <a:pt x="9497441" y="15748"/>
                </a:moveTo>
                <a:lnTo>
                  <a:pt x="10668" y="6341999"/>
                </a:lnTo>
                <a:lnTo>
                  <a:pt x="0" y="6326124"/>
                </a:lnTo>
                <a:lnTo>
                  <a:pt x="9486773" y="0"/>
                </a:lnTo>
                <a:close/>
              </a:path>
            </a:pathLst>
          </a:custGeom>
          <a:solidFill>
            <a:srgbClr val="5FCAEE"/>
          </a:solidFill>
          <a:ln>
            <a:noFill/>
          </a:ln>
        </p:spPr>
      </p:sp>
      <p:sp>
        <p:nvSpPr>
          <p:cNvPr id="86" name="Google Shape;86;p1"/>
          <p:cNvSpPr/>
          <p:nvPr/>
        </p:nvSpPr>
        <p:spPr>
          <a:xfrm>
            <a:off x="13773150" y="0"/>
            <a:ext cx="4514850" cy="10287000"/>
          </a:xfrm>
          <a:custGeom>
            <a:avLst/>
            <a:gdLst/>
            <a:ahLst/>
            <a:cxnLst/>
            <a:rect l="l" t="t" r="r" b="b"/>
            <a:pathLst>
              <a:path w="6019800" h="13716000" extrusionOk="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87" name="Google Shape;87;p1"/>
          <p:cNvSpPr/>
          <p:nvPr/>
        </p:nvSpPr>
        <p:spPr>
          <a:xfrm>
            <a:off x="14404317" y="0"/>
            <a:ext cx="3883724" cy="10287000"/>
          </a:xfrm>
          <a:custGeom>
            <a:avLst/>
            <a:gdLst/>
            <a:ahLst/>
            <a:cxnLst/>
            <a:rect l="l" t="t" r="r" b="b"/>
            <a:pathLst>
              <a:path w="5178298" h="13716000" extrusionOk="0">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88" name="Google Shape;88;p1"/>
          <p:cNvSpPr/>
          <p:nvPr/>
        </p:nvSpPr>
        <p:spPr>
          <a:xfrm>
            <a:off x="13401675" y="4572000"/>
            <a:ext cx="4886325" cy="5715000"/>
          </a:xfrm>
          <a:custGeom>
            <a:avLst/>
            <a:gdLst/>
            <a:ahLst/>
            <a:cxnLst/>
            <a:rect l="l" t="t" r="r" b="b"/>
            <a:pathLst>
              <a:path w="6515100" h="7620000" extrusionOk="0">
                <a:moveTo>
                  <a:pt x="6515100" y="0"/>
                </a:moveTo>
                <a:lnTo>
                  <a:pt x="0" y="7620000"/>
                </a:lnTo>
                <a:lnTo>
                  <a:pt x="6515100" y="7620000"/>
                </a:lnTo>
                <a:lnTo>
                  <a:pt x="6515100" y="0"/>
                </a:lnTo>
                <a:close/>
              </a:path>
            </a:pathLst>
          </a:custGeom>
          <a:solidFill>
            <a:srgbClr val="17AFE3">
              <a:alpha val="65098"/>
            </a:srgbClr>
          </a:solidFill>
          <a:ln>
            <a:noFill/>
          </a:ln>
        </p:spPr>
      </p:sp>
      <p:sp>
        <p:nvSpPr>
          <p:cNvPr id="89" name="Google Shape;89;p1"/>
          <p:cNvSpPr/>
          <p:nvPr/>
        </p:nvSpPr>
        <p:spPr>
          <a:xfrm>
            <a:off x="14006895" y="0"/>
            <a:ext cx="4281107" cy="10287000"/>
          </a:xfrm>
          <a:custGeom>
            <a:avLst/>
            <a:gdLst/>
            <a:ahLst/>
            <a:cxnLst/>
            <a:rect l="l" t="t" r="r" b="b"/>
            <a:pathLst>
              <a:path w="5708142" h="13716000" extrusionOk="0">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90" name="Google Shape;90;p1"/>
          <p:cNvSpPr/>
          <p:nvPr/>
        </p:nvSpPr>
        <p:spPr>
          <a:xfrm>
            <a:off x="16344900" y="0"/>
            <a:ext cx="1943100" cy="10287000"/>
          </a:xfrm>
          <a:custGeom>
            <a:avLst/>
            <a:gdLst/>
            <a:ahLst/>
            <a:cxnLst/>
            <a:rect l="l" t="t" r="r" b="b"/>
            <a:pathLst>
              <a:path w="2590800" h="13716000" extrusionOk="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91" name="Google Shape;91;p1"/>
          <p:cNvSpPr/>
          <p:nvPr/>
        </p:nvSpPr>
        <p:spPr>
          <a:xfrm>
            <a:off x="16404370" y="0"/>
            <a:ext cx="1883664" cy="10287000"/>
          </a:xfrm>
          <a:custGeom>
            <a:avLst/>
            <a:gdLst/>
            <a:ahLst/>
            <a:cxnLst/>
            <a:rect l="l" t="t" r="r" b="b"/>
            <a:pathLst>
              <a:path w="2511552" h="13716000" extrusionOk="0">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92" name="Google Shape;92;p1"/>
          <p:cNvSpPr/>
          <p:nvPr/>
        </p:nvSpPr>
        <p:spPr>
          <a:xfrm>
            <a:off x="15559088" y="5386388"/>
            <a:ext cx="2728912" cy="4900612"/>
          </a:xfrm>
          <a:custGeom>
            <a:avLst/>
            <a:gdLst/>
            <a:ahLst/>
            <a:cxnLst/>
            <a:rect l="l" t="t" r="r" b="b"/>
            <a:pathLst>
              <a:path w="3638550" h="6534150" extrusionOk="0">
                <a:moveTo>
                  <a:pt x="3638550" y="0"/>
                </a:moveTo>
                <a:lnTo>
                  <a:pt x="0" y="6534150"/>
                </a:lnTo>
                <a:lnTo>
                  <a:pt x="3638550" y="6534150"/>
                </a:lnTo>
                <a:lnTo>
                  <a:pt x="3638550" y="0"/>
                </a:lnTo>
                <a:close/>
              </a:path>
            </a:pathLst>
          </a:custGeom>
          <a:solidFill>
            <a:srgbClr val="17AFE3">
              <a:alpha val="65098"/>
            </a:srgbClr>
          </a:solidFill>
          <a:ln>
            <a:noFill/>
          </a:ln>
        </p:spPr>
      </p:sp>
      <p:sp>
        <p:nvSpPr>
          <p:cNvPr id="93" name="Google Shape;93;p1"/>
          <p:cNvSpPr/>
          <p:nvPr/>
        </p:nvSpPr>
        <p:spPr>
          <a:xfrm>
            <a:off x="0" y="6015038"/>
            <a:ext cx="671512" cy="4271962"/>
          </a:xfrm>
          <a:custGeom>
            <a:avLst/>
            <a:gdLst/>
            <a:ahLst/>
            <a:cxnLst/>
            <a:rect l="l" t="t" r="r" b="b"/>
            <a:pathLst>
              <a:path w="895350" h="5695950" extrusionOk="0">
                <a:moveTo>
                  <a:pt x="0" y="0"/>
                </a:moveTo>
                <a:lnTo>
                  <a:pt x="0" y="5695950"/>
                </a:lnTo>
                <a:lnTo>
                  <a:pt x="895350" y="5695950"/>
                </a:lnTo>
                <a:lnTo>
                  <a:pt x="0" y="0"/>
                </a:lnTo>
                <a:close/>
              </a:path>
            </a:pathLst>
          </a:custGeom>
          <a:solidFill>
            <a:srgbClr val="5FCAEE">
              <a:alpha val="69803"/>
            </a:srgbClr>
          </a:solidFill>
          <a:ln>
            <a:noFill/>
          </a:ln>
        </p:spPr>
      </p:sp>
      <p:sp>
        <p:nvSpPr>
          <p:cNvPr id="94" name="Google Shape;94;p1"/>
          <p:cNvSpPr/>
          <p:nvPr/>
        </p:nvSpPr>
        <p:spPr>
          <a:xfrm>
            <a:off x="1114425" y="1657350"/>
            <a:ext cx="2614612" cy="2000250"/>
          </a:xfrm>
          <a:custGeom>
            <a:avLst/>
            <a:gdLst/>
            <a:ahLst/>
            <a:cxnLst/>
            <a:rect l="l" t="t" r="r" b="b"/>
            <a:pathLst>
              <a:path w="2614612" h="2000250" extrusionOk="0">
                <a:moveTo>
                  <a:pt x="0" y="0"/>
                </a:moveTo>
                <a:lnTo>
                  <a:pt x="2614613" y="0"/>
                </a:lnTo>
                <a:lnTo>
                  <a:pt x="2614613" y="2000250"/>
                </a:lnTo>
                <a:lnTo>
                  <a:pt x="0" y="2000250"/>
                </a:lnTo>
                <a:lnTo>
                  <a:pt x="0" y="0"/>
                </a:lnTo>
                <a:close/>
              </a:path>
            </a:pathLst>
          </a:custGeom>
          <a:blipFill rotWithShape="1">
            <a:blip r:embed="rId3">
              <a:alphaModFix/>
            </a:blip>
            <a:stretch>
              <a:fillRect/>
            </a:stretch>
          </a:blipFill>
          <a:ln>
            <a:noFill/>
          </a:ln>
        </p:spPr>
      </p:sp>
      <p:sp>
        <p:nvSpPr>
          <p:cNvPr id="95" name="Google Shape;95;p1"/>
          <p:cNvSpPr/>
          <p:nvPr/>
        </p:nvSpPr>
        <p:spPr>
          <a:xfrm>
            <a:off x="5629275" y="1785938"/>
            <a:ext cx="2500312" cy="2157412"/>
          </a:xfrm>
          <a:custGeom>
            <a:avLst/>
            <a:gdLst/>
            <a:ahLst/>
            <a:cxnLst/>
            <a:rect l="l" t="t" r="r" b="b"/>
            <a:pathLst>
              <a:path w="3333750" h="2876550" extrusionOk="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a:ln>
            <a:noFill/>
          </a:ln>
        </p:spPr>
      </p:sp>
      <p:sp>
        <p:nvSpPr>
          <p:cNvPr id="96" name="Google Shape;96;p1"/>
          <p:cNvSpPr/>
          <p:nvPr/>
        </p:nvSpPr>
        <p:spPr>
          <a:xfrm>
            <a:off x="5700712" y="7843838"/>
            <a:ext cx="1085850" cy="928688"/>
          </a:xfrm>
          <a:custGeom>
            <a:avLst/>
            <a:gdLst/>
            <a:ahLst/>
            <a:cxnLst/>
            <a:rect l="l" t="t" r="r" b="b"/>
            <a:pathLst>
              <a:path w="1447800" h="1238250" extrusionOk="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a:ln>
            <a:noFill/>
          </a:ln>
        </p:spPr>
      </p:sp>
      <p:sp>
        <p:nvSpPr>
          <p:cNvPr id="97" name="Google Shape;97;p1"/>
          <p:cNvSpPr txBox="1"/>
          <p:nvPr/>
        </p:nvSpPr>
        <p:spPr>
          <a:xfrm>
            <a:off x="1674122" y="3905249"/>
            <a:ext cx="8701277" cy="1438275"/>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8399" b="1" i="0" u="none" strike="noStrike" cap="none" dirty="0" err="1">
                <a:solidFill>
                  <a:srgbClr val="000000"/>
                </a:solidFill>
                <a:latin typeface="Times"/>
                <a:ea typeface="Times"/>
                <a:cs typeface="Times"/>
                <a:sym typeface="Times"/>
              </a:rPr>
              <a:t>Shreemathi</a:t>
            </a:r>
            <a:r>
              <a:rPr lang="en-US" sz="8399" b="1" i="0" u="none" strike="noStrike" cap="none" dirty="0">
                <a:solidFill>
                  <a:srgbClr val="000000"/>
                </a:solidFill>
                <a:latin typeface="Times"/>
                <a:ea typeface="Times"/>
                <a:cs typeface="Times"/>
                <a:sym typeface="Times"/>
              </a:rPr>
              <a:t> D</a:t>
            </a:r>
            <a:endParaRPr dirty="0"/>
          </a:p>
        </p:txBody>
      </p:sp>
      <p:sp>
        <p:nvSpPr>
          <p:cNvPr id="98" name="Google Shape;98;p1"/>
          <p:cNvSpPr txBox="1"/>
          <p:nvPr/>
        </p:nvSpPr>
        <p:spPr>
          <a:xfrm>
            <a:off x="1674122" y="6703218"/>
            <a:ext cx="5759401" cy="819150"/>
          </a:xfrm>
          <a:prstGeom prst="rect">
            <a:avLst/>
          </a:prstGeom>
          <a:noFill/>
          <a:ln>
            <a:noFill/>
          </a:ln>
        </p:spPr>
        <p:txBody>
          <a:bodyPr spcFirstLastPara="1" wrap="square" lIns="0" tIns="0" rIns="0" bIns="0" anchor="t" anchorCtr="0">
            <a:spAutoFit/>
          </a:bodyPr>
          <a:lstStyle/>
          <a:p>
            <a:pPr marL="0" marR="0" lvl="0" indent="0" algn="l" rtl="0">
              <a:lnSpc>
                <a:spcPct val="120004"/>
              </a:lnSpc>
              <a:spcBef>
                <a:spcPts val="0"/>
              </a:spcBef>
              <a:spcAft>
                <a:spcPts val="0"/>
              </a:spcAft>
              <a:buNone/>
            </a:pPr>
            <a:r>
              <a:rPr lang="en-US" sz="4799" b="1" i="0" u="none" strike="noStrike" cap="none" dirty="0">
                <a:solidFill>
                  <a:srgbClr val="2D936B"/>
                </a:solidFill>
                <a:latin typeface="Times"/>
                <a:ea typeface="Times"/>
                <a:cs typeface="Times"/>
                <a:sym typeface="Times"/>
              </a:rPr>
              <a:t>Final Project</a:t>
            </a:r>
            <a:endParaRPr dirty="0"/>
          </a:p>
        </p:txBody>
      </p:sp>
      <p:sp>
        <p:nvSpPr>
          <p:cNvPr id="99" name="Google Shape;99;p1"/>
          <p:cNvSpPr/>
          <p:nvPr/>
        </p:nvSpPr>
        <p:spPr>
          <a:xfrm>
            <a:off x="1014412" y="9701212"/>
            <a:ext cx="3214688" cy="300038"/>
          </a:xfrm>
          <a:custGeom>
            <a:avLst/>
            <a:gdLst/>
            <a:ahLst/>
            <a:cxnLst/>
            <a:rect l="l" t="t" r="r" b="b"/>
            <a:pathLst>
              <a:path w="3214688" h="300038" extrusionOk="0">
                <a:moveTo>
                  <a:pt x="0" y="0"/>
                </a:moveTo>
                <a:lnTo>
                  <a:pt x="3214688" y="0"/>
                </a:lnTo>
                <a:lnTo>
                  <a:pt x="3214688" y="300038"/>
                </a:lnTo>
                <a:lnTo>
                  <a:pt x="0" y="300038"/>
                </a:lnTo>
                <a:lnTo>
                  <a:pt x="0" y="0"/>
                </a:lnTo>
                <a:close/>
              </a:path>
            </a:pathLst>
          </a:custGeom>
          <a:blipFill rotWithShape="1">
            <a:blip r:embed="rId4">
              <a:alphaModFix/>
            </a:blip>
            <a:stretch>
              <a:fillRect l="-66660" r="-66662"/>
            </a:stretch>
          </a:blipFill>
          <a:ln>
            <a:noFill/>
          </a:ln>
        </p:spPr>
      </p:sp>
      <p:sp>
        <p:nvSpPr>
          <p:cNvPr id="101" name="Google Shape;101;p1"/>
          <p:cNvSpPr txBox="1"/>
          <p:nvPr/>
        </p:nvSpPr>
        <p:spPr>
          <a:xfrm>
            <a:off x="17030127" y="9707466"/>
            <a:ext cx="226693" cy="29019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650" b="0" i="0" u="none" strike="noStrike" cap="none">
                <a:solidFill>
                  <a:srgbClr val="2D936B"/>
                </a:solidFill>
                <a:latin typeface="Trebuchet MS"/>
                <a:ea typeface="Trebuchet MS"/>
                <a:cs typeface="Trebuchet MS"/>
                <a:sym typeface="Trebuchet MS"/>
              </a:rPr>
              <a:t>1</a:t>
            </a:r>
            <a:endParaRPr/>
          </a:p>
        </p:txBody>
      </p:sp>
      <p:sp>
        <p:nvSpPr>
          <p:cNvPr id="2" name="Google Shape;98;p1">
            <a:extLst>
              <a:ext uri="{FF2B5EF4-FFF2-40B4-BE49-F238E27FC236}">
                <a16:creationId xmlns:a16="http://schemas.microsoft.com/office/drawing/2014/main" id="{5ECF9E03-095E-B3D3-4E9C-9FF89916853E}"/>
              </a:ext>
            </a:extLst>
          </p:cNvPr>
          <p:cNvSpPr txBox="1"/>
          <p:nvPr/>
        </p:nvSpPr>
        <p:spPr>
          <a:xfrm>
            <a:off x="1669214" y="5656215"/>
            <a:ext cx="12726240" cy="886268"/>
          </a:xfrm>
          <a:prstGeom prst="rect">
            <a:avLst/>
          </a:prstGeom>
          <a:noFill/>
          <a:ln>
            <a:noFill/>
          </a:ln>
        </p:spPr>
        <p:txBody>
          <a:bodyPr spcFirstLastPara="1" wrap="square" lIns="0" tIns="0" rIns="0" bIns="0" anchor="t" anchorCtr="0">
            <a:spAutoFit/>
          </a:bodyPr>
          <a:lstStyle/>
          <a:p>
            <a:pPr marL="0" marR="0" lvl="0" indent="0" algn="l" rtl="0">
              <a:lnSpc>
                <a:spcPct val="120004"/>
              </a:lnSpc>
              <a:spcBef>
                <a:spcPts val="0"/>
              </a:spcBef>
              <a:spcAft>
                <a:spcPts val="0"/>
              </a:spcAft>
              <a:buNone/>
            </a:pPr>
            <a:r>
              <a:rPr lang="en-US" sz="4799" b="1" i="0" u="none" strike="noStrike" cap="none" dirty="0">
                <a:solidFill>
                  <a:schemeClr val="tx1"/>
                </a:solidFill>
                <a:latin typeface="Times"/>
                <a:ea typeface="Times"/>
                <a:cs typeface="Times"/>
                <a:sym typeface="Times"/>
              </a:rPr>
              <a:t>TNSDC – Machine Learning to Generative AI </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0"/>
          <p:cNvSpPr/>
          <p:nvPr/>
        </p:nvSpPr>
        <p:spPr>
          <a:xfrm>
            <a:off x="14059090" y="6000"/>
            <a:ext cx="1841564" cy="10282238"/>
          </a:xfrm>
          <a:custGeom>
            <a:avLst/>
            <a:gdLst/>
            <a:ahLst/>
            <a:cxnLst/>
            <a:rect l="l" t="t" r="r" b="b"/>
            <a:pathLst>
              <a:path w="2455418" h="13709650" extrusionOk="0">
                <a:moveTo>
                  <a:pt x="18796" y="0"/>
                </a:moveTo>
                <a:lnTo>
                  <a:pt x="2455418" y="13706348"/>
                </a:lnTo>
                <a:lnTo>
                  <a:pt x="2436622" y="13709650"/>
                </a:lnTo>
                <a:lnTo>
                  <a:pt x="0" y="3302"/>
                </a:lnTo>
                <a:close/>
              </a:path>
            </a:pathLst>
          </a:custGeom>
          <a:solidFill>
            <a:srgbClr val="5FCAEE"/>
          </a:solidFill>
          <a:ln>
            <a:noFill/>
          </a:ln>
        </p:spPr>
      </p:sp>
      <p:sp>
        <p:nvSpPr>
          <p:cNvPr id="257" name="Google Shape;257;p10"/>
          <p:cNvSpPr/>
          <p:nvPr/>
        </p:nvSpPr>
        <p:spPr>
          <a:xfrm>
            <a:off x="11168917" y="5536438"/>
            <a:ext cx="7123080" cy="4756499"/>
          </a:xfrm>
          <a:custGeom>
            <a:avLst/>
            <a:gdLst/>
            <a:ahLst/>
            <a:cxnLst/>
            <a:rect l="l" t="t" r="r" b="b"/>
            <a:pathLst>
              <a:path w="9497441" h="6341999" extrusionOk="0">
                <a:moveTo>
                  <a:pt x="9497441" y="15748"/>
                </a:moveTo>
                <a:lnTo>
                  <a:pt x="10668" y="6341999"/>
                </a:lnTo>
                <a:lnTo>
                  <a:pt x="0" y="6326124"/>
                </a:lnTo>
                <a:lnTo>
                  <a:pt x="9486773" y="0"/>
                </a:lnTo>
                <a:close/>
              </a:path>
            </a:pathLst>
          </a:custGeom>
          <a:solidFill>
            <a:srgbClr val="5FCAEE"/>
          </a:solidFill>
          <a:ln>
            <a:noFill/>
          </a:ln>
        </p:spPr>
      </p:sp>
      <p:sp>
        <p:nvSpPr>
          <p:cNvPr id="258" name="Google Shape;258;p10"/>
          <p:cNvSpPr/>
          <p:nvPr/>
        </p:nvSpPr>
        <p:spPr>
          <a:xfrm>
            <a:off x="13773150" y="0"/>
            <a:ext cx="4514850" cy="10287000"/>
          </a:xfrm>
          <a:custGeom>
            <a:avLst/>
            <a:gdLst/>
            <a:ahLst/>
            <a:cxnLst/>
            <a:rect l="l" t="t" r="r" b="b"/>
            <a:pathLst>
              <a:path w="6019800" h="13716000" extrusionOk="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259" name="Google Shape;259;p10"/>
          <p:cNvSpPr/>
          <p:nvPr/>
        </p:nvSpPr>
        <p:spPr>
          <a:xfrm>
            <a:off x="14404317" y="0"/>
            <a:ext cx="3883724" cy="10287000"/>
          </a:xfrm>
          <a:custGeom>
            <a:avLst/>
            <a:gdLst/>
            <a:ahLst/>
            <a:cxnLst/>
            <a:rect l="l" t="t" r="r" b="b"/>
            <a:pathLst>
              <a:path w="5178298" h="13716000" extrusionOk="0">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260" name="Google Shape;260;p10"/>
          <p:cNvSpPr/>
          <p:nvPr/>
        </p:nvSpPr>
        <p:spPr>
          <a:xfrm>
            <a:off x="13401675" y="4572000"/>
            <a:ext cx="4886325" cy="5715000"/>
          </a:xfrm>
          <a:custGeom>
            <a:avLst/>
            <a:gdLst/>
            <a:ahLst/>
            <a:cxnLst/>
            <a:rect l="l" t="t" r="r" b="b"/>
            <a:pathLst>
              <a:path w="6515100" h="7620000" extrusionOk="0">
                <a:moveTo>
                  <a:pt x="6515100" y="0"/>
                </a:moveTo>
                <a:lnTo>
                  <a:pt x="0" y="7620000"/>
                </a:lnTo>
                <a:lnTo>
                  <a:pt x="6515100" y="7620000"/>
                </a:lnTo>
                <a:lnTo>
                  <a:pt x="6515100" y="0"/>
                </a:lnTo>
                <a:close/>
              </a:path>
            </a:pathLst>
          </a:custGeom>
          <a:solidFill>
            <a:srgbClr val="17AFE3">
              <a:alpha val="65098"/>
            </a:srgbClr>
          </a:solidFill>
          <a:ln>
            <a:noFill/>
          </a:ln>
        </p:spPr>
      </p:sp>
      <p:sp>
        <p:nvSpPr>
          <p:cNvPr id="261" name="Google Shape;261;p10"/>
          <p:cNvSpPr/>
          <p:nvPr/>
        </p:nvSpPr>
        <p:spPr>
          <a:xfrm>
            <a:off x="14006895" y="0"/>
            <a:ext cx="4281107" cy="10287000"/>
          </a:xfrm>
          <a:custGeom>
            <a:avLst/>
            <a:gdLst/>
            <a:ahLst/>
            <a:cxnLst/>
            <a:rect l="l" t="t" r="r" b="b"/>
            <a:pathLst>
              <a:path w="5708142" h="13716000" extrusionOk="0">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262" name="Google Shape;262;p10"/>
          <p:cNvSpPr/>
          <p:nvPr/>
        </p:nvSpPr>
        <p:spPr>
          <a:xfrm>
            <a:off x="16344900" y="0"/>
            <a:ext cx="1943100" cy="10287000"/>
          </a:xfrm>
          <a:custGeom>
            <a:avLst/>
            <a:gdLst/>
            <a:ahLst/>
            <a:cxnLst/>
            <a:rect l="l" t="t" r="r" b="b"/>
            <a:pathLst>
              <a:path w="2590800" h="13716000" extrusionOk="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263" name="Google Shape;263;p10"/>
          <p:cNvSpPr/>
          <p:nvPr/>
        </p:nvSpPr>
        <p:spPr>
          <a:xfrm>
            <a:off x="16404370" y="0"/>
            <a:ext cx="1883664" cy="10287000"/>
          </a:xfrm>
          <a:custGeom>
            <a:avLst/>
            <a:gdLst/>
            <a:ahLst/>
            <a:cxnLst/>
            <a:rect l="l" t="t" r="r" b="b"/>
            <a:pathLst>
              <a:path w="2511552" h="13716000" extrusionOk="0">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264" name="Google Shape;264;p10"/>
          <p:cNvSpPr/>
          <p:nvPr/>
        </p:nvSpPr>
        <p:spPr>
          <a:xfrm>
            <a:off x="15559088" y="5386388"/>
            <a:ext cx="2728912" cy="4900612"/>
          </a:xfrm>
          <a:custGeom>
            <a:avLst/>
            <a:gdLst/>
            <a:ahLst/>
            <a:cxnLst/>
            <a:rect l="l" t="t" r="r" b="b"/>
            <a:pathLst>
              <a:path w="3638550" h="6534150" extrusionOk="0">
                <a:moveTo>
                  <a:pt x="3638550" y="0"/>
                </a:moveTo>
                <a:lnTo>
                  <a:pt x="0" y="6534150"/>
                </a:lnTo>
                <a:lnTo>
                  <a:pt x="3638550" y="6534150"/>
                </a:lnTo>
                <a:lnTo>
                  <a:pt x="3638550" y="0"/>
                </a:lnTo>
                <a:close/>
              </a:path>
            </a:pathLst>
          </a:custGeom>
          <a:solidFill>
            <a:srgbClr val="17AFE3">
              <a:alpha val="65098"/>
            </a:srgbClr>
          </a:solidFill>
          <a:ln>
            <a:noFill/>
          </a:ln>
        </p:spPr>
      </p:sp>
      <p:sp>
        <p:nvSpPr>
          <p:cNvPr id="265" name="Google Shape;265;p10"/>
          <p:cNvSpPr/>
          <p:nvPr/>
        </p:nvSpPr>
        <p:spPr>
          <a:xfrm>
            <a:off x="0" y="6015038"/>
            <a:ext cx="671512" cy="4271962"/>
          </a:xfrm>
          <a:custGeom>
            <a:avLst/>
            <a:gdLst/>
            <a:ahLst/>
            <a:cxnLst/>
            <a:rect l="l" t="t" r="r" b="b"/>
            <a:pathLst>
              <a:path w="895350" h="5695950" extrusionOk="0">
                <a:moveTo>
                  <a:pt x="0" y="0"/>
                </a:moveTo>
                <a:lnTo>
                  <a:pt x="0" y="5695950"/>
                </a:lnTo>
                <a:lnTo>
                  <a:pt x="895350" y="5695950"/>
                </a:lnTo>
                <a:lnTo>
                  <a:pt x="0" y="0"/>
                </a:lnTo>
                <a:close/>
              </a:path>
            </a:pathLst>
          </a:custGeom>
          <a:solidFill>
            <a:srgbClr val="5FCAEE">
              <a:alpha val="69803"/>
            </a:srgbClr>
          </a:solidFill>
          <a:ln>
            <a:noFill/>
          </a:ln>
        </p:spPr>
      </p:sp>
      <p:sp>
        <p:nvSpPr>
          <p:cNvPr id="267" name="Google Shape;267;p10"/>
          <p:cNvSpPr/>
          <p:nvPr/>
        </p:nvSpPr>
        <p:spPr>
          <a:xfrm>
            <a:off x="2500312" y="9701212"/>
            <a:ext cx="114300" cy="266700"/>
          </a:xfrm>
          <a:custGeom>
            <a:avLst/>
            <a:gdLst/>
            <a:ahLst/>
            <a:cxnLst/>
            <a:rect l="l" t="t" r="r" b="b"/>
            <a:pathLst>
              <a:path w="114300" h="266700" extrusionOk="0">
                <a:moveTo>
                  <a:pt x="0" y="0"/>
                </a:moveTo>
                <a:lnTo>
                  <a:pt x="114300" y="0"/>
                </a:lnTo>
                <a:lnTo>
                  <a:pt x="114300" y="266700"/>
                </a:lnTo>
                <a:lnTo>
                  <a:pt x="0" y="266700"/>
                </a:lnTo>
                <a:lnTo>
                  <a:pt x="0" y="0"/>
                </a:lnTo>
                <a:close/>
              </a:path>
            </a:pathLst>
          </a:custGeom>
          <a:blipFill rotWithShape="1">
            <a:blip r:embed="rId3">
              <a:alphaModFix/>
            </a:blip>
            <a:stretch>
              <a:fillRect l="-66660" r="-66662"/>
            </a:stretch>
          </a:blipFill>
          <a:ln>
            <a:noFill/>
          </a:ln>
        </p:spPr>
      </p:sp>
      <p:sp>
        <p:nvSpPr>
          <p:cNvPr id="268" name="Google Shape;268;p10"/>
          <p:cNvSpPr/>
          <p:nvPr/>
        </p:nvSpPr>
        <p:spPr>
          <a:xfrm>
            <a:off x="596133" y="4449784"/>
            <a:ext cx="5106876" cy="3386910"/>
          </a:xfrm>
          <a:custGeom>
            <a:avLst/>
            <a:gdLst/>
            <a:ahLst/>
            <a:cxnLst/>
            <a:rect l="l" t="t" r="r" b="b"/>
            <a:pathLst>
              <a:path w="5106876" h="3386910" extrusionOk="0">
                <a:moveTo>
                  <a:pt x="0" y="0"/>
                </a:moveTo>
                <a:lnTo>
                  <a:pt x="5106876" y="0"/>
                </a:lnTo>
                <a:lnTo>
                  <a:pt x="5106876" y="3386910"/>
                </a:lnTo>
                <a:lnTo>
                  <a:pt x="0" y="3386910"/>
                </a:lnTo>
                <a:lnTo>
                  <a:pt x="0" y="0"/>
                </a:lnTo>
                <a:close/>
              </a:path>
            </a:pathLst>
          </a:custGeom>
          <a:blipFill rotWithShape="1">
            <a:blip r:embed="rId4">
              <a:alphaModFix/>
            </a:blip>
            <a:stretch>
              <a:fillRect l="-13807" t="-29147" r="-10192" b="-15490"/>
            </a:stretch>
          </a:blipFill>
          <a:ln>
            <a:noFill/>
          </a:ln>
        </p:spPr>
      </p:sp>
      <p:sp>
        <p:nvSpPr>
          <p:cNvPr id="269" name="Google Shape;269;p10"/>
          <p:cNvSpPr/>
          <p:nvPr/>
        </p:nvSpPr>
        <p:spPr>
          <a:xfrm>
            <a:off x="5862901" y="4135459"/>
            <a:ext cx="8541411" cy="3701235"/>
          </a:xfrm>
          <a:custGeom>
            <a:avLst/>
            <a:gdLst/>
            <a:ahLst/>
            <a:cxnLst/>
            <a:rect l="l" t="t" r="r" b="b"/>
            <a:pathLst>
              <a:path w="1638534" h="710023" extrusionOk="0">
                <a:moveTo>
                  <a:pt x="0" y="0"/>
                </a:moveTo>
                <a:lnTo>
                  <a:pt x="1638534" y="0"/>
                </a:lnTo>
                <a:lnTo>
                  <a:pt x="1638534" y="710023"/>
                </a:lnTo>
                <a:lnTo>
                  <a:pt x="0" y="710023"/>
                </a:lnTo>
                <a:close/>
              </a:path>
            </a:pathLst>
          </a:custGeom>
          <a:blipFill rotWithShape="1">
            <a:blip r:embed="rId5">
              <a:alphaModFix/>
            </a:blip>
            <a:stretch>
              <a:fillRect t="-1514" b="-1513"/>
            </a:stretch>
          </a:blipFill>
          <a:ln>
            <a:noFill/>
          </a:ln>
        </p:spPr>
      </p:sp>
      <p:sp>
        <p:nvSpPr>
          <p:cNvPr id="270" name="Google Shape;270;p10"/>
          <p:cNvSpPr txBox="1"/>
          <p:nvPr/>
        </p:nvSpPr>
        <p:spPr>
          <a:xfrm>
            <a:off x="671512" y="338137"/>
            <a:ext cx="5031497" cy="12382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200" b="1" i="0" u="none" strike="noStrike" cap="none">
                <a:solidFill>
                  <a:srgbClr val="000000"/>
                </a:solidFill>
                <a:latin typeface="Times"/>
                <a:ea typeface="Times"/>
                <a:cs typeface="Times"/>
                <a:sym typeface="Times"/>
              </a:rPr>
              <a:t>RESULTS</a:t>
            </a:r>
            <a:endParaRPr/>
          </a:p>
        </p:txBody>
      </p:sp>
      <p:sp>
        <p:nvSpPr>
          <p:cNvPr id="271" name="Google Shape;271;p10"/>
          <p:cNvSpPr txBox="1"/>
          <p:nvPr/>
        </p:nvSpPr>
        <p:spPr>
          <a:xfrm>
            <a:off x="16915827" y="9707466"/>
            <a:ext cx="342900" cy="29019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650" b="0" i="0" u="none" strike="noStrike" cap="none">
                <a:solidFill>
                  <a:srgbClr val="2D936B"/>
                </a:solidFill>
                <a:latin typeface="Trebuchet MS"/>
                <a:ea typeface="Trebuchet MS"/>
                <a:cs typeface="Trebuchet MS"/>
                <a:sym typeface="Trebuchet MS"/>
              </a:rPr>
              <a:t>10</a:t>
            </a:r>
            <a:endParaRPr/>
          </a:p>
        </p:txBody>
      </p:sp>
      <p:sp>
        <p:nvSpPr>
          <p:cNvPr id="272" name="Google Shape;272;p10"/>
          <p:cNvSpPr txBox="1"/>
          <p:nvPr/>
        </p:nvSpPr>
        <p:spPr>
          <a:xfrm>
            <a:off x="671512" y="8948738"/>
            <a:ext cx="13335300" cy="554100"/>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599" u="sng">
                <a:solidFill>
                  <a:srgbClr val="006FC0"/>
                </a:solidFill>
                <a:latin typeface="Times New Roman"/>
                <a:ea typeface="Times New Roman"/>
                <a:cs typeface="Times New Roman"/>
                <a:sym typeface="Times New Roman"/>
              </a:rPr>
              <a:t>https://github.com/Shreemathi-D/GEN_AI.git</a:t>
            </a:r>
            <a:endParaRPr/>
          </a:p>
        </p:txBody>
      </p:sp>
      <p:sp>
        <p:nvSpPr>
          <p:cNvPr id="273" name="Google Shape;273;p10"/>
          <p:cNvSpPr txBox="1"/>
          <p:nvPr/>
        </p:nvSpPr>
        <p:spPr>
          <a:xfrm>
            <a:off x="685529" y="1666305"/>
            <a:ext cx="15018926" cy="1847215"/>
          </a:xfrm>
          <a:prstGeom prst="rect">
            <a:avLst/>
          </a:prstGeom>
          <a:noFill/>
          <a:ln>
            <a:noFill/>
          </a:ln>
        </p:spPr>
        <p:txBody>
          <a:bodyPr spcFirstLastPara="1" wrap="square" lIns="0" tIns="0" rIns="0" bIns="0" anchor="t" anchorCtr="0">
            <a:spAutoFit/>
          </a:bodyPr>
          <a:lstStyle/>
          <a:p>
            <a:pPr marL="0" marR="0" lvl="0" indent="0" algn="just" rtl="0">
              <a:lnSpc>
                <a:spcPct val="140011"/>
              </a:lnSpc>
              <a:spcBef>
                <a:spcPts val="0"/>
              </a:spcBef>
              <a:spcAft>
                <a:spcPts val="0"/>
              </a:spcAft>
              <a:buNone/>
            </a:pPr>
            <a:r>
              <a:rPr lang="en-US" sz="3399" b="0" i="0" u="none" strike="noStrike" cap="none">
                <a:solidFill>
                  <a:srgbClr val="000000"/>
                </a:solidFill>
                <a:latin typeface="Times New Roman"/>
                <a:ea typeface="Times New Roman"/>
                <a:cs typeface="Times New Roman"/>
                <a:sym typeface="Times New Roman"/>
              </a:rPr>
              <a:t>The results of the project involve successfully installing the required libraries, retrieving and processing the transcript of a YouTube video, and generating summarized text segments using a text summarization pipeline.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p:nvPr/>
        </p:nvSpPr>
        <p:spPr>
          <a:xfrm>
            <a:off x="0" y="0"/>
            <a:ext cx="18288000" cy="10287000"/>
          </a:xfrm>
          <a:custGeom>
            <a:avLst/>
            <a:gdLst/>
            <a:ahLst/>
            <a:cxnLst/>
            <a:rect l="l" t="t" r="r" b="b"/>
            <a:pathLst>
              <a:path w="24384000" h="13716000" extrusionOk="0">
                <a:moveTo>
                  <a:pt x="24384000" y="0"/>
                </a:moveTo>
                <a:lnTo>
                  <a:pt x="0" y="0"/>
                </a:lnTo>
                <a:lnTo>
                  <a:pt x="0" y="13716000"/>
                </a:lnTo>
                <a:lnTo>
                  <a:pt x="24384000" y="13716000"/>
                </a:lnTo>
                <a:lnTo>
                  <a:pt x="24384000" y="0"/>
                </a:lnTo>
                <a:close/>
              </a:path>
            </a:pathLst>
          </a:custGeom>
          <a:solidFill>
            <a:srgbClr val="F1F1F1"/>
          </a:solidFill>
          <a:ln>
            <a:noFill/>
          </a:ln>
        </p:spPr>
      </p:sp>
      <p:sp>
        <p:nvSpPr>
          <p:cNvPr id="107" name="Google Shape;107;p2"/>
          <p:cNvSpPr/>
          <p:nvPr/>
        </p:nvSpPr>
        <p:spPr>
          <a:xfrm>
            <a:off x="11158538" y="-236443"/>
            <a:ext cx="7129462" cy="10294843"/>
          </a:xfrm>
          <a:custGeom>
            <a:avLst/>
            <a:gdLst/>
            <a:ahLst/>
            <a:cxnLst/>
            <a:rect l="l" t="t" r="r" b="b"/>
            <a:pathLst>
              <a:path w="7129462" h="10294843" extrusionOk="0">
                <a:moveTo>
                  <a:pt x="0" y="0"/>
                </a:moveTo>
                <a:lnTo>
                  <a:pt x="7129462" y="0"/>
                </a:lnTo>
                <a:lnTo>
                  <a:pt x="7129462" y="10294843"/>
                </a:lnTo>
                <a:lnTo>
                  <a:pt x="0" y="10294843"/>
                </a:lnTo>
                <a:lnTo>
                  <a:pt x="0" y="0"/>
                </a:lnTo>
                <a:close/>
              </a:path>
            </a:pathLst>
          </a:custGeom>
          <a:blipFill rotWithShape="1">
            <a:blip r:embed="rId3">
              <a:alphaModFix/>
            </a:blip>
            <a:stretch>
              <a:fillRect/>
            </a:stretch>
          </a:blipFill>
          <a:ln>
            <a:noFill/>
          </a:ln>
        </p:spPr>
      </p:sp>
      <p:sp>
        <p:nvSpPr>
          <p:cNvPr id="108" name="Google Shape;108;p2"/>
          <p:cNvSpPr/>
          <p:nvPr/>
        </p:nvSpPr>
        <p:spPr>
          <a:xfrm>
            <a:off x="0" y="6015038"/>
            <a:ext cx="671512" cy="4271962"/>
          </a:xfrm>
          <a:custGeom>
            <a:avLst/>
            <a:gdLst/>
            <a:ahLst/>
            <a:cxnLst/>
            <a:rect l="l" t="t" r="r" b="b"/>
            <a:pathLst>
              <a:path w="895350" h="5695950" extrusionOk="0">
                <a:moveTo>
                  <a:pt x="0" y="0"/>
                </a:moveTo>
                <a:lnTo>
                  <a:pt x="0" y="5695950"/>
                </a:lnTo>
                <a:lnTo>
                  <a:pt x="895350" y="5695950"/>
                </a:lnTo>
                <a:lnTo>
                  <a:pt x="0" y="0"/>
                </a:lnTo>
                <a:close/>
              </a:path>
            </a:pathLst>
          </a:custGeom>
          <a:solidFill>
            <a:srgbClr val="5FCAEE">
              <a:alpha val="69803"/>
            </a:srgbClr>
          </a:solidFill>
          <a:ln>
            <a:noFill/>
          </a:ln>
        </p:spPr>
      </p:sp>
      <p:sp>
        <p:nvSpPr>
          <p:cNvPr id="109" name="Google Shape;109;p2"/>
          <p:cNvSpPr/>
          <p:nvPr/>
        </p:nvSpPr>
        <p:spPr>
          <a:xfrm>
            <a:off x="1014412" y="9701212"/>
            <a:ext cx="3214688" cy="300038"/>
          </a:xfrm>
          <a:custGeom>
            <a:avLst/>
            <a:gdLst/>
            <a:ahLst/>
            <a:cxnLst/>
            <a:rect l="l" t="t" r="r" b="b"/>
            <a:pathLst>
              <a:path w="3214688" h="300038" extrusionOk="0">
                <a:moveTo>
                  <a:pt x="0" y="0"/>
                </a:moveTo>
                <a:lnTo>
                  <a:pt x="3214688" y="0"/>
                </a:lnTo>
                <a:lnTo>
                  <a:pt x="3214688" y="300038"/>
                </a:lnTo>
                <a:lnTo>
                  <a:pt x="0" y="300038"/>
                </a:lnTo>
                <a:lnTo>
                  <a:pt x="0" y="0"/>
                </a:lnTo>
                <a:close/>
              </a:path>
            </a:pathLst>
          </a:custGeom>
          <a:blipFill rotWithShape="1">
            <a:blip r:embed="rId4">
              <a:alphaModFix/>
            </a:blip>
            <a:stretch>
              <a:fillRect l="-66660" r="-66662"/>
            </a:stretch>
          </a:blipFill>
          <a:ln>
            <a:noFill/>
          </a:ln>
        </p:spPr>
      </p:sp>
      <p:sp>
        <p:nvSpPr>
          <p:cNvPr id="110" name="Google Shape;110;p2"/>
          <p:cNvSpPr/>
          <p:nvPr/>
        </p:nvSpPr>
        <p:spPr>
          <a:xfrm>
            <a:off x="700088" y="9615488"/>
            <a:ext cx="5557838" cy="442912"/>
          </a:xfrm>
          <a:custGeom>
            <a:avLst/>
            <a:gdLst/>
            <a:ahLst/>
            <a:cxnLst/>
            <a:rect l="l" t="t" r="r" b="b"/>
            <a:pathLst>
              <a:path w="5557838" h="442912" extrusionOk="0">
                <a:moveTo>
                  <a:pt x="0" y="0"/>
                </a:moveTo>
                <a:lnTo>
                  <a:pt x="5557837" y="0"/>
                </a:lnTo>
                <a:lnTo>
                  <a:pt x="5557837" y="442912"/>
                </a:lnTo>
                <a:lnTo>
                  <a:pt x="0" y="442912"/>
                </a:lnTo>
                <a:lnTo>
                  <a:pt x="0" y="0"/>
                </a:lnTo>
                <a:close/>
              </a:path>
            </a:pathLst>
          </a:custGeom>
          <a:blipFill rotWithShape="1">
            <a:blip r:embed="rId5">
              <a:alphaModFix/>
            </a:blip>
            <a:stretch>
              <a:fillRect t="-123" b="-123"/>
            </a:stretch>
          </a:blipFill>
          <a:ln>
            <a:noFill/>
          </a:ln>
        </p:spPr>
      </p:sp>
      <p:sp>
        <p:nvSpPr>
          <p:cNvPr id="111" name="Google Shape;111;p2"/>
          <p:cNvSpPr/>
          <p:nvPr/>
        </p:nvSpPr>
        <p:spPr>
          <a:xfrm>
            <a:off x="8706245" y="4084433"/>
            <a:ext cx="5762142" cy="2493432"/>
          </a:xfrm>
          <a:custGeom>
            <a:avLst/>
            <a:gdLst/>
            <a:ahLst/>
            <a:cxnLst/>
            <a:rect l="l" t="t" r="r" b="b"/>
            <a:pathLst>
              <a:path w="3850251" h="1666106" extrusionOk="0">
                <a:moveTo>
                  <a:pt x="0" y="0"/>
                </a:moveTo>
                <a:lnTo>
                  <a:pt x="3850251" y="0"/>
                </a:lnTo>
                <a:lnTo>
                  <a:pt x="3850251" y="1666106"/>
                </a:lnTo>
                <a:lnTo>
                  <a:pt x="0" y="1666106"/>
                </a:lnTo>
                <a:close/>
              </a:path>
            </a:pathLst>
          </a:custGeom>
          <a:blipFill rotWithShape="1">
            <a:blip r:embed="rId6">
              <a:alphaModFix/>
            </a:blip>
            <a:stretch>
              <a:fillRect l="-1462" r="-1463"/>
            </a:stretch>
          </a:blipFill>
          <a:ln>
            <a:noFill/>
          </a:ln>
        </p:spPr>
      </p:sp>
      <p:sp>
        <p:nvSpPr>
          <p:cNvPr id="112" name="Google Shape;112;p2"/>
          <p:cNvSpPr txBox="1"/>
          <p:nvPr/>
        </p:nvSpPr>
        <p:spPr>
          <a:xfrm>
            <a:off x="335756" y="1267461"/>
            <a:ext cx="13530126" cy="3305175"/>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6999" b="1" i="0" u="none" strike="noStrike" cap="none">
                <a:solidFill>
                  <a:srgbClr val="000000"/>
                </a:solidFill>
                <a:latin typeface="Times"/>
                <a:ea typeface="Times"/>
                <a:cs typeface="Times"/>
                <a:sym typeface="Times"/>
              </a:rPr>
              <a:t>YOUTUBE VIDEO SUMMARIZATION WITH TRANSFORMERS</a:t>
            </a:r>
            <a:endParaRPr/>
          </a:p>
        </p:txBody>
      </p:sp>
      <p:sp>
        <p:nvSpPr>
          <p:cNvPr id="114" name="Google Shape;114;p2"/>
          <p:cNvSpPr txBox="1"/>
          <p:nvPr/>
        </p:nvSpPr>
        <p:spPr>
          <a:xfrm>
            <a:off x="17030127" y="9707466"/>
            <a:ext cx="226693" cy="29019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650" b="0" i="0" u="none" strike="noStrike" cap="none">
                <a:solidFill>
                  <a:srgbClr val="2D936B"/>
                </a:solidFill>
                <a:latin typeface="Trebuchet MS"/>
                <a:ea typeface="Trebuchet MS"/>
                <a:cs typeface="Trebuchet MS"/>
                <a:sym typeface="Trebuchet MS"/>
              </a:rPr>
              <a:t>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p:nvPr/>
        </p:nvSpPr>
        <p:spPr>
          <a:xfrm>
            <a:off x="0" y="0"/>
            <a:ext cx="18288000" cy="10287000"/>
          </a:xfrm>
          <a:custGeom>
            <a:avLst/>
            <a:gdLst/>
            <a:ahLst/>
            <a:cxnLst/>
            <a:rect l="l" t="t" r="r" b="b"/>
            <a:pathLst>
              <a:path w="24384000" h="13716000" extrusionOk="0">
                <a:moveTo>
                  <a:pt x="24384000" y="0"/>
                </a:moveTo>
                <a:lnTo>
                  <a:pt x="0" y="0"/>
                </a:lnTo>
                <a:lnTo>
                  <a:pt x="0" y="13716000"/>
                </a:lnTo>
                <a:lnTo>
                  <a:pt x="24384000" y="13716000"/>
                </a:lnTo>
                <a:lnTo>
                  <a:pt x="24384000" y="0"/>
                </a:lnTo>
                <a:close/>
              </a:path>
            </a:pathLst>
          </a:custGeom>
          <a:solidFill>
            <a:srgbClr val="F1F1F1"/>
          </a:solidFill>
          <a:ln>
            <a:noFill/>
          </a:ln>
        </p:spPr>
      </p:sp>
      <p:sp>
        <p:nvSpPr>
          <p:cNvPr id="120" name="Google Shape;120;p3"/>
          <p:cNvSpPr/>
          <p:nvPr/>
        </p:nvSpPr>
        <p:spPr>
          <a:xfrm>
            <a:off x="11165774" y="0"/>
            <a:ext cx="7129462" cy="10294843"/>
          </a:xfrm>
          <a:custGeom>
            <a:avLst/>
            <a:gdLst/>
            <a:ahLst/>
            <a:cxnLst/>
            <a:rect l="l" t="t" r="r" b="b"/>
            <a:pathLst>
              <a:path w="7129462" h="10294843" extrusionOk="0">
                <a:moveTo>
                  <a:pt x="0" y="0"/>
                </a:moveTo>
                <a:lnTo>
                  <a:pt x="7129463" y="0"/>
                </a:lnTo>
                <a:lnTo>
                  <a:pt x="7129463" y="10294843"/>
                </a:lnTo>
                <a:lnTo>
                  <a:pt x="0" y="10294843"/>
                </a:lnTo>
                <a:lnTo>
                  <a:pt x="0" y="0"/>
                </a:lnTo>
                <a:close/>
              </a:path>
            </a:pathLst>
          </a:custGeom>
          <a:blipFill rotWithShape="1">
            <a:blip r:embed="rId3">
              <a:alphaModFix/>
            </a:blip>
            <a:stretch>
              <a:fillRect/>
            </a:stretch>
          </a:blipFill>
          <a:ln>
            <a:noFill/>
          </a:ln>
        </p:spPr>
      </p:sp>
      <p:sp>
        <p:nvSpPr>
          <p:cNvPr id="121" name="Google Shape;121;p3"/>
          <p:cNvSpPr/>
          <p:nvPr/>
        </p:nvSpPr>
        <p:spPr>
          <a:xfrm>
            <a:off x="0" y="6015038"/>
            <a:ext cx="671512" cy="4271962"/>
          </a:xfrm>
          <a:custGeom>
            <a:avLst/>
            <a:gdLst/>
            <a:ahLst/>
            <a:cxnLst/>
            <a:rect l="l" t="t" r="r" b="b"/>
            <a:pathLst>
              <a:path w="895350" h="5695950" extrusionOk="0">
                <a:moveTo>
                  <a:pt x="0" y="0"/>
                </a:moveTo>
                <a:lnTo>
                  <a:pt x="0" y="5695950"/>
                </a:lnTo>
                <a:lnTo>
                  <a:pt x="895350" y="5695950"/>
                </a:lnTo>
                <a:lnTo>
                  <a:pt x="0" y="0"/>
                </a:lnTo>
                <a:close/>
              </a:path>
            </a:pathLst>
          </a:custGeom>
          <a:solidFill>
            <a:srgbClr val="5FCAEE">
              <a:alpha val="69803"/>
            </a:srgbClr>
          </a:solidFill>
          <a:ln>
            <a:noFill/>
          </a:ln>
        </p:spPr>
      </p:sp>
      <p:sp>
        <p:nvSpPr>
          <p:cNvPr id="122" name="Google Shape;122;p3"/>
          <p:cNvSpPr txBox="1"/>
          <p:nvPr/>
        </p:nvSpPr>
        <p:spPr>
          <a:xfrm>
            <a:off x="1128712" y="9719531"/>
            <a:ext cx="2660333" cy="259080"/>
          </a:xfrm>
          <a:prstGeom prst="rect">
            <a:avLst/>
          </a:prstGeom>
          <a:noFill/>
          <a:ln>
            <a:noFill/>
          </a:ln>
        </p:spPr>
        <p:txBody>
          <a:bodyPr spcFirstLastPara="1" wrap="square" lIns="0" tIns="0" rIns="0" bIns="0" anchor="t" anchorCtr="0">
            <a:spAutoFit/>
          </a:bodyPr>
          <a:lstStyle/>
          <a:p>
            <a:pPr marL="0" marR="0" lvl="0" indent="0" algn="l" rtl="0">
              <a:lnSpc>
                <a:spcPct val="115878"/>
              </a:lnSpc>
              <a:spcBef>
                <a:spcPts val="0"/>
              </a:spcBef>
              <a:spcAft>
                <a:spcPts val="0"/>
              </a:spcAft>
              <a:buNone/>
            </a:pPr>
            <a:r>
              <a:rPr lang="en-US" sz="1650" b="0" i="0" u="none" strike="noStrike" cap="none">
                <a:solidFill>
                  <a:srgbClr val="2D83C3"/>
                </a:solidFill>
                <a:latin typeface="Trebuchet MS"/>
                <a:ea typeface="Trebuchet MS"/>
                <a:cs typeface="Trebuchet MS"/>
                <a:sym typeface="Trebuchet MS"/>
              </a:rPr>
              <a:t>3/21/2024  </a:t>
            </a:r>
            <a:r>
              <a:rPr lang="en-US" sz="1650" b="0" i="0" u="none" strike="noStrike" cap="none">
                <a:solidFill>
                  <a:srgbClr val="2D83C3"/>
                </a:solidFill>
                <a:latin typeface="Arial"/>
                <a:ea typeface="Arial"/>
                <a:cs typeface="Arial"/>
                <a:sym typeface="Arial"/>
              </a:rPr>
              <a:t>Annual Review</a:t>
            </a:r>
            <a:endParaRPr/>
          </a:p>
        </p:txBody>
      </p:sp>
      <p:sp>
        <p:nvSpPr>
          <p:cNvPr id="123" name="Google Shape;123;p3"/>
          <p:cNvSpPr/>
          <p:nvPr/>
        </p:nvSpPr>
        <p:spPr>
          <a:xfrm>
            <a:off x="11044238" y="671512"/>
            <a:ext cx="542925" cy="542925"/>
          </a:xfrm>
          <a:custGeom>
            <a:avLst/>
            <a:gdLst/>
            <a:ahLst/>
            <a:cxnLst/>
            <a:rect l="l" t="t" r="r" b="b"/>
            <a:pathLst>
              <a:path w="723900" h="723900" extrusionOk="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a:ln>
            <a:noFill/>
          </a:ln>
        </p:spPr>
      </p:sp>
      <p:sp>
        <p:nvSpPr>
          <p:cNvPr id="124" name="Google Shape;124;p3"/>
          <p:cNvSpPr/>
          <p:nvPr/>
        </p:nvSpPr>
        <p:spPr>
          <a:xfrm>
            <a:off x="16516350" y="8415338"/>
            <a:ext cx="971550" cy="971550"/>
          </a:xfrm>
          <a:custGeom>
            <a:avLst/>
            <a:gdLst/>
            <a:ahLst/>
            <a:cxnLst/>
            <a:rect l="l" t="t" r="r" b="b"/>
            <a:pathLst>
              <a:path w="971550" h="971550" extrusionOk="0">
                <a:moveTo>
                  <a:pt x="0" y="0"/>
                </a:moveTo>
                <a:lnTo>
                  <a:pt x="971550" y="0"/>
                </a:lnTo>
                <a:lnTo>
                  <a:pt x="971550" y="971550"/>
                </a:lnTo>
                <a:lnTo>
                  <a:pt x="0" y="971550"/>
                </a:lnTo>
                <a:lnTo>
                  <a:pt x="0" y="0"/>
                </a:lnTo>
                <a:close/>
              </a:path>
            </a:pathLst>
          </a:custGeom>
          <a:blipFill rotWithShape="1">
            <a:blip r:embed="rId4">
              <a:alphaModFix/>
            </a:blip>
            <a:stretch>
              <a:fillRect/>
            </a:stretch>
          </a:blipFill>
          <a:ln>
            <a:noFill/>
          </a:ln>
        </p:spPr>
      </p:sp>
      <p:sp>
        <p:nvSpPr>
          <p:cNvPr id="125" name="Google Shape;125;p3"/>
          <p:cNvSpPr/>
          <p:nvPr/>
        </p:nvSpPr>
        <p:spPr>
          <a:xfrm>
            <a:off x="16030575" y="9201150"/>
            <a:ext cx="371475" cy="371475"/>
          </a:xfrm>
          <a:custGeom>
            <a:avLst/>
            <a:gdLst/>
            <a:ahLst/>
            <a:cxnLst/>
            <a:rect l="l" t="t" r="r" b="b"/>
            <a:pathLst>
              <a:path w="371475" h="371475" extrusionOk="0">
                <a:moveTo>
                  <a:pt x="0" y="0"/>
                </a:moveTo>
                <a:lnTo>
                  <a:pt x="371475" y="0"/>
                </a:lnTo>
                <a:lnTo>
                  <a:pt x="371475" y="371475"/>
                </a:lnTo>
                <a:lnTo>
                  <a:pt x="0" y="371475"/>
                </a:lnTo>
                <a:lnTo>
                  <a:pt x="0" y="0"/>
                </a:lnTo>
                <a:close/>
              </a:path>
            </a:pathLst>
          </a:custGeom>
          <a:blipFill rotWithShape="1">
            <a:blip r:embed="rId5">
              <a:alphaModFix/>
            </a:blip>
            <a:stretch>
              <a:fillRect/>
            </a:stretch>
          </a:blipFill>
          <a:ln>
            <a:noFill/>
          </a:ln>
        </p:spPr>
      </p:sp>
      <p:sp>
        <p:nvSpPr>
          <p:cNvPr id="126" name="Google Shape;126;p3"/>
          <p:cNvSpPr/>
          <p:nvPr/>
        </p:nvSpPr>
        <p:spPr>
          <a:xfrm>
            <a:off x="700088" y="9615488"/>
            <a:ext cx="5557838" cy="442912"/>
          </a:xfrm>
          <a:custGeom>
            <a:avLst/>
            <a:gdLst/>
            <a:ahLst/>
            <a:cxnLst/>
            <a:rect l="l" t="t" r="r" b="b"/>
            <a:pathLst>
              <a:path w="5557838" h="442912" extrusionOk="0">
                <a:moveTo>
                  <a:pt x="0" y="0"/>
                </a:moveTo>
                <a:lnTo>
                  <a:pt x="5557837" y="0"/>
                </a:lnTo>
                <a:lnTo>
                  <a:pt x="5557837" y="442912"/>
                </a:lnTo>
                <a:lnTo>
                  <a:pt x="0" y="442912"/>
                </a:lnTo>
                <a:lnTo>
                  <a:pt x="0" y="0"/>
                </a:lnTo>
                <a:close/>
              </a:path>
            </a:pathLst>
          </a:custGeom>
          <a:blipFill rotWithShape="1">
            <a:blip r:embed="rId6">
              <a:alphaModFix/>
            </a:blip>
            <a:stretch>
              <a:fillRect t="-123" b="-123"/>
            </a:stretch>
          </a:blipFill>
          <a:ln>
            <a:noFill/>
          </a:ln>
        </p:spPr>
      </p:sp>
      <p:sp>
        <p:nvSpPr>
          <p:cNvPr id="127" name="Google Shape;127;p3"/>
          <p:cNvSpPr/>
          <p:nvPr/>
        </p:nvSpPr>
        <p:spPr>
          <a:xfrm>
            <a:off x="71438" y="5729285"/>
            <a:ext cx="2600325" cy="4514847"/>
          </a:xfrm>
          <a:custGeom>
            <a:avLst/>
            <a:gdLst/>
            <a:ahLst/>
            <a:cxnLst/>
            <a:rect l="l" t="t" r="r" b="b"/>
            <a:pathLst>
              <a:path w="2600325" h="4514847" extrusionOk="0">
                <a:moveTo>
                  <a:pt x="0" y="0"/>
                </a:moveTo>
                <a:lnTo>
                  <a:pt x="2600324" y="0"/>
                </a:lnTo>
                <a:lnTo>
                  <a:pt x="2600324" y="4514847"/>
                </a:lnTo>
                <a:lnTo>
                  <a:pt x="0" y="4514847"/>
                </a:lnTo>
                <a:lnTo>
                  <a:pt x="0" y="0"/>
                </a:lnTo>
                <a:close/>
              </a:path>
            </a:pathLst>
          </a:custGeom>
          <a:blipFill rotWithShape="1">
            <a:blip r:embed="rId7">
              <a:alphaModFix/>
            </a:blip>
            <a:stretch>
              <a:fillRect l="-2" r="-2"/>
            </a:stretch>
          </a:blipFill>
          <a:ln>
            <a:noFill/>
          </a:ln>
        </p:spPr>
      </p:sp>
      <p:sp>
        <p:nvSpPr>
          <p:cNvPr id="128" name="Google Shape;128;p3"/>
          <p:cNvSpPr txBox="1"/>
          <p:nvPr/>
        </p:nvSpPr>
        <p:spPr>
          <a:xfrm>
            <a:off x="1028700" y="252413"/>
            <a:ext cx="4098508" cy="12382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200" b="1" i="0" u="none" strike="noStrike" cap="none">
                <a:solidFill>
                  <a:srgbClr val="000000"/>
                </a:solidFill>
                <a:latin typeface="Times"/>
                <a:ea typeface="Times"/>
                <a:cs typeface="Times"/>
                <a:sym typeface="Times"/>
              </a:rPr>
              <a:t>AGENDA</a:t>
            </a:r>
            <a:endParaRPr/>
          </a:p>
        </p:txBody>
      </p:sp>
      <p:sp>
        <p:nvSpPr>
          <p:cNvPr id="129" name="Google Shape;129;p3"/>
          <p:cNvSpPr txBox="1"/>
          <p:nvPr/>
        </p:nvSpPr>
        <p:spPr>
          <a:xfrm>
            <a:off x="17030127" y="9707466"/>
            <a:ext cx="226693" cy="29019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650" b="0" i="0" u="none" strike="noStrike" cap="none">
                <a:solidFill>
                  <a:srgbClr val="2D936B"/>
                </a:solidFill>
                <a:latin typeface="Trebuchet MS"/>
                <a:ea typeface="Trebuchet MS"/>
                <a:cs typeface="Trebuchet MS"/>
                <a:sym typeface="Trebuchet MS"/>
              </a:rPr>
              <a:t>3</a:t>
            </a:r>
            <a:endParaRPr/>
          </a:p>
        </p:txBody>
      </p:sp>
      <p:sp>
        <p:nvSpPr>
          <p:cNvPr id="130" name="Google Shape;130;p3"/>
          <p:cNvSpPr txBox="1"/>
          <p:nvPr/>
        </p:nvSpPr>
        <p:spPr>
          <a:xfrm>
            <a:off x="3080300" y="1423975"/>
            <a:ext cx="8848200" cy="8678700"/>
          </a:xfrm>
          <a:prstGeom prst="rect">
            <a:avLst/>
          </a:prstGeom>
          <a:noFill/>
          <a:ln>
            <a:noFill/>
          </a:ln>
        </p:spPr>
        <p:txBody>
          <a:bodyPr spcFirstLastPara="1" wrap="square" lIns="0" tIns="0" rIns="0" bIns="0" anchor="t" anchorCtr="0">
            <a:spAutoFit/>
          </a:bodyPr>
          <a:lstStyle/>
          <a:p>
            <a:pPr marL="933839" marR="0" lvl="1" indent="-435170" algn="l" rtl="0">
              <a:lnSpc>
                <a:spcPct val="115005"/>
              </a:lnSpc>
              <a:spcBef>
                <a:spcPts val="0"/>
              </a:spcBef>
              <a:spcAft>
                <a:spcPts val="0"/>
              </a:spcAft>
              <a:buClr>
                <a:srgbClr val="000000"/>
              </a:buClr>
              <a:buSzPts val="3825"/>
              <a:buFont typeface="Arial"/>
              <a:buChar char="•"/>
            </a:pPr>
            <a:r>
              <a:rPr lang="en-US" sz="3825" b="1" i="0" u="none" strike="noStrike" cap="none">
                <a:solidFill>
                  <a:srgbClr val="000000"/>
                </a:solidFill>
                <a:latin typeface="Times"/>
                <a:ea typeface="Times"/>
                <a:cs typeface="Times"/>
                <a:sym typeface="Times"/>
              </a:rPr>
              <a:t>Problem Statement</a:t>
            </a:r>
            <a:endParaRPr sz="900"/>
          </a:p>
          <a:p>
            <a:pPr marL="0" marR="0" lvl="0" indent="0" algn="l" rtl="0">
              <a:lnSpc>
                <a:spcPct val="115005"/>
              </a:lnSpc>
              <a:spcBef>
                <a:spcPts val="0"/>
              </a:spcBef>
              <a:spcAft>
                <a:spcPts val="0"/>
              </a:spcAft>
              <a:buNone/>
            </a:pPr>
            <a:endParaRPr sz="3825" b="1" i="0" u="none" strike="noStrike" cap="none">
              <a:solidFill>
                <a:srgbClr val="000000"/>
              </a:solidFill>
              <a:latin typeface="Times"/>
              <a:ea typeface="Times"/>
              <a:cs typeface="Times"/>
              <a:sym typeface="Times"/>
            </a:endParaRPr>
          </a:p>
          <a:p>
            <a:pPr marL="933839" marR="0" lvl="1" indent="-435170" algn="l" rtl="0">
              <a:lnSpc>
                <a:spcPct val="115005"/>
              </a:lnSpc>
              <a:spcBef>
                <a:spcPts val="0"/>
              </a:spcBef>
              <a:spcAft>
                <a:spcPts val="0"/>
              </a:spcAft>
              <a:buClr>
                <a:srgbClr val="000000"/>
              </a:buClr>
              <a:buSzPts val="3825"/>
              <a:buFont typeface="Arial"/>
              <a:buChar char="•"/>
            </a:pPr>
            <a:r>
              <a:rPr lang="en-US" sz="3825" b="1" i="0" u="none" strike="noStrike" cap="none">
                <a:solidFill>
                  <a:srgbClr val="000000"/>
                </a:solidFill>
                <a:latin typeface="Times"/>
                <a:ea typeface="Times"/>
                <a:cs typeface="Times"/>
                <a:sym typeface="Times"/>
              </a:rPr>
              <a:t>Project Overview</a:t>
            </a:r>
            <a:endParaRPr sz="900"/>
          </a:p>
          <a:p>
            <a:pPr marL="0" marR="0" lvl="0" indent="0" algn="l" rtl="0">
              <a:lnSpc>
                <a:spcPct val="115005"/>
              </a:lnSpc>
              <a:spcBef>
                <a:spcPts val="0"/>
              </a:spcBef>
              <a:spcAft>
                <a:spcPts val="0"/>
              </a:spcAft>
              <a:buNone/>
            </a:pPr>
            <a:endParaRPr sz="3825" b="1" i="0" u="none" strike="noStrike" cap="none">
              <a:solidFill>
                <a:srgbClr val="000000"/>
              </a:solidFill>
              <a:latin typeface="Times"/>
              <a:ea typeface="Times"/>
              <a:cs typeface="Times"/>
              <a:sym typeface="Times"/>
            </a:endParaRPr>
          </a:p>
          <a:p>
            <a:pPr marL="933839" marR="0" lvl="1" indent="-435170" algn="l" rtl="0">
              <a:lnSpc>
                <a:spcPct val="115005"/>
              </a:lnSpc>
              <a:spcBef>
                <a:spcPts val="0"/>
              </a:spcBef>
              <a:spcAft>
                <a:spcPts val="0"/>
              </a:spcAft>
              <a:buClr>
                <a:srgbClr val="000000"/>
              </a:buClr>
              <a:buSzPts val="3825"/>
              <a:buFont typeface="Arial"/>
              <a:buChar char="•"/>
            </a:pPr>
            <a:r>
              <a:rPr lang="en-US" sz="3825" b="1" i="0" u="none" strike="noStrike" cap="none">
                <a:solidFill>
                  <a:srgbClr val="000000"/>
                </a:solidFill>
                <a:latin typeface="Times"/>
                <a:ea typeface="Times"/>
                <a:cs typeface="Times"/>
                <a:sym typeface="Times"/>
              </a:rPr>
              <a:t>End Users</a:t>
            </a:r>
            <a:endParaRPr sz="900"/>
          </a:p>
          <a:p>
            <a:pPr marL="0" marR="0" lvl="0" indent="0" algn="l" rtl="0">
              <a:lnSpc>
                <a:spcPct val="115005"/>
              </a:lnSpc>
              <a:spcBef>
                <a:spcPts val="0"/>
              </a:spcBef>
              <a:spcAft>
                <a:spcPts val="0"/>
              </a:spcAft>
              <a:buNone/>
            </a:pPr>
            <a:endParaRPr sz="3825" b="1" i="0" u="none" strike="noStrike" cap="none">
              <a:solidFill>
                <a:srgbClr val="000000"/>
              </a:solidFill>
              <a:latin typeface="Times"/>
              <a:ea typeface="Times"/>
              <a:cs typeface="Times"/>
              <a:sym typeface="Times"/>
            </a:endParaRPr>
          </a:p>
          <a:p>
            <a:pPr marL="933839" marR="0" lvl="1" indent="-435170" algn="l" rtl="0">
              <a:lnSpc>
                <a:spcPct val="115005"/>
              </a:lnSpc>
              <a:spcBef>
                <a:spcPts val="0"/>
              </a:spcBef>
              <a:spcAft>
                <a:spcPts val="0"/>
              </a:spcAft>
              <a:buClr>
                <a:srgbClr val="000000"/>
              </a:buClr>
              <a:buSzPts val="3825"/>
              <a:buFont typeface="Arial"/>
              <a:buChar char="•"/>
            </a:pPr>
            <a:r>
              <a:rPr lang="en-US" sz="3825" b="1" i="0" u="none" strike="noStrike" cap="none">
                <a:solidFill>
                  <a:srgbClr val="000000"/>
                </a:solidFill>
                <a:latin typeface="Times"/>
                <a:ea typeface="Times"/>
                <a:cs typeface="Times"/>
                <a:sym typeface="Times"/>
              </a:rPr>
              <a:t>Value Proposition</a:t>
            </a:r>
            <a:endParaRPr sz="900"/>
          </a:p>
          <a:p>
            <a:pPr marL="0" marR="0" lvl="0" indent="0" algn="l" rtl="0">
              <a:lnSpc>
                <a:spcPct val="115005"/>
              </a:lnSpc>
              <a:spcBef>
                <a:spcPts val="0"/>
              </a:spcBef>
              <a:spcAft>
                <a:spcPts val="0"/>
              </a:spcAft>
              <a:buNone/>
            </a:pPr>
            <a:endParaRPr sz="3625" b="1" i="0" u="none" strike="noStrike" cap="none">
              <a:solidFill>
                <a:srgbClr val="000000"/>
              </a:solidFill>
              <a:latin typeface="Times"/>
              <a:ea typeface="Times"/>
              <a:cs typeface="Times"/>
              <a:sym typeface="Times"/>
            </a:endParaRPr>
          </a:p>
          <a:p>
            <a:pPr marL="933839" marR="0" lvl="1" indent="-435170" algn="l" rtl="0">
              <a:lnSpc>
                <a:spcPct val="115005"/>
              </a:lnSpc>
              <a:spcBef>
                <a:spcPts val="0"/>
              </a:spcBef>
              <a:spcAft>
                <a:spcPts val="0"/>
              </a:spcAft>
              <a:buClr>
                <a:srgbClr val="000000"/>
              </a:buClr>
              <a:buSzPts val="3825"/>
              <a:buFont typeface="Arial"/>
              <a:buChar char="•"/>
            </a:pPr>
            <a:r>
              <a:rPr lang="en-US" sz="3825" b="1" i="0" u="none" strike="noStrike" cap="none">
                <a:solidFill>
                  <a:srgbClr val="000000"/>
                </a:solidFill>
                <a:latin typeface="Times"/>
                <a:ea typeface="Times"/>
                <a:cs typeface="Times"/>
                <a:sym typeface="Times"/>
              </a:rPr>
              <a:t>Solution</a:t>
            </a:r>
            <a:endParaRPr sz="900"/>
          </a:p>
          <a:p>
            <a:pPr marL="0" marR="0" lvl="0" indent="0" algn="l" rtl="0">
              <a:lnSpc>
                <a:spcPct val="115005"/>
              </a:lnSpc>
              <a:spcBef>
                <a:spcPts val="0"/>
              </a:spcBef>
              <a:spcAft>
                <a:spcPts val="0"/>
              </a:spcAft>
              <a:buNone/>
            </a:pPr>
            <a:endParaRPr sz="3825" b="1" i="0" u="none" strike="noStrike" cap="none">
              <a:solidFill>
                <a:srgbClr val="000000"/>
              </a:solidFill>
              <a:latin typeface="Times"/>
              <a:ea typeface="Times"/>
              <a:cs typeface="Times"/>
              <a:sym typeface="Times"/>
            </a:endParaRPr>
          </a:p>
          <a:p>
            <a:pPr marL="933839" marR="0" lvl="1" indent="-435170" algn="l" rtl="0">
              <a:lnSpc>
                <a:spcPct val="115005"/>
              </a:lnSpc>
              <a:spcBef>
                <a:spcPts val="0"/>
              </a:spcBef>
              <a:spcAft>
                <a:spcPts val="0"/>
              </a:spcAft>
              <a:buClr>
                <a:srgbClr val="000000"/>
              </a:buClr>
              <a:buSzPts val="3825"/>
              <a:buFont typeface="Arial"/>
              <a:buChar char="•"/>
            </a:pPr>
            <a:r>
              <a:rPr lang="en-US" sz="3825" b="1" i="0" u="none" strike="noStrike" cap="none">
                <a:solidFill>
                  <a:srgbClr val="000000"/>
                </a:solidFill>
                <a:latin typeface="Times"/>
                <a:ea typeface="Times"/>
                <a:cs typeface="Times"/>
                <a:sym typeface="Times"/>
              </a:rPr>
              <a:t>Modelling</a:t>
            </a:r>
            <a:endParaRPr sz="900"/>
          </a:p>
          <a:p>
            <a:pPr marL="0" marR="0" lvl="0" indent="0" algn="l" rtl="0">
              <a:lnSpc>
                <a:spcPct val="115005"/>
              </a:lnSpc>
              <a:spcBef>
                <a:spcPts val="0"/>
              </a:spcBef>
              <a:spcAft>
                <a:spcPts val="0"/>
              </a:spcAft>
              <a:buNone/>
            </a:pPr>
            <a:endParaRPr sz="3825" b="1" i="0" u="none" strike="noStrike" cap="none">
              <a:solidFill>
                <a:srgbClr val="000000"/>
              </a:solidFill>
              <a:latin typeface="Times"/>
              <a:ea typeface="Times"/>
              <a:cs typeface="Times"/>
              <a:sym typeface="Times"/>
            </a:endParaRPr>
          </a:p>
          <a:p>
            <a:pPr marL="933839" marR="0" lvl="1" indent="-435170" algn="l" rtl="0">
              <a:lnSpc>
                <a:spcPct val="115005"/>
              </a:lnSpc>
              <a:spcBef>
                <a:spcPts val="0"/>
              </a:spcBef>
              <a:spcAft>
                <a:spcPts val="0"/>
              </a:spcAft>
              <a:buClr>
                <a:srgbClr val="000000"/>
              </a:buClr>
              <a:buSzPts val="3825"/>
              <a:buFont typeface="Arial"/>
              <a:buChar char="•"/>
            </a:pPr>
            <a:r>
              <a:rPr lang="en-US" sz="3825" b="1" i="0" u="none" strike="noStrike" cap="none">
                <a:solidFill>
                  <a:srgbClr val="000000"/>
                </a:solidFill>
                <a:latin typeface="Times"/>
                <a:ea typeface="Times"/>
                <a:cs typeface="Times"/>
                <a:sym typeface="Times"/>
              </a:rPr>
              <a:t>Results</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p:nvPr/>
        </p:nvSpPr>
        <p:spPr>
          <a:xfrm>
            <a:off x="14059090" y="6000"/>
            <a:ext cx="1841564" cy="10282238"/>
          </a:xfrm>
          <a:custGeom>
            <a:avLst/>
            <a:gdLst/>
            <a:ahLst/>
            <a:cxnLst/>
            <a:rect l="l" t="t" r="r" b="b"/>
            <a:pathLst>
              <a:path w="2455418" h="13709650" extrusionOk="0">
                <a:moveTo>
                  <a:pt x="18796" y="0"/>
                </a:moveTo>
                <a:lnTo>
                  <a:pt x="2455418" y="13706348"/>
                </a:lnTo>
                <a:lnTo>
                  <a:pt x="2436622" y="13709650"/>
                </a:lnTo>
                <a:lnTo>
                  <a:pt x="0" y="3302"/>
                </a:lnTo>
                <a:close/>
              </a:path>
            </a:pathLst>
          </a:custGeom>
          <a:solidFill>
            <a:srgbClr val="5FCAEE"/>
          </a:solidFill>
          <a:ln>
            <a:noFill/>
          </a:ln>
        </p:spPr>
      </p:sp>
      <p:sp>
        <p:nvSpPr>
          <p:cNvPr id="136" name="Google Shape;136;p4"/>
          <p:cNvSpPr/>
          <p:nvPr/>
        </p:nvSpPr>
        <p:spPr>
          <a:xfrm>
            <a:off x="11168917" y="5536438"/>
            <a:ext cx="7123080" cy="4756499"/>
          </a:xfrm>
          <a:custGeom>
            <a:avLst/>
            <a:gdLst/>
            <a:ahLst/>
            <a:cxnLst/>
            <a:rect l="l" t="t" r="r" b="b"/>
            <a:pathLst>
              <a:path w="9497441" h="6341999" extrusionOk="0">
                <a:moveTo>
                  <a:pt x="9497441" y="15748"/>
                </a:moveTo>
                <a:lnTo>
                  <a:pt x="10668" y="6341999"/>
                </a:lnTo>
                <a:lnTo>
                  <a:pt x="0" y="6326124"/>
                </a:lnTo>
                <a:lnTo>
                  <a:pt x="9486773" y="0"/>
                </a:lnTo>
                <a:close/>
              </a:path>
            </a:pathLst>
          </a:custGeom>
          <a:solidFill>
            <a:srgbClr val="5FCAEE"/>
          </a:solidFill>
          <a:ln>
            <a:noFill/>
          </a:ln>
        </p:spPr>
      </p:sp>
      <p:sp>
        <p:nvSpPr>
          <p:cNvPr id="137" name="Google Shape;137;p4"/>
          <p:cNvSpPr/>
          <p:nvPr/>
        </p:nvSpPr>
        <p:spPr>
          <a:xfrm>
            <a:off x="13773150" y="0"/>
            <a:ext cx="4514850" cy="10287000"/>
          </a:xfrm>
          <a:custGeom>
            <a:avLst/>
            <a:gdLst/>
            <a:ahLst/>
            <a:cxnLst/>
            <a:rect l="l" t="t" r="r" b="b"/>
            <a:pathLst>
              <a:path w="6019800" h="13716000" extrusionOk="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138" name="Google Shape;138;p4"/>
          <p:cNvSpPr/>
          <p:nvPr/>
        </p:nvSpPr>
        <p:spPr>
          <a:xfrm>
            <a:off x="14404317" y="0"/>
            <a:ext cx="3883724" cy="10287000"/>
          </a:xfrm>
          <a:custGeom>
            <a:avLst/>
            <a:gdLst/>
            <a:ahLst/>
            <a:cxnLst/>
            <a:rect l="l" t="t" r="r" b="b"/>
            <a:pathLst>
              <a:path w="5178298" h="13716000" extrusionOk="0">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139" name="Google Shape;139;p4"/>
          <p:cNvSpPr/>
          <p:nvPr/>
        </p:nvSpPr>
        <p:spPr>
          <a:xfrm>
            <a:off x="13401675" y="4572000"/>
            <a:ext cx="4886325" cy="5715000"/>
          </a:xfrm>
          <a:custGeom>
            <a:avLst/>
            <a:gdLst/>
            <a:ahLst/>
            <a:cxnLst/>
            <a:rect l="l" t="t" r="r" b="b"/>
            <a:pathLst>
              <a:path w="6515100" h="7620000" extrusionOk="0">
                <a:moveTo>
                  <a:pt x="6515100" y="0"/>
                </a:moveTo>
                <a:lnTo>
                  <a:pt x="0" y="7620000"/>
                </a:lnTo>
                <a:lnTo>
                  <a:pt x="6515100" y="7620000"/>
                </a:lnTo>
                <a:lnTo>
                  <a:pt x="6515100" y="0"/>
                </a:lnTo>
                <a:close/>
              </a:path>
            </a:pathLst>
          </a:custGeom>
          <a:solidFill>
            <a:srgbClr val="17AFE3">
              <a:alpha val="65098"/>
            </a:srgbClr>
          </a:solidFill>
          <a:ln>
            <a:noFill/>
          </a:ln>
        </p:spPr>
      </p:sp>
      <p:sp>
        <p:nvSpPr>
          <p:cNvPr id="140" name="Google Shape;140;p4"/>
          <p:cNvSpPr/>
          <p:nvPr/>
        </p:nvSpPr>
        <p:spPr>
          <a:xfrm>
            <a:off x="14006895" y="0"/>
            <a:ext cx="4281107" cy="10287000"/>
          </a:xfrm>
          <a:custGeom>
            <a:avLst/>
            <a:gdLst/>
            <a:ahLst/>
            <a:cxnLst/>
            <a:rect l="l" t="t" r="r" b="b"/>
            <a:pathLst>
              <a:path w="5708142" h="13716000" extrusionOk="0">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141" name="Google Shape;141;p4"/>
          <p:cNvSpPr/>
          <p:nvPr/>
        </p:nvSpPr>
        <p:spPr>
          <a:xfrm>
            <a:off x="16344900" y="0"/>
            <a:ext cx="1943100" cy="10287000"/>
          </a:xfrm>
          <a:custGeom>
            <a:avLst/>
            <a:gdLst/>
            <a:ahLst/>
            <a:cxnLst/>
            <a:rect l="l" t="t" r="r" b="b"/>
            <a:pathLst>
              <a:path w="2590800" h="13716000" extrusionOk="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142" name="Google Shape;142;p4"/>
          <p:cNvSpPr/>
          <p:nvPr/>
        </p:nvSpPr>
        <p:spPr>
          <a:xfrm>
            <a:off x="16404370" y="0"/>
            <a:ext cx="1883664" cy="10287000"/>
          </a:xfrm>
          <a:custGeom>
            <a:avLst/>
            <a:gdLst/>
            <a:ahLst/>
            <a:cxnLst/>
            <a:rect l="l" t="t" r="r" b="b"/>
            <a:pathLst>
              <a:path w="2511552" h="13716000" extrusionOk="0">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143" name="Google Shape;143;p4"/>
          <p:cNvSpPr/>
          <p:nvPr/>
        </p:nvSpPr>
        <p:spPr>
          <a:xfrm>
            <a:off x="15559088" y="5386388"/>
            <a:ext cx="2728912" cy="4900612"/>
          </a:xfrm>
          <a:custGeom>
            <a:avLst/>
            <a:gdLst/>
            <a:ahLst/>
            <a:cxnLst/>
            <a:rect l="l" t="t" r="r" b="b"/>
            <a:pathLst>
              <a:path w="3638550" h="6534150" extrusionOk="0">
                <a:moveTo>
                  <a:pt x="3638550" y="0"/>
                </a:moveTo>
                <a:lnTo>
                  <a:pt x="0" y="6534150"/>
                </a:lnTo>
                <a:lnTo>
                  <a:pt x="3638550" y="6534150"/>
                </a:lnTo>
                <a:lnTo>
                  <a:pt x="3638550" y="0"/>
                </a:lnTo>
                <a:close/>
              </a:path>
            </a:pathLst>
          </a:custGeom>
          <a:solidFill>
            <a:srgbClr val="17AFE3">
              <a:alpha val="65098"/>
            </a:srgbClr>
          </a:solidFill>
          <a:ln>
            <a:noFill/>
          </a:ln>
        </p:spPr>
      </p:sp>
      <p:sp>
        <p:nvSpPr>
          <p:cNvPr id="144" name="Google Shape;144;p4"/>
          <p:cNvSpPr/>
          <p:nvPr/>
        </p:nvSpPr>
        <p:spPr>
          <a:xfrm>
            <a:off x="0" y="6015038"/>
            <a:ext cx="671512" cy="4271962"/>
          </a:xfrm>
          <a:custGeom>
            <a:avLst/>
            <a:gdLst/>
            <a:ahLst/>
            <a:cxnLst/>
            <a:rect l="l" t="t" r="r" b="b"/>
            <a:pathLst>
              <a:path w="895350" h="5695950" extrusionOk="0">
                <a:moveTo>
                  <a:pt x="0" y="0"/>
                </a:moveTo>
                <a:lnTo>
                  <a:pt x="0" y="5695950"/>
                </a:lnTo>
                <a:lnTo>
                  <a:pt x="895350" y="5695950"/>
                </a:lnTo>
                <a:lnTo>
                  <a:pt x="0" y="0"/>
                </a:lnTo>
                <a:close/>
              </a:path>
            </a:pathLst>
          </a:custGeom>
          <a:solidFill>
            <a:srgbClr val="5FCAEE">
              <a:alpha val="69803"/>
            </a:srgbClr>
          </a:solidFill>
          <a:ln>
            <a:noFill/>
          </a:ln>
        </p:spPr>
      </p:sp>
      <p:sp>
        <p:nvSpPr>
          <p:cNvPr id="145" name="Google Shape;145;p4"/>
          <p:cNvSpPr/>
          <p:nvPr/>
        </p:nvSpPr>
        <p:spPr>
          <a:xfrm>
            <a:off x="14030325" y="8043862"/>
            <a:ext cx="685800" cy="685800"/>
          </a:xfrm>
          <a:custGeom>
            <a:avLst/>
            <a:gdLst/>
            <a:ahLst/>
            <a:cxnLst/>
            <a:rect l="l" t="t" r="r" b="b"/>
            <a:pathLst>
              <a:path w="914400" h="914400" extrusionOk="0">
                <a:moveTo>
                  <a:pt x="914400" y="0"/>
                </a:moveTo>
                <a:lnTo>
                  <a:pt x="0" y="0"/>
                </a:lnTo>
                <a:lnTo>
                  <a:pt x="0" y="914400"/>
                </a:lnTo>
                <a:lnTo>
                  <a:pt x="914400" y="914400"/>
                </a:lnTo>
                <a:lnTo>
                  <a:pt x="914400" y="0"/>
                </a:lnTo>
                <a:close/>
              </a:path>
            </a:pathLst>
          </a:custGeom>
          <a:solidFill>
            <a:srgbClr val="42AF51"/>
          </a:solidFill>
          <a:ln>
            <a:noFill/>
          </a:ln>
        </p:spPr>
      </p:sp>
      <p:sp>
        <p:nvSpPr>
          <p:cNvPr id="146" name="Google Shape;146;p4"/>
          <p:cNvSpPr/>
          <p:nvPr/>
        </p:nvSpPr>
        <p:spPr>
          <a:xfrm>
            <a:off x="14030325" y="8843962"/>
            <a:ext cx="271462" cy="271462"/>
          </a:xfrm>
          <a:custGeom>
            <a:avLst/>
            <a:gdLst/>
            <a:ahLst/>
            <a:cxnLst/>
            <a:rect l="l" t="t" r="r" b="b"/>
            <a:pathLst>
              <a:path w="361950" h="361950" extrusionOk="0">
                <a:moveTo>
                  <a:pt x="361950" y="0"/>
                </a:moveTo>
                <a:lnTo>
                  <a:pt x="0" y="0"/>
                </a:lnTo>
                <a:lnTo>
                  <a:pt x="0" y="361950"/>
                </a:lnTo>
                <a:lnTo>
                  <a:pt x="361950" y="361950"/>
                </a:lnTo>
                <a:lnTo>
                  <a:pt x="361950" y="0"/>
                </a:lnTo>
                <a:close/>
              </a:path>
            </a:pathLst>
          </a:custGeom>
          <a:solidFill>
            <a:srgbClr val="2D936B"/>
          </a:solidFill>
          <a:ln>
            <a:noFill/>
          </a:ln>
        </p:spPr>
      </p:sp>
      <p:sp>
        <p:nvSpPr>
          <p:cNvPr id="147" name="Google Shape;147;p4"/>
          <p:cNvSpPr/>
          <p:nvPr/>
        </p:nvSpPr>
        <p:spPr>
          <a:xfrm>
            <a:off x="11987212" y="4400550"/>
            <a:ext cx="4143375" cy="4886325"/>
          </a:xfrm>
          <a:custGeom>
            <a:avLst/>
            <a:gdLst/>
            <a:ahLst/>
            <a:cxnLst/>
            <a:rect l="l" t="t" r="r" b="b"/>
            <a:pathLst>
              <a:path w="4143375" h="4886325" extrusionOk="0">
                <a:moveTo>
                  <a:pt x="0" y="0"/>
                </a:moveTo>
                <a:lnTo>
                  <a:pt x="4143376" y="0"/>
                </a:lnTo>
                <a:lnTo>
                  <a:pt x="4143376" y="4886325"/>
                </a:lnTo>
                <a:lnTo>
                  <a:pt x="0" y="4886325"/>
                </a:lnTo>
                <a:lnTo>
                  <a:pt x="0" y="0"/>
                </a:lnTo>
                <a:close/>
              </a:path>
            </a:pathLst>
          </a:custGeom>
          <a:blipFill rotWithShape="1">
            <a:blip r:embed="rId3">
              <a:alphaModFix/>
            </a:blip>
            <a:stretch>
              <a:fillRect l="-20" r="-19"/>
            </a:stretch>
          </a:blipFill>
          <a:ln>
            <a:noFill/>
          </a:ln>
        </p:spPr>
      </p:sp>
      <p:sp>
        <p:nvSpPr>
          <p:cNvPr id="148" name="Google Shape;148;p4"/>
          <p:cNvSpPr txBox="1"/>
          <p:nvPr/>
        </p:nvSpPr>
        <p:spPr>
          <a:xfrm>
            <a:off x="1251108" y="736217"/>
            <a:ext cx="12914948" cy="12382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200" b="1" i="0" u="none" strike="noStrike" cap="none">
                <a:solidFill>
                  <a:srgbClr val="000000"/>
                </a:solidFill>
                <a:latin typeface="Times"/>
                <a:ea typeface="Times"/>
                <a:cs typeface="Times"/>
                <a:sym typeface="Times"/>
              </a:rPr>
              <a:t>PROBLEM	STATEMENT</a:t>
            </a:r>
            <a:endParaRPr/>
          </a:p>
        </p:txBody>
      </p:sp>
      <p:sp>
        <p:nvSpPr>
          <p:cNvPr id="149" name="Google Shape;149;p4"/>
          <p:cNvSpPr/>
          <p:nvPr/>
        </p:nvSpPr>
        <p:spPr>
          <a:xfrm>
            <a:off x="1014412" y="9701212"/>
            <a:ext cx="3214688" cy="300038"/>
          </a:xfrm>
          <a:custGeom>
            <a:avLst/>
            <a:gdLst/>
            <a:ahLst/>
            <a:cxnLst/>
            <a:rect l="l" t="t" r="r" b="b"/>
            <a:pathLst>
              <a:path w="3214688" h="300038" extrusionOk="0">
                <a:moveTo>
                  <a:pt x="0" y="0"/>
                </a:moveTo>
                <a:lnTo>
                  <a:pt x="3214688" y="0"/>
                </a:lnTo>
                <a:lnTo>
                  <a:pt x="3214688" y="300038"/>
                </a:lnTo>
                <a:lnTo>
                  <a:pt x="0" y="300038"/>
                </a:lnTo>
                <a:lnTo>
                  <a:pt x="0" y="0"/>
                </a:lnTo>
                <a:close/>
              </a:path>
            </a:pathLst>
          </a:custGeom>
          <a:blipFill rotWithShape="1">
            <a:blip r:embed="rId4">
              <a:alphaModFix/>
            </a:blip>
            <a:stretch>
              <a:fillRect l="-66660" r="-66662"/>
            </a:stretch>
          </a:blipFill>
          <a:ln>
            <a:noFill/>
          </a:ln>
        </p:spPr>
      </p:sp>
      <p:sp>
        <p:nvSpPr>
          <p:cNvPr id="151" name="Google Shape;151;p4"/>
          <p:cNvSpPr txBox="1"/>
          <p:nvPr/>
        </p:nvSpPr>
        <p:spPr>
          <a:xfrm>
            <a:off x="17030127" y="9707466"/>
            <a:ext cx="226693" cy="29019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650" b="0" i="0" u="none" strike="noStrike" cap="none">
                <a:solidFill>
                  <a:srgbClr val="2D936B"/>
                </a:solidFill>
                <a:latin typeface="Trebuchet MS"/>
                <a:ea typeface="Trebuchet MS"/>
                <a:cs typeface="Trebuchet MS"/>
                <a:sym typeface="Trebuchet MS"/>
              </a:rPr>
              <a:t>4</a:t>
            </a:r>
            <a:endParaRPr/>
          </a:p>
        </p:txBody>
      </p:sp>
      <p:sp>
        <p:nvSpPr>
          <p:cNvPr id="152" name="Google Shape;152;p4"/>
          <p:cNvSpPr txBox="1"/>
          <p:nvPr/>
        </p:nvSpPr>
        <p:spPr>
          <a:xfrm>
            <a:off x="1251108" y="1902989"/>
            <a:ext cx="9638441" cy="9134630"/>
          </a:xfrm>
          <a:prstGeom prst="rect">
            <a:avLst/>
          </a:prstGeom>
          <a:noFill/>
          <a:ln>
            <a:noFill/>
          </a:ln>
        </p:spPr>
        <p:txBody>
          <a:bodyPr spcFirstLastPara="1" wrap="square" lIns="0" tIns="0" rIns="0" bIns="0" anchor="t" anchorCtr="0">
            <a:spAutoFit/>
          </a:bodyPr>
          <a:lstStyle/>
          <a:p>
            <a:pPr marL="0" marR="0" lvl="0" indent="0" algn="just" rtl="0">
              <a:lnSpc>
                <a:spcPct val="140021"/>
              </a:lnSpc>
              <a:spcBef>
                <a:spcPts val="0"/>
              </a:spcBef>
              <a:spcAft>
                <a:spcPts val="0"/>
              </a:spcAft>
              <a:buNone/>
            </a:pPr>
            <a:r>
              <a:rPr lang="en-US" sz="3668" b="0" i="0" u="none" strike="noStrike" cap="none" dirty="0">
                <a:solidFill>
                  <a:srgbClr val="000000"/>
                </a:solidFill>
                <a:latin typeface="Times New Roman"/>
                <a:ea typeface="Times New Roman"/>
                <a:cs typeface="Times New Roman"/>
                <a:sym typeface="Times New Roman"/>
              </a:rPr>
              <a:t>The problem addressed in this project is the need for efficient summarization of lengthy YouTube video transcripts. By automating the process of extracting and condensing information from these transcripts, the project aims to provide users with concise summaries, enhancing content consumption and saving time. This involves leveraging libraries such as the YouTube Transcript API and Transformers to process and summarize video content effectively.</a:t>
            </a:r>
            <a:endParaRPr dirty="0"/>
          </a:p>
          <a:p>
            <a:pPr marL="0" marR="0" lvl="0" indent="0" algn="l" rtl="0">
              <a:lnSpc>
                <a:spcPct val="59852"/>
              </a:lnSpc>
              <a:spcBef>
                <a:spcPts val="0"/>
              </a:spcBef>
              <a:spcAft>
                <a:spcPts val="0"/>
              </a:spcAft>
              <a:buNone/>
            </a:pPr>
            <a:endParaRPr sz="3668" b="0" i="0" u="none" strike="noStrike" cap="none" dirty="0">
              <a:solidFill>
                <a:srgbClr val="000000"/>
              </a:solidFill>
              <a:latin typeface="Times New Roman"/>
              <a:ea typeface="Times New Roman"/>
              <a:cs typeface="Times New Roman"/>
              <a:sym typeface="Times New Roman"/>
            </a:endParaRPr>
          </a:p>
          <a:p>
            <a:pPr marL="0" marR="0" lvl="0" indent="0" algn="l" rtl="0">
              <a:lnSpc>
                <a:spcPct val="59852"/>
              </a:lnSpc>
              <a:spcBef>
                <a:spcPts val="0"/>
              </a:spcBef>
              <a:spcAft>
                <a:spcPts val="0"/>
              </a:spcAft>
              <a:buNone/>
            </a:pPr>
            <a:endParaRPr sz="3668" b="0" i="0" u="none" strike="noStrike" cap="none" dirty="0">
              <a:solidFill>
                <a:srgbClr val="000000"/>
              </a:solidFill>
              <a:latin typeface="Times New Roman"/>
              <a:ea typeface="Times New Roman"/>
              <a:cs typeface="Times New Roman"/>
              <a:sym typeface="Times New Roman"/>
            </a:endParaRPr>
          </a:p>
          <a:p>
            <a:pPr marL="0" marR="0" lvl="0" indent="0" algn="l" rtl="0">
              <a:lnSpc>
                <a:spcPct val="59852"/>
              </a:lnSpc>
              <a:spcBef>
                <a:spcPts val="0"/>
              </a:spcBef>
              <a:spcAft>
                <a:spcPts val="0"/>
              </a:spcAft>
              <a:buNone/>
            </a:pPr>
            <a:endParaRPr sz="3668" b="0" i="0" u="none" strike="noStrike" cap="none" dirty="0">
              <a:solidFill>
                <a:srgbClr val="000000"/>
              </a:solidFill>
              <a:latin typeface="Times New Roman"/>
              <a:ea typeface="Times New Roman"/>
              <a:cs typeface="Times New Roman"/>
              <a:sym typeface="Times New Roman"/>
            </a:endParaRPr>
          </a:p>
          <a:p>
            <a:pPr marL="0" marR="0" lvl="0" indent="0" algn="l" rtl="0">
              <a:lnSpc>
                <a:spcPct val="59852"/>
              </a:lnSpc>
              <a:spcBef>
                <a:spcPts val="0"/>
              </a:spcBef>
              <a:spcAft>
                <a:spcPts val="0"/>
              </a:spcAft>
              <a:buNone/>
            </a:pPr>
            <a:endParaRPr sz="3668" b="0" i="0" u="none" strike="noStrike" cap="none" dirty="0">
              <a:solidFill>
                <a:srgbClr val="000000"/>
              </a:solidFill>
              <a:latin typeface="Times New Roman"/>
              <a:ea typeface="Times New Roman"/>
              <a:cs typeface="Times New Roman"/>
              <a:sym typeface="Times New Roman"/>
            </a:endParaRPr>
          </a:p>
          <a:p>
            <a:pPr marL="0" marR="0" lvl="0" indent="0" algn="l" rtl="0">
              <a:lnSpc>
                <a:spcPct val="59852"/>
              </a:lnSpc>
              <a:spcBef>
                <a:spcPts val="0"/>
              </a:spcBef>
              <a:spcAft>
                <a:spcPts val="0"/>
              </a:spcAft>
              <a:buNone/>
            </a:pPr>
            <a:endParaRPr sz="3668" b="0" i="0" u="none" strike="noStrike" cap="none" dirty="0">
              <a:solidFill>
                <a:srgbClr val="000000"/>
              </a:solidFill>
              <a:latin typeface="Times New Roman"/>
              <a:ea typeface="Times New Roman"/>
              <a:cs typeface="Times New Roman"/>
              <a:sym typeface="Times New Roman"/>
            </a:endParaRPr>
          </a:p>
          <a:p>
            <a:pPr marL="0" marR="0" lvl="0" indent="0" algn="l" rtl="0">
              <a:lnSpc>
                <a:spcPct val="59852"/>
              </a:lnSpc>
              <a:spcBef>
                <a:spcPts val="0"/>
              </a:spcBef>
              <a:spcAft>
                <a:spcPts val="0"/>
              </a:spcAft>
              <a:buNone/>
            </a:pPr>
            <a:endParaRPr sz="3668" b="0" i="0" u="none" strike="noStrike" cap="none" dirty="0">
              <a:solidFill>
                <a:srgbClr val="000000"/>
              </a:solidFill>
              <a:latin typeface="Times New Roman"/>
              <a:ea typeface="Times New Roman"/>
              <a:cs typeface="Times New Roman"/>
              <a:sym typeface="Times New Roman"/>
            </a:endParaRPr>
          </a:p>
          <a:p>
            <a:pPr marL="0" marR="0" lvl="0" indent="0" algn="l" rtl="0">
              <a:lnSpc>
                <a:spcPct val="59852"/>
              </a:lnSpc>
              <a:spcBef>
                <a:spcPts val="0"/>
              </a:spcBef>
              <a:spcAft>
                <a:spcPts val="0"/>
              </a:spcAft>
              <a:buNone/>
            </a:pPr>
            <a:endParaRPr sz="3668"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5"/>
          <p:cNvSpPr/>
          <p:nvPr/>
        </p:nvSpPr>
        <p:spPr>
          <a:xfrm>
            <a:off x="14059090" y="6000"/>
            <a:ext cx="1841564" cy="10282238"/>
          </a:xfrm>
          <a:custGeom>
            <a:avLst/>
            <a:gdLst/>
            <a:ahLst/>
            <a:cxnLst/>
            <a:rect l="l" t="t" r="r" b="b"/>
            <a:pathLst>
              <a:path w="2455418" h="13709650" extrusionOk="0">
                <a:moveTo>
                  <a:pt x="18796" y="0"/>
                </a:moveTo>
                <a:lnTo>
                  <a:pt x="2455418" y="13706348"/>
                </a:lnTo>
                <a:lnTo>
                  <a:pt x="2436622" y="13709650"/>
                </a:lnTo>
                <a:lnTo>
                  <a:pt x="0" y="3302"/>
                </a:lnTo>
                <a:close/>
              </a:path>
            </a:pathLst>
          </a:custGeom>
          <a:solidFill>
            <a:srgbClr val="5FCAEE"/>
          </a:solidFill>
          <a:ln>
            <a:noFill/>
          </a:ln>
        </p:spPr>
      </p:sp>
      <p:sp>
        <p:nvSpPr>
          <p:cNvPr id="158" name="Google Shape;158;p5"/>
          <p:cNvSpPr/>
          <p:nvPr/>
        </p:nvSpPr>
        <p:spPr>
          <a:xfrm>
            <a:off x="11168917" y="5536438"/>
            <a:ext cx="7123080" cy="4756499"/>
          </a:xfrm>
          <a:custGeom>
            <a:avLst/>
            <a:gdLst/>
            <a:ahLst/>
            <a:cxnLst/>
            <a:rect l="l" t="t" r="r" b="b"/>
            <a:pathLst>
              <a:path w="9497441" h="6341999" extrusionOk="0">
                <a:moveTo>
                  <a:pt x="9497441" y="15748"/>
                </a:moveTo>
                <a:lnTo>
                  <a:pt x="10668" y="6341999"/>
                </a:lnTo>
                <a:lnTo>
                  <a:pt x="0" y="6326124"/>
                </a:lnTo>
                <a:lnTo>
                  <a:pt x="9486773" y="0"/>
                </a:lnTo>
                <a:close/>
              </a:path>
            </a:pathLst>
          </a:custGeom>
          <a:solidFill>
            <a:srgbClr val="5FCAEE"/>
          </a:solidFill>
          <a:ln>
            <a:noFill/>
          </a:ln>
        </p:spPr>
      </p:sp>
      <p:sp>
        <p:nvSpPr>
          <p:cNvPr id="159" name="Google Shape;159;p5"/>
          <p:cNvSpPr/>
          <p:nvPr/>
        </p:nvSpPr>
        <p:spPr>
          <a:xfrm>
            <a:off x="13773150" y="0"/>
            <a:ext cx="4514850" cy="10287000"/>
          </a:xfrm>
          <a:custGeom>
            <a:avLst/>
            <a:gdLst/>
            <a:ahLst/>
            <a:cxnLst/>
            <a:rect l="l" t="t" r="r" b="b"/>
            <a:pathLst>
              <a:path w="6019800" h="13716000" extrusionOk="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160" name="Google Shape;160;p5"/>
          <p:cNvSpPr/>
          <p:nvPr/>
        </p:nvSpPr>
        <p:spPr>
          <a:xfrm>
            <a:off x="14404317" y="0"/>
            <a:ext cx="3883724" cy="10287000"/>
          </a:xfrm>
          <a:custGeom>
            <a:avLst/>
            <a:gdLst/>
            <a:ahLst/>
            <a:cxnLst/>
            <a:rect l="l" t="t" r="r" b="b"/>
            <a:pathLst>
              <a:path w="5178298" h="13716000" extrusionOk="0">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161" name="Google Shape;161;p5"/>
          <p:cNvSpPr/>
          <p:nvPr/>
        </p:nvSpPr>
        <p:spPr>
          <a:xfrm>
            <a:off x="13401675" y="4572000"/>
            <a:ext cx="4886325" cy="5715000"/>
          </a:xfrm>
          <a:custGeom>
            <a:avLst/>
            <a:gdLst/>
            <a:ahLst/>
            <a:cxnLst/>
            <a:rect l="l" t="t" r="r" b="b"/>
            <a:pathLst>
              <a:path w="6515100" h="7620000" extrusionOk="0">
                <a:moveTo>
                  <a:pt x="6515100" y="0"/>
                </a:moveTo>
                <a:lnTo>
                  <a:pt x="0" y="7620000"/>
                </a:lnTo>
                <a:lnTo>
                  <a:pt x="6515100" y="7620000"/>
                </a:lnTo>
                <a:lnTo>
                  <a:pt x="6515100" y="0"/>
                </a:lnTo>
                <a:close/>
              </a:path>
            </a:pathLst>
          </a:custGeom>
          <a:solidFill>
            <a:srgbClr val="17AFE3">
              <a:alpha val="65098"/>
            </a:srgbClr>
          </a:solidFill>
          <a:ln>
            <a:noFill/>
          </a:ln>
        </p:spPr>
      </p:sp>
      <p:sp>
        <p:nvSpPr>
          <p:cNvPr id="162" name="Google Shape;162;p5"/>
          <p:cNvSpPr/>
          <p:nvPr/>
        </p:nvSpPr>
        <p:spPr>
          <a:xfrm>
            <a:off x="14006895" y="0"/>
            <a:ext cx="4281107" cy="10287000"/>
          </a:xfrm>
          <a:custGeom>
            <a:avLst/>
            <a:gdLst/>
            <a:ahLst/>
            <a:cxnLst/>
            <a:rect l="l" t="t" r="r" b="b"/>
            <a:pathLst>
              <a:path w="5708142" h="13716000" extrusionOk="0">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163" name="Google Shape;163;p5"/>
          <p:cNvSpPr/>
          <p:nvPr/>
        </p:nvSpPr>
        <p:spPr>
          <a:xfrm>
            <a:off x="16344900" y="0"/>
            <a:ext cx="1943100" cy="10287000"/>
          </a:xfrm>
          <a:custGeom>
            <a:avLst/>
            <a:gdLst/>
            <a:ahLst/>
            <a:cxnLst/>
            <a:rect l="l" t="t" r="r" b="b"/>
            <a:pathLst>
              <a:path w="2590800" h="13716000" extrusionOk="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164" name="Google Shape;164;p5"/>
          <p:cNvSpPr/>
          <p:nvPr/>
        </p:nvSpPr>
        <p:spPr>
          <a:xfrm>
            <a:off x="16404370" y="0"/>
            <a:ext cx="1883664" cy="10287000"/>
          </a:xfrm>
          <a:custGeom>
            <a:avLst/>
            <a:gdLst/>
            <a:ahLst/>
            <a:cxnLst/>
            <a:rect l="l" t="t" r="r" b="b"/>
            <a:pathLst>
              <a:path w="2511552" h="13716000" extrusionOk="0">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165" name="Google Shape;165;p5"/>
          <p:cNvSpPr/>
          <p:nvPr/>
        </p:nvSpPr>
        <p:spPr>
          <a:xfrm>
            <a:off x="15559088" y="5386388"/>
            <a:ext cx="2728912" cy="4900612"/>
          </a:xfrm>
          <a:custGeom>
            <a:avLst/>
            <a:gdLst/>
            <a:ahLst/>
            <a:cxnLst/>
            <a:rect l="l" t="t" r="r" b="b"/>
            <a:pathLst>
              <a:path w="3638550" h="6534150" extrusionOk="0">
                <a:moveTo>
                  <a:pt x="3638550" y="0"/>
                </a:moveTo>
                <a:lnTo>
                  <a:pt x="0" y="6534150"/>
                </a:lnTo>
                <a:lnTo>
                  <a:pt x="3638550" y="6534150"/>
                </a:lnTo>
                <a:lnTo>
                  <a:pt x="3638550" y="0"/>
                </a:lnTo>
                <a:close/>
              </a:path>
            </a:pathLst>
          </a:custGeom>
          <a:solidFill>
            <a:srgbClr val="17AFE3">
              <a:alpha val="65098"/>
            </a:srgbClr>
          </a:solidFill>
          <a:ln>
            <a:noFill/>
          </a:ln>
        </p:spPr>
      </p:sp>
      <p:sp>
        <p:nvSpPr>
          <p:cNvPr id="166" name="Google Shape;166;p5"/>
          <p:cNvSpPr/>
          <p:nvPr/>
        </p:nvSpPr>
        <p:spPr>
          <a:xfrm>
            <a:off x="0" y="6015038"/>
            <a:ext cx="671512" cy="4271962"/>
          </a:xfrm>
          <a:custGeom>
            <a:avLst/>
            <a:gdLst/>
            <a:ahLst/>
            <a:cxnLst/>
            <a:rect l="l" t="t" r="r" b="b"/>
            <a:pathLst>
              <a:path w="895350" h="5695950" extrusionOk="0">
                <a:moveTo>
                  <a:pt x="0" y="0"/>
                </a:moveTo>
                <a:lnTo>
                  <a:pt x="0" y="5695950"/>
                </a:lnTo>
                <a:lnTo>
                  <a:pt x="895350" y="5695950"/>
                </a:lnTo>
                <a:lnTo>
                  <a:pt x="0" y="0"/>
                </a:lnTo>
                <a:close/>
              </a:path>
            </a:pathLst>
          </a:custGeom>
          <a:solidFill>
            <a:srgbClr val="5FCAEE">
              <a:alpha val="69803"/>
            </a:srgbClr>
          </a:solidFill>
          <a:ln>
            <a:noFill/>
          </a:ln>
        </p:spPr>
      </p:sp>
      <p:sp>
        <p:nvSpPr>
          <p:cNvPr id="167" name="Google Shape;167;p5"/>
          <p:cNvSpPr/>
          <p:nvPr/>
        </p:nvSpPr>
        <p:spPr>
          <a:xfrm>
            <a:off x="14030325" y="8043862"/>
            <a:ext cx="685800" cy="685800"/>
          </a:xfrm>
          <a:custGeom>
            <a:avLst/>
            <a:gdLst/>
            <a:ahLst/>
            <a:cxnLst/>
            <a:rect l="l" t="t" r="r" b="b"/>
            <a:pathLst>
              <a:path w="914400" h="914400" extrusionOk="0">
                <a:moveTo>
                  <a:pt x="914400" y="0"/>
                </a:moveTo>
                <a:lnTo>
                  <a:pt x="0" y="0"/>
                </a:lnTo>
                <a:lnTo>
                  <a:pt x="0" y="914400"/>
                </a:lnTo>
                <a:lnTo>
                  <a:pt x="914400" y="914400"/>
                </a:lnTo>
                <a:lnTo>
                  <a:pt x="914400" y="0"/>
                </a:lnTo>
                <a:close/>
              </a:path>
            </a:pathLst>
          </a:custGeom>
          <a:solidFill>
            <a:srgbClr val="42AF51"/>
          </a:solidFill>
          <a:ln>
            <a:noFill/>
          </a:ln>
        </p:spPr>
      </p:sp>
      <p:sp>
        <p:nvSpPr>
          <p:cNvPr id="168" name="Google Shape;168;p5"/>
          <p:cNvSpPr/>
          <p:nvPr/>
        </p:nvSpPr>
        <p:spPr>
          <a:xfrm>
            <a:off x="14030325" y="8843962"/>
            <a:ext cx="271462" cy="271462"/>
          </a:xfrm>
          <a:custGeom>
            <a:avLst/>
            <a:gdLst/>
            <a:ahLst/>
            <a:cxnLst/>
            <a:rect l="l" t="t" r="r" b="b"/>
            <a:pathLst>
              <a:path w="361950" h="361950" extrusionOk="0">
                <a:moveTo>
                  <a:pt x="361950" y="0"/>
                </a:moveTo>
                <a:lnTo>
                  <a:pt x="0" y="0"/>
                </a:lnTo>
                <a:lnTo>
                  <a:pt x="0" y="361950"/>
                </a:lnTo>
                <a:lnTo>
                  <a:pt x="361950" y="361950"/>
                </a:lnTo>
                <a:lnTo>
                  <a:pt x="361950" y="0"/>
                </a:lnTo>
                <a:close/>
              </a:path>
            </a:pathLst>
          </a:custGeom>
          <a:solidFill>
            <a:srgbClr val="2D936B"/>
          </a:solidFill>
          <a:ln>
            <a:noFill/>
          </a:ln>
        </p:spPr>
      </p:sp>
      <p:sp>
        <p:nvSpPr>
          <p:cNvPr id="169" name="Google Shape;169;p5"/>
          <p:cNvSpPr/>
          <p:nvPr/>
        </p:nvSpPr>
        <p:spPr>
          <a:xfrm>
            <a:off x="13497308" y="3014662"/>
            <a:ext cx="5300662" cy="5715000"/>
          </a:xfrm>
          <a:custGeom>
            <a:avLst/>
            <a:gdLst/>
            <a:ahLst/>
            <a:cxnLst/>
            <a:rect l="l" t="t" r="r" b="b"/>
            <a:pathLst>
              <a:path w="5300662" h="5715000" extrusionOk="0">
                <a:moveTo>
                  <a:pt x="0" y="0"/>
                </a:moveTo>
                <a:lnTo>
                  <a:pt x="5300662" y="0"/>
                </a:lnTo>
                <a:lnTo>
                  <a:pt x="5300662" y="5715000"/>
                </a:lnTo>
                <a:lnTo>
                  <a:pt x="0" y="5715000"/>
                </a:lnTo>
                <a:lnTo>
                  <a:pt x="0" y="0"/>
                </a:lnTo>
                <a:close/>
              </a:path>
            </a:pathLst>
          </a:custGeom>
          <a:blipFill rotWithShape="1">
            <a:blip r:embed="rId3">
              <a:alphaModFix/>
            </a:blip>
            <a:stretch>
              <a:fillRect/>
            </a:stretch>
          </a:blipFill>
          <a:ln>
            <a:noFill/>
          </a:ln>
        </p:spPr>
      </p:sp>
      <p:sp>
        <p:nvSpPr>
          <p:cNvPr id="170" name="Google Shape;170;p5"/>
          <p:cNvSpPr txBox="1"/>
          <p:nvPr/>
        </p:nvSpPr>
        <p:spPr>
          <a:xfrm>
            <a:off x="1014412" y="400050"/>
            <a:ext cx="12482895" cy="12382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200" b="1" i="0" u="none" strike="noStrike" cap="none">
                <a:solidFill>
                  <a:srgbClr val="000000"/>
                </a:solidFill>
                <a:latin typeface="Times"/>
                <a:ea typeface="Times"/>
                <a:cs typeface="Times"/>
                <a:sym typeface="Times"/>
              </a:rPr>
              <a:t>PROJECT	OVERVIEW</a:t>
            </a:r>
            <a:endParaRPr/>
          </a:p>
        </p:txBody>
      </p:sp>
      <p:sp>
        <p:nvSpPr>
          <p:cNvPr id="171" name="Google Shape;171;p5"/>
          <p:cNvSpPr/>
          <p:nvPr/>
        </p:nvSpPr>
        <p:spPr>
          <a:xfrm>
            <a:off x="1014412" y="9701212"/>
            <a:ext cx="3214688" cy="300038"/>
          </a:xfrm>
          <a:custGeom>
            <a:avLst/>
            <a:gdLst/>
            <a:ahLst/>
            <a:cxnLst/>
            <a:rect l="l" t="t" r="r" b="b"/>
            <a:pathLst>
              <a:path w="3214688" h="300038" extrusionOk="0">
                <a:moveTo>
                  <a:pt x="0" y="0"/>
                </a:moveTo>
                <a:lnTo>
                  <a:pt x="3214688" y="0"/>
                </a:lnTo>
                <a:lnTo>
                  <a:pt x="3214688" y="300038"/>
                </a:lnTo>
                <a:lnTo>
                  <a:pt x="0" y="300038"/>
                </a:lnTo>
                <a:lnTo>
                  <a:pt x="0" y="0"/>
                </a:lnTo>
                <a:close/>
              </a:path>
            </a:pathLst>
          </a:custGeom>
          <a:blipFill rotWithShape="1">
            <a:blip r:embed="rId4">
              <a:alphaModFix/>
            </a:blip>
            <a:stretch>
              <a:fillRect l="-66660" r="-66662"/>
            </a:stretch>
          </a:blipFill>
          <a:ln>
            <a:noFill/>
          </a:ln>
        </p:spPr>
      </p:sp>
      <p:sp>
        <p:nvSpPr>
          <p:cNvPr id="173" name="Google Shape;173;p5"/>
          <p:cNvSpPr txBox="1"/>
          <p:nvPr/>
        </p:nvSpPr>
        <p:spPr>
          <a:xfrm>
            <a:off x="17030127" y="9707466"/>
            <a:ext cx="226693" cy="29019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650" b="0" i="0" u="none" strike="noStrike" cap="none">
                <a:solidFill>
                  <a:srgbClr val="2D936B"/>
                </a:solidFill>
                <a:latin typeface="Trebuchet MS"/>
                <a:ea typeface="Trebuchet MS"/>
                <a:cs typeface="Trebuchet MS"/>
                <a:sym typeface="Trebuchet MS"/>
              </a:rPr>
              <a:t>4</a:t>
            </a:r>
            <a:endParaRPr/>
          </a:p>
        </p:txBody>
      </p:sp>
      <p:sp>
        <p:nvSpPr>
          <p:cNvPr id="174" name="Google Shape;174;p5"/>
          <p:cNvSpPr txBox="1"/>
          <p:nvPr/>
        </p:nvSpPr>
        <p:spPr>
          <a:xfrm>
            <a:off x="937830" y="1451292"/>
            <a:ext cx="12835320" cy="7278370"/>
          </a:xfrm>
          <a:prstGeom prst="rect">
            <a:avLst/>
          </a:prstGeom>
          <a:noFill/>
          <a:ln>
            <a:noFill/>
          </a:ln>
        </p:spPr>
        <p:txBody>
          <a:bodyPr spcFirstLastPara="1" wrap="square" lIns="0" tIns="0" rIns="0" bIns="0" anchor="t" anchorCtr="0">
            <a:spAutoFit/>
          </a:bodyPr>
          <a:lstStyle/>
          <a:p>
            <a:pPr marL="0" marR="0" lvl="0" indent="0" algn="just" rtl="0">
              <a:lnSpc>
                <a:spcPct val="140010"/>
              </a:lnSpc>
              <a:spcBef>
                <a:spcPts val="0"/>
              </a:spcBef>
              <a:spcAft>
                <a:spcPts val="0"/>
              </a:spcAft>
              <a:buNone/>
            </a:pPr>
            <a:r>
              <a:rPr lang="en-US" sz="3699" b="0" i="0" u="none" strike="noStrike" cap="none" dirty="0">
                <a:solidFill>
                  <a:srgbClr val="000000"/>
                </a:solidFill>
                <a:latin typeface="Times New Roman"/>
                <a:ea typeface="Times New Roman"/>
                <a:cs typeface="Times New Roman"/>
                <a:sym typeface="Times New Roman"/>
              </a:rPr>
              <a:t>The project aims to streamline the process of extracting key information from YouTube videos, enhancing user experience and productivity. The main object is to automates the extraction and summarization of YouTube video transcripts using the YouTube Transcript API and the Transformers library. It retrieves transcripts, concatenates them, and iteratively summarizes them to provide concise summaries. The process involves setting up the environment, installing necessary libraries, retrieving the video transcript, and creating a summarization pipeline. The summarized text is generated and concatenated for efficient content consumption.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p:nvPr/>
        </p:nvSpPr>
        <p:spPr>
          <a:xfrm>
            <a:off x="14059090" y="6000"/>
            <a:ext cx="1841564" cy="10282238"/>
          </a:xfrm>
          <a:custGeom>
            <a:avLst/>
            <a:gdLst/>
            <a:ahLst/>
            <a:cxnLst/>
            <a:rect l="l" t="t" r="r" b="b"/>
            <a:pathLst>
              <a:path w="2455418" h="13709650" extrusionOk="0">
                <a:moveTo>
                  <a:pt x="18796" y="0"/>
                </a:moveTo>
                <a:lnTo>
                  <a:pt x="2455418" y="13706348"/>
                </a:lnTo>
                <a:lnTo>
                  <a:pt x="2436622" y="13709650"/>
                </a:lnTo>
                <a:lnTo>
                  <a:pt x="0" y="3302"/>
                </a:lnTo>
                <a:close/>
              </a:path>
            </a:pathLst>
          </a:custGeom>
          <a:solidFill>
            <a:srgbClr val="5FCAEE"/>
          </a:solidFill>
          <a:ln>
            <a:noFill/>
          </a:ln>
        </p:spPr>
      </p:sp>
      <p:sp>
        <p:nvSpPr>
          <p:cNvPr id="180" name="Google Shape;180;p6"/>
          <p:cNvSpPr/>
          <p:nvPr/>
        </p:nvSpPr>
        <p:spPr>
          <a:xfrm>
            <a:off x="11168917" y="5536438"/>
            <a:ext cx="7123080" cy="4756499"/>
          </a:xfrm>
          <a:custGeom>
            <a:avLst/>
            <a:gdLst/>
            <a:ahLst/>
            <a:cxnLst/>
            <a:rect l="l" t="t" r="r" b="b"/>
            <a:pathLst>
              <a:path w="9497441" h="6341999" extrusionOk="0">
                <a:moveTo>
                  <a:pt x="9497441" y="15748"/>
                </a:moveTo>
                <a:lnTo>
                  <a:pt x="10668" y="6341999"/>
                </a:lnTo>
                <a:lnTo>
                  <a:pt x="0" y="6326124"/>
                </a:lnTo>
                <a:lnTo>
                  <a:pt x="9486773" y="0"/>
                </a:lnTo>
                <a:close/>
              </a:path>
            </a:pathLst>
          </a:custGeom>
          <a:solidFill>
            <a:srgbClr val="5FCAEE"/>
          </a:solidFill>
          <a:ln>
            <a:noFill/>
          </a:ln>
        </p:spPr>
      </p:sp>
      <p:sp>
        <p:nvSpPr>
          <p:cNvPr id="181" name="Google Shape;181;p6"/>
          <p:cNvSpPr/>
          <p:nvPr/>
        </p:nvSpPr>
        <p:spPr>
          <a:xfrm>
            <a:off x="13773150" y="0"/>
            <a:ext cx="4514850" cy="10287000"/>
          </a:xfrm>
          <a:custGeom>
            <a:avLst/>
            <a:gdLst/>
            <a:ahLst/>
            <a:cxnLst/>
            <a:rect l="l" t="t" r="r" b="b"/>
            <a:pathLst>
              <a:path w="6019800" h="13716000" extrusionOk="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182" name="Google Shape;182;p6"/>
          <p:cNvSpPr/>
          <p:nvPr/>
        </p:nvSpPr>
        <p:spPr>
          <a:xfrm>
            <a:off x="14404317" y="0"/>
            <a:ext cx="3883724" cy="10287000"/>
          </a:xfrm>
          <a:custGeom>
            <a:avLst/>
            <a:gdLst/>
            <a:ahLst/>
            <a:cxnLst/>
            <a:rect l="l" t="t" r="r" b="b"/>
            <a:pathLst>
              <a:path w="5178298" h="13716000" extrusionOk="0">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183" name="Google Shape;183;p6"/>
          <p:cNvSpPr/>
          <p:nvPr/>
        </p:nvSpPr>
        <p:spPr>
          <a:xfrm>
            <a:off x="13401675" y="4572000"/>
            <a:ext cx="4886325" cy="5715000"/>
          </a:xfrm>
          <a:custGeom>
            <a:avLst/>
            <a:gdLst/>
            <a:ahLst/>
            <a:cxnLst/>
            <a:rect l="l" t="t" r="r" b="b"/>
            <a:pathLst>
              <a:path w="6515100" h="7620000" extrusionOk="0">
                <a:moveTo>
                  <a:pt x="6515100" y="0"/>
                </a:moveTo>
                <a:lnTo>
                  <a:pt x="0" y="7620000"/>
                </a:lnTo>
                <a:lnTo>
                  <a:pt x="6515100" y="7620000"/>
                </a:lnTo>
                <a:lnTo>
                  <a:pt x="6515100" y="0"/>
                </a:lnTo>
                <a:close/>
              </a:path>
            </a:pathLst>
          </a:custGeom>
          <a:solidFill>
            <a:srgbClr val="17AFE3">
              <a:alpha val="65098"/>
            </a:srgbClr>
          </a:solidFill>
          <a:ln>
            <a:noFill/>
          </a:ln>
        </p:spPr>
      </p:sp>
      <p:sp>
        <p:nvSpPr>
          <p:cNvPr id="184" name="Google Shape;184;p6"/>
          <p:cNvSpPr/>
          <p:nvPr/>
        </p:nvSpPr>
        <p:spPr>
          <a:xfrm>
            <a:off x="14006895" y="0"/>
            <a:ext cx="4281107" cy="10287000"/>
          </a:xfrm>
          <a:custGeom>
            <a:avLst/>
            <a:gdLst/>
            <a:ahLst/>
            <a:cxnLst/>
            <a:rect l="l" t="t" r="r" b="b"/>
            <a:pathLst>
              <a:path w="5708142" h="13716000" extrusionOk="0">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185" name="Google Shape;185;p6"/>
          <p:cNvSpPr/>
          <p:nvPr/>
        </p:nvSpPr>
        <p:spPr>
          <a:xfrm>
            <a:off x="16344900" y="0"/>
            <a:ext cx="1943100" cy="10287000"/>
          </a:xfrm>
          <a:custGeom>
            <a:avLst/>
            <a:gdLst/>
            <a:ahLst/>
            <a:cxnLst/>
            <a:rect l="l" t="t" r="r" b="b"/>
            <a:pathLst>
              <a:path w="2590800" h="13716000" extrusionOk="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186" name="Google Shape;186;p6"/>
          <p:cNvSpPr/>
          <p:nvPr/>
        </p:nvSpPr>
        <p:spPr>
          <a:xfrm>
            <a:off x="16404370" y="0"/>
            <a:ext cx="1883664" cy="10287000"/>
          </a:xfrm>
          <a:custGeom>
            <a:avLst/>
            <a:gdLst/>
            <a:ahLst/>
            <a:cxnLst/>
            <a:rect l="l" t="t" r="r" b="b"/>
            <a:pathLst>
              <a:path w="2511552" h="13716000" extrusionOk="0">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187" name="Google Shape;187;p6"/>
          <p:cNvSpPr/>
          <p:nvPr/>
        </p:nvSpPr>
        <p:spPr>
          <a:xfrm>
            <a:off x="15559088" y="5386388"/>
            <a:ext cx="2728912" cy="4900612"/>
          </a:xfrm>
          <a:custGeom>
            <a:avLst/>
            <a:gdLst/>
            <a:ahLst/>
            <a:cxnLst/>
            <a:rect l="l" t="t" r="r" b="b"/>
            <a:pathLst>
              <a:path w="3638550" h="6534150" extrusionOk="0">
                <a:moveTo>
                  <a:pt x="3638550" y="0"/>
                </a:moveTo>
                <a:lnTo>
                  <a:pt x="0" y="6534150"/>
                </a:lnTo>
                <a:lnTo>
                  <a:pt x="3638550" y="6534150"/>
                </a:lnTo>
                <a:lnTo>
                  <a:pt x="3638550" y="0"/>
                </a:lnTo>
                <a:close/>
              </a:path>
            </a:pathLst>
          </a:custGeom>
          <a:solidFill>
            <a:srgbClr val="17AFE3">
              <a:alpha val="65098"/>
            </a:srgbClr>
          </a:solidFill>
          <a:ln>
            <a:noFill/>
          </a:ln>
        </p:spPr>
      </p:sp>
      <p:sp>
        <p:nvSpPr>
          <p:cNvPr id="188" name="Google Shape;188;p6"/>
          <p:cNvSpPr/>
          <p:nvPr/>
        </p:nvSpPr>
        <p:spPr>
          <a:xfrm>
            <a:off x="0" y="6015038"/>
            <a:ext cx="671512" cy="4271962"/>
          </a:xfrm>
          <a:custGeom>
            <a:avLst/>
            <a:gdLst/>
            <a:ahLst/>
            <a:cxnLst/>
            <a:rect l="l" t="t" r="r" b="b"/>
            <a:pathLst>
              <a:path w="895350" h="5695950" extrusionOk="0">
                <a:moveTo>
                  <a:pt x="0" y="0"/>
                </a:moveTo>
                <a:lnTo>
                  <a:pt x="0" y="5695950"/>
                </a:lnTo>
                <a:lnTo>
                  <a:pt x="895350" y="5695950"/>
                </a:lnTo>
                <a:lnTo>
                  <a:pt x="0" y="0"/>
                </a:lnTo>
                <a:close/>
              </a:path>
            </a:pathLst>
          </a:custGeom>
          <a:solidFill>
            <a:srgbClr val="5FCAEE">
              <a:alpha val="69803"/>
            </a:srgbClr>
          </a:solidFill>
          <a:ln>
            <a:noFill/>
          </a:ln>
        </p:spPr>
      </p:sp>
      <p:sp>
        <p:nvSpPr>
          <p:cNvPr id="189" name="Google Shape;189;p6"/>
          <p:cNvSpPr txBox="1"/>
          <p:nvPr/>
        </p:nvSpPr>
        <p:spPr>
          <a:xfrm>
            <a:off x="671512" y="523875"/>
            <a:ext cx="13387483" cy="12382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200" b="1" i="0" u="none" strike="noStrike" cap="none">
                <a:solidFill>
                  <a:srgbClr val="000000"/>
                </a:solidFill>
                <a:latin typeface="Times"/>
                <a:ea typeface="Times"/>
                <a:cs typeface="Times"/>
                <a:sym typeface="Times"/>
              </a:rPr>
              <a:t>WHO ARE THE END USERS?</a:t>
            </a:r>
            <a:endParaRPr/>
          </a:p>
        </p:txBody>
      </p:sp>
      <p:sp>
        <p:nvSpPr>
          <p:cNvPr id="190" name="Google Shape;190;p6"/>
          <p:cNvSpPr/>
          <p:nvPr/>
        </p:nvSpPr>
        <p:spPr>
          <a:xfrm>
            <a:off x="1085850" y="9258300"/>
            <a:ext cx="3271838" cy="728662"/>
          </a:xfrm>
          <a:custGeom>
            <a:avLst/>
            <a:gdLst/>
            <a:ahLst/>
            <a:cxnLst/>
            <a:rect l="l" t="t" r="r" b="b"/>
            <a:pathLst>
              <a:path w="3271838" h="728662" extrusionOk="0">
                <a:moveTo>
                  <a:pt x="0" y="0"/>
                </a:moveTo>
                <a:lnTo>
                  <a:pt x="3271838" y="0"/>
                </a:lnTo>
                <a:lnTo>
                  <a:pt x="3271838" y="728662"/>
                </a:lnTo>
                <a:lnTo>
                  <a:pt x="0" y="728662"/>
                </a:lnTo>
                <a:lnTo>
                  <a:pt x="0" y="0"/>
                </a:lnTo>
                <a:close/>
              </a:path>
            </a:pathLst>
          </a:custGeom>
          <a:blipFill rotWithShape="1">
            <a:blip r:embed="rId3">
              <a:alphaModFix/>
            </a:blip>
            <a:stretch>
              <a:fillRect/>
            </a:stretch>
          </a:blipFill>
          <a:ln>
            <a:noFill/>
          </a:ln>
        </p:spPr>
      </p:sp>
      <p:sp>
        <p:nvSpPr>
          <p:cNvPr id="192" name="Google Shape;192;p6"/>
          <p:cNvSpPr txBox="1"/>
          <p:nvPr/>
        </p:nvSpPr>
        <p:spPr>
          <a:xfrm>
            <a:off x="17030127" y="9707466"/>
            <a:ext cx="226693" cy="29019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650" b="0" i="0" u="none" strike="noStrike" cap="none">
                <a:solidFill>
                  <a:srgbClr val="2D936B"/>
                </a:solidFill>
                <a:latin typeface="Trebuchet MS"/>
                <a:ea typeface="Trebuchet MS"/>
                <a:cs typeface="Trebuchet MS"/>
                <a:sym typeface="Trebuchet MS"/>
              </a:rPr>
              <a:t>4</a:t>
            </a:r>
            <a:endParaRPr/>
          </a:p>
        </p:txBody>
      </p:sp>
      <p:sp>
        <p:nvSpPr>
          <p:cNvPr id="193" name="Google Shape;193;p6"/>
          <p:cNvSpPr txBox="1"/>
          <p:nvPr/>
        </p:nvSpPr>
        <p:spPr>
          <a:xfrm>
            <a:off x="564205" y="1700062"/>
            <a:ext cx="13723239" cy="8479902"/>
          </a:xfrm>
          <a:prstGeom prst="rect">
            <a:avLst/>
          </a:prstGeom>
          <a:noFill/>
          <a:ln>
            <a:noFill/>
          </a:ln>
        </p:spPr>
        <p:txBody>
          <a:bodyPr spcFirstLastPara="1" wrap="square" lIns="0" tIns="0" rIns="0" bIns="0" anchor="t" anchorCtr="0">
            <a:spAutoFit/>
          </a:bodyPr>
          <a:lstStyle/>
          <a:p>
            <a:pPr marL="787082" marR="0" lvl="1" indent="-393541" algn="just" rtl="0">
              <a:lnSpc>
                <a:spcPct val="140000"/>
              </a:lnSpc>
              <a:spcBef>
                <a:spcPts val="0"/>
              </a:spcBef>
              <a:spcAft>
                <a:spcPts val="0"/>
              </a:spcAft>
              <a:buClr>
                <a:srgbClr val="000000"/>
              </a:buClr>
              <a:buSzPts val="3645"/>
              <a:buFont typeface="Arial"/>
              <a:buChar char="•"/>
            </a:pPr>
            <a:r>
              <a:rPr lang="en-US" sz="3645" b="1" i="0" u="none" strike="noStrike" cap="none" dirty="0">
                <a:solidFill>
                  <a:srgbClr val="000000"/>
                </a:solidFill>
                <a:latin typeface="Times"/>
                <a:ea typeface="Times"/>
                <a:cs typeface="Times"/>
                <a:sym typeface="Times"/>
              </a:rPr>
              <a:t>Content Consumers -</a:t>
            </a:r>
            <a:r>
              <a:rPr lang="en-US" sz="3645" b="0" i="0" u="none" strike="noStrike" cap="none" dirty="0">
                <a:solidFill>
                  <a:srgbClr val="000000"/>
                </a:solidFill>
                <a:latin typeface="Times New Roman"/>
                <a:ea typeface="Times New Roman"/>
                <a:cs typeface="Times New Roman"/>
                <a:sym typeface="Times New Roman"/>
              </a:rPr>
              <a:t> Individuals seeking concise insights from YouTube videos without watching them in full.</a:t>
            </a:r>
            <a:endParaRPr dirty="0"/>
          </a:p>
          <a:p>
            <a:pPr marL="787082" marR="0" lvl="1" indent="-393541" algn="just" rtl="0">
              <a:lnSpc>
                <a:spcPct val="140000"/>
              </a:lnSpc>
              <a:spcBef>
                <a:spcPts val="0"/>
              </a:spcBef>
              <a:spcAft>
                <a:spcPts val="0"/>
              </a:spcAft>
              <a:buClr>
                <a:srgbClr val="000000"/>
              </a:buClr>
              <a:buSzPts val="3645"/>
              <a:buFont typeface="Arial"/>
              <a:buChar char="•"/>
            </a:pPr>
            <a:r>
              <a:rPr lang="en-US" sz="3645" b="1" i="0" u="none" strike="noStrike" cap="none" dirty="0">
                <a:solidFill>
                  <a:srgbClr val="000000"/>
                </a:solidFill>
                <a:latin typeface="Times"/>
                <a:ea typeface="Times"/>
                <a:cs typeface="Times"/>
                <a:sym typeface="Times"/>
              </a:rPr>
              <a:t>Content Creators - </a:t>
            </a:r>
            <a:r>
              <a:rPr lang="en-US" sz="3645" b="0" i="0" u="none" strike="noStrike" cap="none" dirty="0">
                <a:solidFill>
                  <a:srgbClr val="000000"/>
                </a:solidFill>
                <a:latin typeface="Times New Roman"/>
                <a:ea typeface="Times New Roman"/>
                <a:cs typeface="Times New Roman"/>
                <a:sym typeface="Times New Roman"/>
              </a:rPr>
              <a:t>YouTube creators offering summarized versions of their lengthy videos to cater to diverse audience preferences.</a:t>
            </a:r>
            <a:endParaRPr dirty="0"/>
          </a:p>
          <a:p>
            <a:pPr marL="787082" marR="0" lvl="1" indent="-393541" algn="just" rtl="0">
              <a:lnSpc>
                <a:spcPct val="140000"/>
              </a:lnSpc>
              <a:spcBef>
                <a:spcPts val="0"/>
              </a:spcBef>
              <a:spcAft>
                <a:spcPts val="0"/>
              </a:spcAft>
              <a:buClr>
                <a:srgbClr val="000000"/>
              </a:buClr>
              <a:buSzPts val="3645"/>
              <a:buFont typeface="Arial"/>
              <a:buChar char="•"/>
            </a:pPr>
            <a:r>
              <a:rPr lang="en-US" sz="3645" b="1" i="0" u="none" strike="noStrike" cap="none" dirty="0">
                <a:solidFill>
                  <a:srgbClr val="000000"/>
                </a:solidFill>
                <a:latin typeface="Times"/>
                <a:ea typeface="Times"/>
                <a:cs typeface="Times"/>
                <a:sym typeface="Times"/>
              </a:rPr>
              <a:t>Educational Institutions -</a:t>
            </a:r>
            <a:r>
              <a:rPr lang="en-US" sz="3645" b="0" i="0" u="none" strike="noStrike" cap="none" dirty="0">
                <a:solidFill>
                  <a:srgbClr val="000000"/>
                </a:solidFill>
                <a:latin typeface="Times New Roman"/>
                <a:ea typeface="Times New Roman"/>
                <a:cs typeface="Times New Roman"/>
                <a:sym typeface="Times New Roman"/>
              </a:rPr>
              <a:t> Facilitating faster comprehension of educational videos by providing summarized versions to students.</a:t>
            </a:r>
            <a:endParaRPr dirty="0"/>
          </a:p>
          <a:p>
            <a:pPr marL="787082" marR="0" lvl="1" indent="-393541" algn="just" rtl="0">
              <a:lnSpc>
                <a:spcPct val="140000"/>
              </a:lnSpc>
              <a:spcBef>
                <a:spcPts val="0"/>
              </a:spcBef>
              <a:spcAft>
                <a:spcPts val="0"/>
              </a:spcAft>
              <a:buClr>
                <a:srgbClr val="000000"/>
              </a:buClr>
              <a:buSzPts val="3645"/>
              <a:buFont typeface="Arial"/>
              <a:buChar char="•"/>
            </a:pPr>
            <a:r>
              <a:rPr lang="en-US" sz="3645" b="1" i="0" u="none" strike="noStrike" cap="none" dirty="0">
                <a:solidFill>
                  <a:srgbClr val="000000"/>
                </a:solidFill>
                <a:latin typeface="Times"/>
                <a:ea typeface="Times"/>
                <a:cs typeface="Times"/>
                <a:sym typeface="Times"/>
              </a:rPr>
              <a:t>Researchers -</a:t>
            </a:r>
            <a:r>
              <a:rPr lang="en-US" sz="3645" b="0" i="0" u="none" strike="noStrike" cap="none" dirty="0">
                <a:solidFill>
                  <a:srgbClr val="000000"/>
                </a:solidFill>
                <a:latin typeface="Times New Roman"/>
                <a:ea typeface="Times New Roman"/>
                <a:cs typeface="Times New Roman"/>
                <a:sym typeface="Times New Roman"/>
              </a:rPr>
              <a:t> Extracting relevant information efficiently from videos for integration into research projects.</a:t>
            </a:r>
            <a:endParaRPr dirty="0"/>
          </a:p>
          <a:p>
            <a:pPr marL="787082" marR="0" lvl="1" indent="-393541" algn="just" rtl="0">
              <a:lnSpc>
                <a:spcPct val="140000"/>
              </a:lnSpc>
              <a:spcBef>
                <a:spcPts val="0"/>
              </a:spcBef>
              <a:spcAft>
                <a:spcPts val="0"/>
              </a:spcAft>
              <a:buClr>
                <a:srgbClr val="000000"/>
              </a:buClr>
              <a:buSzPts val="3645"/>
              <a:buFont typeface="Arial"/>
              <a:buChar char="•"/>
            </a:pPr>
            <a:r>
              <a:rPr lang="en-US" sz="3645" b="1" i="0" u="none" strike="noStrike" cap="none" dirty="0">
                <a:solidFill>
                  <a:srgbClr val="000000"/>
                </a:solidFill>
                <a:latin typeface="Times"/>
                <a:ea typeface="Times"/>
                <a:cs typeface="Times"/>
                <a:sym typeface="Times"/>
              </a:rPr>
              <a:t>Media and Marketing Professionals -</a:t>
            </a:r>
            <a:r>
              <a:rPr lang="en-US" sz="3645" b="0" i="0" u="none" strike="noStrike" cap="none" dirty="0">
                <a:solidFill>
                  <a:srgbClr val="000000"/>
                </a:solidFill>
                <a:latin typeface="Times New Roman"/>
                <a:ea typeface="Times New Roman"/>
                <a:cs typeface="Times New Roman"/>
                <a:sym typeface="Times New Roman"/>
              </a:rPr>
              <a:t> Analyzing competitor videos and extracting key insights for content strategy enhancement.</a:t>
            </a:r>
            <a:endParaRPr dirty="0"/>
          </a:p>
          <a:p>
            <a:pPr marL="0" marR="0" lvl="0" indent="0" algn="just" rtl="0">
              <a:lnSpc>
                <a:spcPct val="140000"/>
              </a:lnSpc>
              <a:spcBef>
                <a:spcPts val="0"/>
              </a:spcBef>
              <a:spcAft>
                <a:spcPts val="0"/>
              </a:spcAft>
              <a:buNone/>
            </a:pPr>
            <a:endParaRPr sz="3645"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7"/>
          <p:cNvSpPr/>
          <p:nvPr/>
        </p:nvSpPr>
        <p:spPr>
          <a:xfrm>
            <a:off x="14059090" y="6000"/>
            <a:ext cx="1841564" cy="10282238"/>
          </a:xfrm>
          <a:custGeom>
            <a:avLst/>
            <a:gdLst/>
            <a:ahLst/>
            <a:cxnLst/>
            <a:rect l="l" t="t" r="r" b="b"/>
            <a:pathLst>
              <a:path w="2455418" h="13709650" extrusionOk="0">
                <a:moveTo>
                  <a:pt x="18796" y="0"/>
                </a:moveTo>
                <a:lnTo>
                  <a:pt x="2455418" y="13706348"/>
                </a:lnTo>
                <a:lnTo>
                  <a:pt x="2436622" y="13709650"/>
                </a:lnTo>
                <a:lnTo>
                  <a:pt x="0" y="3302"/>
                </a:lnTo>
                <a:close/>
              </a:path>
            </a:pathLst>
          </a:custGeom>
          <a:solidFill>
            <a:srgbClr val="5FCAEE"/>
          </a:solidFill>
          <a:ln>
            <a:noFill/>
          </a:ln>
        </p:spPr>
      </p:sp>
      <p:sp>
        <p:nvSpPr>
          <p:cNvPr id="199" name="Google Shape;199;p7"/>
          <p:cNvSpPr/>
          <p:nvPr/>
        </p:nvSpPr>
        <p:spPr>
          <a:xfrm>
            <a:off x="11168917" y="5536438"/>
            <a:ext cx="7123080" cy="4756499"/>
          </a:xfrm>
          <a:custGeom>
            <a:avLst/>
            <a:gdLst/>
            <a:ahLst/>
            <a:cxnLst/>
            <a:rect l="l" t="t" r="r" b="b"/>
            <a:pathLst>
              <a:path w="9497441" h="6341999" extrusionOk="0">
                <a:moveTo>
                  <a:pt x="9497441" y="15748"/>
                </a:moveTo>
                <a:lnTo>
                  <a:pt x="10668" y="6341999"/>
                </a:lnTo>
                <a:lnTo>
                  <a:pt x="0" y="6326124"/>
                </a:lnTo>
                <a:lnTo>
                  <a:pt x="9486773" y="0"/>
                </a:lnTo>
                <a:close/>
              </a:path>
            </a:pathLst>
          </a:custGeom>
          <a:solidFill>
            <a:srgbClr val="5FCAEE"/>
          </a:solidFill>
          <a:ln>
            <a:noFill/>
          </a:ln>
        </p:spPr>
      </p:sp>
      <p:sp>
        <p:nvSpPr>
          <p:cNvPr id="200" name="Google Shape;200;p7"/>
          <p:cNvSpPr/>
          <p:nvPr/>
        </p:nvSpPr>
        <p:spPr>
          <a:xfrm>
            <a:off x="13773150" y="0"/>
            <a:ext cx="4514850" cy="10287000"/>
          </a:xfrm>
          <a:custGeom>
            <a:avLst/>
            <a:gdLst/>
            <a:ahLst/>
            <a:cxnLst/>
            <a:rect l="l" t="t" r="r" b="b"/>
            <a:pathLst>
              <a:path w="6019800" h="13716000" extrusionOk="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201" name="Google Shape;201;p7"/>
          <p:cNvSpPr/>
          <p:nvPr/>
        </p:nvSpPr>
        <p:spPr>
          <a:xfrm>
            <a:off x="14404317" y="0"/>
            <a:ext cx="3883724" cy="10287000"/>
          </a:xfrm>
          <a:custGeom>
            <a:avLst/>
            <a:gdLst/>
            <a:ahLst/>
            <a:cxnLst/>
            <a:rect l="l" t="t" r="r" b="b"/>
            <a:pathLst>
              <a:path w="5178298" h="13716000" extrusionOk="0">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202" name="Google Shape;202;p7"/>
          <p:cNvSpPr/>
          <p:nvPr/>
        </p:nvSpPr>
        <p:spPr>
          <a:xfrm>
            <a:off x="13401675" y="4572000"/>
            <a:ext cx="4886325" cy="5715000"/>
          </a:xfrm>
          <a:custGeom>
            <a:avLst/>
            <a:gdLst/>
            <a:ahLst/>
            <a:cxnLst/>
            <a:rect l="l" t="t" r="r" b="b"/>
            <a:pathLst>
              <a:path w="6515100" h="7620000" extrusionOk="0">
                <a:moveTo>
                  <a:pt x="6515100" y="0"/>
                </a:moveTo>
                <a:lnTo>
                  <a:pt x="0" y="7620000"/>
                </a:lnTo>
                <a:lnTo>
                  <a:pt x="6515100" y="7620000"/>
                </a:lnTo>
                <a:lnTo>
                  <a:pt x="6515100" y="0"/>
                </a:lnTo>
                <a:close/>
              </a:path>
            </a:pathLst>
          </a:custGeom>
          <a:solidFill>
            <a:srgbClr val="17AFE3">
              <a:alpha val="65098"/>
            </a:srgbClr>
          </a:solidFill>
          <a:ln>
            <a:noFill/>
          </a:ln>
        </p:spPr>
      </p:sp>
      <p:sp>
        <p:nvSpPr>
          <p:cNvPr id="203" name="Google Shape;203;p7"/>
          <p:cNvSpPr/>
          <p:nvPr/>
        </p:nvSpPr>
        <p:spPr>
          <a:xfrm>
            <a:off x="14006895" y="0"/>
            <a:ext cx="4281107" cy="10287000"/>
          </a:xfrm>
          <a:custGeom>
            <a:avLst/>
            <a:gdLst/>
            <a:ahLst/>
            <a:cxnLst/>
            <a:rect l="l" t="t" r="r" b="b"/>
            <a:pathLst>
              <a:path w="5708142" h="13716000" extrusionOk="0">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204" name="Google Shape;204;p7"/>
          <p:cNvSpPr/>
          <p:nvPr/>
        </p:nvSpPr>
        <p:spPr>
          <a:xfrm>
            <a:off x="16344900" y="0"/>
            <a:ext cx="1943100" cy="10287000"/>
          </a:xfrm>
          <a:custGeom>
            <a:avLst/>
            <a:gdLst/>
            <a:ahLst/>
            <a:cxnLst/>
            <a:rect l="l" t="t" r="r" b="b"/>
            <a:pathLst>
              <a:path w="2590800" h="13716000" extrusionOk="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205" name="Google Shape;205;p7"/>
          <p:cNvSpPr/>
          <p:nvPr/>
        </p:nvSpPr>
        <p:spPr>
          <a:xfrm>
            <a:off x="16404370" y="0"/>
            <a:ext cx="1883664" cy="10287000"/>
          </a:xfrm>
          <a:custGeom>
            <a:avLst/>
            <a:gdLst/>
            <a:ahLst/>
            <a:cxnLst/>
            <a:rect l="l" t="t" r="r" b="b"/>
            <a:pathLst>
              <a:path w="2511552" h="13716000" extrusionOk="0">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206" name="Google Shape;206;p7"/>
          <p:cNvSpPr/>
          <p:nvPr/>
        </p:nvSpPr>
        <p:spPr>
          <a:xfrm>
            <a:off x="15559088" y="5386388"/>
            <a:ext cx="2728912" cy="4900612"/>
          </a:xfrm>
          <a:custGeom>
            <a:avLst/>
            <a:gdLst/>
            <a:ahLst/>
            <a:cxnLst/>
            <a:rect l="l" t="t" r="r" b="b"/>
            <a:pathLst>
              <a:path w="3638550" h="6534150" extrusionOk="0">
                <a:moveTo>
                  <a:pt x="3638550" y="0"/>
                </a:moveTo>
                <a:lnTo>
                  <a:pt x="0" y="6534150"/>
                </a:lnTo>
                <a:lnTo>
                  <a:pt x="3638550" y="6534150"/>
                </a:lnTo>
                <a:lnTo>
                  <a:pt x="3638550" y="0"/>
                </a:lnTo>
                <a:close/>
              </a:path>
            </a:pathLst>
          </a:custGeom>
          <a:solidFill>
            <a:srgbClr val="17AFE3">
              <a:alpha val="65098"/>
            </a:srgbClr>
          </a:solidFill>
          <a:ln>
            <a:noFill/>
          </a:ln>
        </p:spPr>
      </p:sp>
      <p:sp>
        <p:nvSpPr>
          <p:cNvPr id="207" name="Google Shape;207;p7"/>
          <p:cNvSpPr/>
          <p:nvPr/>
        </p:nvSpPr>
        <p:spPr>
          <a:xfrm>
            <a:off x="0" y="6015038"/>
            <a:ext cx="671512" cy="4271962"/>
          </a:xfrm>
          <a:custGeom>
            <a:avLst/>
            <a:gdLst/>
            <a:ahLst/>
            <a:cxnLst/>
            <a:rect l="l" t="t" r="r" b="b"/>
            <a:pathLst>
              <a:path w="895350" h="5695950" extrusionOk="0">
                <a:moveTo>
                  <a:pt x="0" y="0"/>
                </a:moveTo>
                <a:lnTo>
                  <a:pt x="0" y="5695950"/>
                </a:lnTo>
                <a:lnTo>
                  <a:pt x="895350" y="5695950"/>
                </a:lnTo>
                <a:lnTo>
                  <a:pt x="0" y="0"/>
                </a:lnTo>
                <a:close/>
              </a:path>
            </a:pathLst>
          </a:custGeom>
          <a:solidFill>
            <a:srgbClr val="5FCAEE">
              <a:alpha val="69803"/>
            </a:srgbClr>
          </a:solidFill>
          <a:ln>
            <a:noFill/>
          </a:ln>
        </p:spPr>
      </p:sp>
      <p:sp>
        <p:nvSpPr>
          <p:cNvPr id="208" name="Google Shape;208;p7"/>
          <p:cNvSpPr/>
          <p:nvPr/>
        </p:nvSpPr>
        <p:spPr>
          <a:xfrm>
            <a:off x="335756" y="2299699"/>
            <a:ext cx="2026464" cy="3235501"/>
          </a:xfrm>
          <a:custGeom>
            <a:avLst/>
            <a:gdLst/>
            <a:ahLst/>
            <a:cxnLst/>
            <a:rect l="l" t="t" r="r" b="b"/>
            <a:pathLst>
              <a:path w="2026464" h="3235501" extrusionOk="0">
                <a:moveTo>
                  <a:pt x="0" y="0"/>
                </a:moveTo>
                <a:lnTo>
                  <a:pt x="2026465" y="0"/>
                </a:lnTo>
                <a:lnTo>
                  <a:pt x="2026465" y="3235501"/>
                </a:lnTo>
                <a:lnTo>
                  <a:pt x="0" y="3235501"/>
                </a:lnTo>
                <a:lnTo>
                  <a:pt x="0" y="0"/>
                </a:lnTo>
                <a:close/>
              </a:path>
            </a:pathLst>
          </a:custGeom>
          <a:blipFill rotWithShape="1">
            <a:blip r:embed="rId3">
              <a:alphaModFix/>
            </a:blip>
            <a:stretch>
              <a:fillRect l="-17" r="-32522"/>
            </a:stretch>
          </a:blipFill>
          <a:ln>
            <a:noFill/>
          </a:ln>
        </p:spPr>
      </p:sp>
      <p:sp>
        <p:nvSpPr>
          <p:cNvPr id="209" name="Google Shape;209;p7"/>
          <p:cNvSpPr txBox="1"/>
          <p:nvPr/>
        </p:nvSpPr>
        <p:spPr>
          <a:xfrm>
            <a:off x="335756" y="163568"/>
            <a:ext cx="17010637" cy="23336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200" b="1" i="0" u="none" strike="noStrike" cap="none">
                <a:solidFill>
                  <a:srgbClr val="000000"/>
                </a:solidFill>
                <a:latin typeface="Times"/>
                <a:ea typeface="Times"/>
                <a:cs typeface="Times"/>
                <a:sym typeface="Times"/>
              </a:rPr>
              <a:t>YOUR SOLUTION AND ITS VALUE PROPOSITION</a:t>
            </a:r>
            <a:endParaRPr/>
          </a:p>
        </p:txBody>
      </p:sp>
      <p:sp>
        <p:nvSpPr>
          <p:cNvPr id="210" name="Google Shape;210;p7"/>
          <p:cNvSpPr/>
          <p:nvPr/>
        </p:nvSpPr>
        <p:spPr>
          <a:xfrm>
            <a:off x="1014412" y="9701212"/>
            <a:ext cx="3214688" cy="300038"/>
          </a:xfrm>
          <a:custGeom>
            <a:avLst/>
            <a:gdLst/>
            <a:ahLst/>
            <a:cxnLst/>
            <a:rect l="l" t="t" r="r" b="b"/>
            <a:pathLst>
              <a:path w="3214688" h="300038" extrusionOk="0">
                <a:moveTo>
                  <a:pt x="0" y="0"/>
                </a:moveTo>
                <a:lnTo>
                  <a:pt x="3214688" y="0"/>
                </a:lnTo>
                <a:lnTo>
                  <a:pt x="3214688" y="300038"/>
                </a:lnTo>
                <a:lnTo>
                  <a:pt x="0" y="300038"/>
                </a:lnTo>
                <a:lnTo>
                  <a:pt x="0" y="0"/>
                </a:lnTo>
                <a:close/>
              </a:path>
            </a:pathLst>
          </a:custGeom>
          <a:blipFill rotWithShape="1">
            <a:blip r:embed="rId4">
              <a:alphaModFix/>
            </a:blip>
            <a:stretch>
              <a:fillRect l="-66660" r="-66662"/>
            </a:stretch>
          </a:blipFill>
          <a:ln>
            <a:noFill/>
          </a:ln>
        </p:spPr>
      </p:sp>
      <p:sp>
        <p:nvSpPr>
          <p:cNvPr id="212" name="Google Shape;212;p7"/>
          <p:cNvSpPr txBox="1"/>
          <p:nvPr/>
        </p:nvSpPr>
        <p:spPr>
          <a:xfrm>
            <a:off x="17030127" y="9707466"/>
            <a:ext cx="226693" cy="29019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650" b="0" i="0" u="none" strike="noStrike" cap="none">
                <a:solidFill>
                  <a:srgbClr val="2D936B"/>
                </a:solidFill>
                <a:latin typeface="Trebuchet MS"/>
                <a:ea typeface="Trebuchet MS"/>
                <a:cs typeface="Trebuchet MS"/>
                <a:sym typeface="Trebuchet MS"/>
              </a:rPr>
              <a:t>4</a:t>
            </a:r>
            <a:endParaRPr/>
          </a:p>
        </p:txBody>
      </p:sp>
      <p:sp>
        <p:nvSpPr>
          <p:cNvPr id="213" name="Google Shape;213;p7"/>
          <p:cNvSpPr txBox="1"/>
          <p:nvPr/>
        </p:nvSpPr>
        <p:spPr>
          <a:xfrm>
            <a:off x="2362225" y="2382900"/>
            <a:ext cx="14663946" cy="8358250"/>
          </a:xfrm>
          <a:prstGeom prst="rect">
            <a:avLst/>
          </a:prstGeom>
          <a:noFill/>
          <a:ln>
            <a:noFill/>
          </a:ln>
        </p:spPr>
        <p:txBody>
          <a:bodyPr spcFirstLastPara="1" wrap="square" lIns="0" tIns="0" rIns="0" bIns="0" anchor="t" anchorCtr="0">
            <a:spAutoFit/>
          </a:bodyPr>
          <a:lstStyle/>
          <a:p>
            <a:pPr marL="0" marR="0" lvl="0" indent="0" algn="just" rtl="0">
              <a:lnSpc>
                <a:spcPct val="140013"/>
              </a:lnSpc>
              <a:spcBef>
                <a:spcPts val="0"/>
              </a:spcBef>
              <a:spcAft>
                <a:spcPts val="0"/>
              </a:spcAft>
              <a:buNone/>
            </a:pPr>
            <a:r>
              <a:rPr lang="en-US" sz="2999" b="0" i="0" u="none" strike="noStrike" cap="none" dirty="0">
                <a:solidFill>
                  <a:srgbClr val="000000"/>
                </a:solidFill>
                <a:latin typeface="Times New Roman"/>
                <a:ea typeface="Times New Roman"/>
                <a:cs typeface="Times New Roman"/>
                <a:sym typeface="Times New Roman"/>
              </a:rPr>
              <a:t>The solution presented in this project automates the process of summarizing YouTube video content by leveraging the Transformers library for text summarization and the YouTube Transcript API for transcript extraction. This solution offers several key value propositions: </a:t>
            </a:r>
            <a:endParaRPr dirty="0"/>
          </a:p>
          <a:p>
            <a:pPr marL="647692" marR="0" lvl="1" indent="-323845" algn="just" rtl="0">
              <a:lnSpc>
                <a:spcPct val="140013"/>
              </a:lnSpc>
              <a:spcBef>
                <a:spcPts val="0"/>
              </a:spcBef>
              <a:spcAft>
                <a:spcPts val="0"/>
              </a:spcAft>
              <a:buClr>
                <a:srgbClr val="000000"/>
              </a:buClr>
              <a:buSzPts val="2999"/>
              <a:buFont typeface="Arial"/>
              <a:buChar char="•"/>
            </a:pPr>
            <a:r>
              <a:rPr lang="en-US" sz="2999" b="1" i="0" u="none" strike="noStrike" cap="none" dirty="0">
                <a:solidFill>
                  <a:srgbClr val="000000"/>
                </a:solidFill>
                <a:latin typeface="Times"/>
                <a:ea typeface="Times"/>
                <a:cs typeface="Times"/>
                <a:sym typeface="Times"/>
              </a:rPr>
              <a:t>Efficiency -</a:t>
            </a:r>
            <a:r>
              <a:rPr lang="en-US" sz="2999" b="0" i="0" u="none" strike="noStrike" cap="none" dirty="0">
                <a:solidFill>
                  <a:srgbClr val="000000"/>
                </a:solidFill>
                <a:latin typeface="Times New Roman"/>
                <a:ea typeface="Times New Roman"/>
                <a:cs typeface="Times New Roman"/>
                <a:sym typeface="Times New Roman"/>
              </a:rPr>
              <a:t> Automates summarization of YouTube videos, saving time and effort. </a:t>
            </a:r>
            <a:endParaRPr dirty="0"/>
          </a:p>
          <a:p>
            <a:pPr marL="647692" marR="0" lvl="1" indent="-323845" algn="just" rtl="0">
              <a:lnSpc>
                <a:spcPct val="140013"/>
              </a:lnSpc>
              <a:spcBef>
                <a:spcPts val="0"/>
              </a:spcBef>
              <a:spcAft>
                <a:spcPts val="0"/>
              </a:spcAft>
              <a:buClr>
                <a:srgbClr val="000000"/>
              </a:buClr>
              <a:buSzPts val="2999"/>
              <a:buFont typeface="Arial"/>
              <a:buChar char="•"/>
            </a:pPr>
            <a:r>
              <a:rPr lang="en-US" sz="2999" b="1" i="0" u="none" strike="noStrike" cap="none" dirty="0">
                <a:solidFill>
                  <a:srgbClr val="000000"/>
                </a:solidFill>
                <a:latin typeface="Times"/>
                <a:ea typeface="Times"/>
                <a:cs typeface="Times"/>
                <a:sym typeface="Times"/>
              </a:rPr>
              <a:t>Accuracy - </a:t>
            </a:r>
            <a:r>
              <a:rPr lang="en-US" sz="2999" b="0" i="0" u="none" strike="noStrike" cap="none" dirty="0">
                <a:solidFill>
                  <a:srgbClr val="000000"/>
                </a:solidFill>
                <a:latin typeface="Times New Roman"/>
                <a:ea typeface="Times New Roman"/>
                <a:cs typeface="Times New Roman"/>
                <a:sym typeface="Times New Roman"/>
              </a:rPr>
              <a:t>Utilizes advanced natural language processing models for precise summarization. </a:t>
            </a:r>
            <a:endParaRPr dirty="0"/>
          </a:p>
          <a:p>
            <a:pPr marL="647692" marR="0" lvl="1" indent="-323845" algn="just" rtl="0">
              <a:lnSpc>
                <a:spcPct val="140013"/>
              </a:lnSpc>
              <a:spcBef>
                <a:spcPts val="0"/>
              </a:spcBef>
              <a:spcAft>
                <a:spcPts val="0"/>
              </a:spcAft>
              <a:buClr>
                <a:srgbClr val="000000"/>
              </a:buClr>
              <a:buSzPts val="2999"/>
              <a:buFont typeface="Arial"/>
              <a:buChar char="•"/>
            </a:pPr>
            <a:r>
              <a:rPr lang="en-US" sz="2999" b="1" i="0" u="none" strike="noStrike" cap="none" dirty="0">
                <a:solidFill>
                  <a:srgbClr val="000000"/>
                </a:solidFill>
                <a:latin typeface="Times"/>
                <a:ea typeface="Times"/>
                <a:cs typeface="Times"/>
                <a:sym typeface="Times"/>
              </a:rPr>
              <a:t>Scalability -</a:t>
            </a:r>
            <a:r>
              <a:rPr lang="en-US" sz="2999" b="0" i="0" u="none" strike="noStrike" cap="none" dirty="0">
                <a:solidFill>
                  <a:srgbClr val="000000"/>
                </a:solidFill>
                <a:latin typeface="Times New Roman"/>
                <a:ea typeface="Times New Roman"/>
                <a:cs typeface="Times New Roman"/>
                <a:sym typeface="Times New Roman"/>
              </a:rPr>
              <a:t> Handles transcripts of any length, ensuring adaptability to various video durations. </a:t>
            </a:r>
            <a:endParaRPr dirty="0"/>
          </a:p>
          <a:p>
            <a:pPr marL="647692" marR="0" lvl="1" indent="-323845" algn="just" rtl="0">
              <a:lnSpc>
                <a:spcPct val="140013"/>
              </a:lnSpc>
              <a:spcBef>
                <a:spcPts val="0"/>
              </a:spcBef>
              <a:spcAft>
                <a:spcPts val="0"/>
              </a:spcAft>
              <a:buClr>
                <a:srgbClr val="000000"/>
              </a:buClr>
              <a:buSzPts val="2999"/>
              <a:buFont typeface="Arial"/>
              <a:buChar char="•"/>
            </a:pPr>
            <a:r>
              <a:rPr lang="en-US" sz="2999" b="1" i="0" u="none" strike="noStrike" cap="none" dirty="0">
                <a:solidFill>
                  <a:srgbClr val="000000"/>
                </a:solidFill>
                <a:latin typeface="Times"/>
                <a:ea typeface="Times"/>
                <a:cs typeface="Times"/>
                <a:sym typeface="Times"/>
              </a:rPr>
              <a:t>User-Friendly - </a:t>
            </a:r>
            <a:r>
              <a:rPr lang="en-US" sz="2999" b="0" i="0" u="none" strike="noStrike" cap="none" dirty="0">
                <a:solidFill>
                  <a:srgbClr val="000000"/>
                </a:solidFill>
                <a:latin typeface="Times New Roman"/>
                <a:ea typeface="Times New Roman"/>
                <a:cs typeface="Times New Roman"/>
                <a:sym typeface="Times New Roman"/>
              </a:rPr>
              <a:t>Offers easy input of YouTube links and accessible summarized text output. </a:t>
            </a:r>
            <a:endParaRPr dirty="0"/>
          </a:p>
          <a:p>
            <a:pPr marL="647692" marR="0" lvl="1" indent="-323845" algn="just" rtl="0">
              <a:lnSpc>
                <a:spcPct val="140013"/>
              </a:lnSpc>
              <a:spcBef>
                <a:spcPts val="0"/>
              </a:spcBef>
              <a:spcAft>
                <a:spcPts val="0"/>
              </a:spcAft>
              <a:buClr>
                <a:srgbClr val="000000"/>
              </a:buClr>
              <a:buSzPts val="2999"/>
              <a:buFont typeface="Arial"/>
              <a:buChar char="•"/>
            </a:pPr>
            <a:r>
              <a:rPr lang="en-US" sz="2999" b="1" i="0" u="none" strike="noStrike" cap="none" dirty="0">
                <a:solidFill>
                  <a:srgbClr val="000000"/>
                </a:solidFill>
                <a:latin typeface="Times"/>
                <a:ea typeface="Times"/>
                <a:cs typeface="Times"/>
                <a:sym typeface="Times"/>
              </a:rPr>
              <a:t>Versatility -</a:t>
            </a:r>
            <a:r>
              <a:rPr lang="en-US" sz="2999" b="0" i="0" u="none" strike="noStrike" cap="none" dirty="0">
                <a:solidFill>
                  <a:srgbClr val="000000"/>
                </a:solidFill>
                <a:latin typeface="Times New Roman"/>
                <a:ea typeface="Times New Roman"/>
                <a:cs typeface="Times New Roman"/>
                <a:sym typeface="Times New Roman"/>
              </a:rPr>
              <a:t> Applicable to diverse use cases, facilitating quick comprehension of video content.</a:t>
            </a:r>
            <a:endParaRPr dirty="0"/>
          </a:p>
          <a:p>
            <a:pPr marL="0" marR="0" lvl="0" indent="0" algn="just" rtl="0">
              <a:lnSpc>
                <a:spcPct val="131010"/>
              </a:lnSpc>
              <a:spcBef>
                <a:spcPts val="0"/>
              </a:spcBef>
              <a:spcAft>
                <a:spcPts val="0"/>
              </a:spcAft>
              <a:buNone/>
            </a:pPr>
            <a:endParaRPr sz="2999"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8"/>
          <p:cNvSpPr/>
          <p:nvPr/>
        </p:nvSpPr>
        <p:spPr>
          <a:xfrm>
            <a:off x="14059090" y="6000"/>
            <a:ext cx="1841564" cy="10282238"/>
          </a:xfrm>
          <a:custGeom>
            <a:avLst/>
            <a:gdLst/>
            <a:ahLst/>
            <a:cxnLst/>
            <a:rect l="l" t="t" r="r" b="b"/>
            <a:pathLst>
              <a:path w="2455418" h="13709650" extrusionOk="0">
                <a:moveTo>
                  <a:pt x="18796" y="0"/>
                </a:moveTo>
                <a:lnTo>
                  <a:pt x="2455418" y="13706348"/>
                </a:lnTo>
                <a:lnTo>
                  <a:pt x="2436622" y="13709650"/>
                </a:lnTo>
                <a:lnTo>
                  <a:pt x="0" y="3302"/>
                </a:lnTo>
                <a:close/>
              </a:path>
            </a:pathLst>
          </a:custGeom>
          <a:solidFill>
            <a:srgbClr val="5FCAEE"/>
          </a:solidFill>
          <a:ln>
            <a:noFill/>
          </a:ln>
        </p:spPr>
      </p:sp>
      <p:sp>
        <p:nvSpPr>
          <p:cNvPr id="219" name="Google Shape;219;p8"/>
          <p:cNvSpPr/>
          <p:nvPr/>
        </p:nvSpPr>
        <p:spPr>
          <a:xfrm>
            <a:off x="11168917" y="5536438"/>
            <a:ext cx="7123080" cy="4756499"/>
          </a:xfrm>
          <a:custGeom>
            <a:avLst/>
            <a:gdLst/>
            <a:ahLst/>
            <a:cxnLst/>
            <a:rect l="l" t="t" r="r" b="b"/>
            <a:pathLst>
              <a:path w="9497441" h="6341999" extrusionOk="0">
                <a:moveTo>
                  <a:pt x="9497441" y="15748"/>
                </a:moveTo>
                <a:lnTo>
                  <a:pt x="10668" y="6341999"/>
                </a:lnTo>
                <a:lnTo>
                  <a:pt x="0" y="6326124"/>
                </a:lnTo>
                <a:lnTo>
                  <a:pt x="9486773" y="0"/>
                </a:lnTo>
                <a:close/>
              </a:path>
            </a:pathLst>
          </a:custGeom>
          <a:solidFill>
            <a:srgbClr val="5FCAEE"/>
          </a:solidFill>
          <a:ln>
            <a:noFill/>
          </a:ln>
        </p:spPr>
      </p:sp>
      <p:sp>
        <p:nvSpPr>
          <p:cNvPr id="220" name="Google Shape;220;p8"/>
          <p:cNvSpPr/>
          <p:nvPr/>
        </p:nvSpPr>
        <p:spPr>
          <a:xfrm>
            <a:off x="13773150" y="0"/>
            <a:ext cx="4514850" cy="10287000"/>
          </a:xfrm>
          <a:custGeom>
            <a:avLst/>
            <a:gdLst/>
            <a:ahLst/>
            <a:cxnLst/>
            <a:rect l="l" t="t" r="r" b="b"/>
            <a:pathLst>
              <a:path w="6019800" h="13716000" extrusionOk="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221" name="Google Shape;221;p8"/>
          <p:cNvSpPr/>
          <p:nvPr/>
        </p:nvSpPr>
        <p:spPr>
          <a:xfrm>
            <a:off x="14404317" y="0"/>
            <a:ext cx="3883724" cy="10287000"/>
          </a:xfrm>
          <a:custGeom>
            <a:avLst/>
            <a:gdLst/>
            <a:ahLst/>
            <a:cxnLst/>
            <a:rect l="l" t="t" r="r" b="b"/>
            <a:pathLst>
              <a:path w="5178298" h="13716000" extrusionOk="0">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222" name="Google Shape;222;p8"/>
          <p:cNvSpPr/>
          <p:nvPr/>
        </p:nvSpPr>
        <p:spPr>
          <a:xfrm>
            <a:off x="13401675" y="4572000"/>
            <a:ext cx="4886325" cy="5715000"/>
          </a:xfrm>
          <a:custGeom>
            <a:avLst/>
            <a:gdLst/>
            <a:ahLst/>
            <a:cxnLst/>
            <a:rect l="l" t="t" r="r" b="b"/>
            <a:pathLst>
              <a:path w="6515100" h="7620000" extrusionOk="0">
                <a:moveTo>
                  <a:pt x="6515100" y="0"/>
                </a:moveTo>
                <a:lnTo>
                  <a:pt x="0" y="7620000"/>
                </a:lnTo>
                <a:lnTo>
                  <a:pt x="6515100" y="7620000"/>
                </a:lnTo>
                <a:lnTo>
                  <a:pt x="6515100" y="0"/>
                </a:lnTo>
                <a:close/>
              </a:path>
            </a:pathLst>
          </a:custGeom>
          <a:solidFill>
            <a:srgbClr val="17AFE3">
              <a:alpha val="65098"/>
            </a:srgbClr>
          </a:solidFill>
          <a:ln>
            <a:noFill/>
          </a:ln>
        </p:spPr>
      </p:sp>
      <p:sp>
        <p:nvSpPr>
          <p:cNvPr id="223" name="Google Shape;223;p8"/>
          <p:cNvSpPr/>
          <p:nvPr/>
        </p:nvSpPr>
        <p:spPr>
          <a:xfrm>
            <a:off x="14006895" y="0"/>
            <a:ext cx="4281107" cy="10287000"/>
          </a:xfrm>
          <a:custGeom>
            <a:avLst/>
            <a:gdLst/>
            <a:ahLst/>
            <a:cxnLst/>
            <a:rect l="l" t="t" r="r" b="b"/>
            <a:pathLst>
              <a:path w="5708142" h="13716000" extrusionOk="0">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224" name="Google Shape;224;p8"/>
          <p:cNvSpPr/>
          <p:nvPr/>
        </p:nvSpPr>
        <p:spPr>
          <a:xfrm>
            <a:off x="16344900" y="0"/>
            <a:ext cx="1943100" cy="10287000"/>
          </a:xfrm>
          <a:custGeom>
            <a:avLst/>
            <a:gdLst/>
            <a:ahLst/>
            <a:cxnLst/>
            <a:rect l="l" t="t" r="r" b="b"/>
            <a:pathLst>
              <a:path w="2590800" h="13716000" extrusionOk="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225" name="Google Shape;225;p8"/>
          <p:cNvSpPr/>
          <p:nvPr/>
        </p:nvSpPr>
        <p:spPr>
          <a:xfrm>
            <a:off x="16404370" y="0"/>
            <a:ext cx="1883664" cy="10287000"/>
          </a:xfrm>
          <a:custGeom>
            <a:avLst/>
            <a:gdLst/>
            <a:ahLst/>
            <a:cxnLst/>
            <a:rect l="l" t="t" r="r" b="b"/>
            <a:pathLst>
              <a:path w="2511552" h="13716000" extrusionOk="0">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226" name="Google Shape;226;p8"/>
          <p:cNvSpPr/>
          <p:nvPr/>
        </p:nvSpPr>
        <p:spPr>
          <a:xfrm>
            <a:off x="15559088" y="5386388"/>
            <a:ext cx="2728912" cy="4900612"/>
          </a:xfrm>
          <a:custGeom>
            <a:avLst/>
            <a:gdLst/>
            <a:ahLst/>
            <a:cxnLst/>
            <a:rect l="l" t="t" r="r" b="b"/>
            <a:pathLst>
              <a:path w="3638550" h="6534150" extrusionOk="0">
                <a:moveTo>
                  <a:pt x="3638550" y="0"/>
                </a:moveTo>
                <a:lnTo>
                  <a:pt x="0" y="6534150"/>
                </a:lnTo>
                <a:lnTo>
                  <a:pt x="3638550" y="6534150"/>
                </a:lnTo>
                <a:lnTo>
                  <a:pt x="3638550" y="0"/>
                </a:lnTo>
                <a:close/>
              </a:path>
            </a:pathLst>
          </a:custGeom>
          <a:solidFill>
            <a:srgbClr val="17AFE3">
              <a:alpha val="65098"/>
            </a:srgbClr>
          </a:solidFill>
          <a:ln>
            <a:noFill/>
          </a:ln>
        </p:spPr>
      </p:sp>
      <p:sp>
        <p:nvSpPr>
          <p:cNvPr id="227" name="Google Shape;227;p8"/>
          <p:cNvSpPr/>
          <p:nvPr/>
        </p:nvSpPr>
        <p:spPr>
          <a:xfrm>
            <a:off x="0" y="6015038"/>
            <a:ext cx="671512" cy="4271962"/>
          </a:xfrm>
          <a:custGeom>
            <a:avLst/>
            <a:gdLst/>
            <a:ahLst/>
            <a:cxnLst/>
            <a:rect l="l" t="t" r="r" b="b"/>
            <a:pathLst>
              <a:path w="895350" h="5695950" extrusionOk="0">
                <a:moveTo>
                  <a:pt x="0" y="0"/>
                </a:moveTo>
                <a:lnTo>
                  <a:pt x="0" y="5695950"/>
                </a:lnTo>
                <a:lnTo>
                  <a:pt x="895350" y="5695950"/>
                </a:lnTo>
                <a:lnTo>
                  <a:pt x="0" y="0"/>
                </a:lnTo>
                <a:close/>
              </a:path>
            </a:pathLst>
          </a:custGeom>
          <a:solidFill>
            <a:srgbClr val="5FCAEE">
              <a:alpha val="69803"/>
            </a:srgbClr>
          </a:solidFill>
          <a:ln>
            <a:noFill/>
          </a:ln>
        </p:spPr>
      </p:sp>
      <p:sp>
        <p:nvSpPr>
          <p:cNvPr id="229" name="Google Shape;229;p8"/>
          <p:cNvSpPr/>
          <p:nvPr/>
        </p:nvSpPr>
        <p:spPr>
          <a:xfrm>
            <a:off x="100012" y="6711497"/>
            <a:ext cx="2509916" cy="3489775"/>
          </a:xfrm>
          <a:custGeom>
            <a:avLst/>
            <a:gdLst/>
            <a:ahLst/>
            <a:cxnLst/>
            <a:rect l="l" t="t" r="r" b="b"/>
            <a:pathLst>
              <a:path w="2509916" h="3489775" extrusionOk="0">
                <a:moveTo>
                  <a:pt x="0" y="0"/>
                </a:moveTo>
                <a:lnTo>
                  <a:pt x="2509917" y="0"/>
                </a:lnTo>
                <a:lnTo>
                  <a:pt x="2509917" y="3489775"/>
                </a:lnTo>
                <a:lnTo>
                  <a:pt x="0" y="3489775"/>
                </a:lnTo>
                <a:lnTo>
                  <a:pt x="0" y="0"/>
                </a:lnTo>
                <a:close/>
              </a:path>
            </a:pathLst>
          </a:custGeom>
          <a:blipFill rotWithShape="1">
            <a:blip r:embed="rId3">
              <a:alphaModFix/>
            </a:blip>
            <a:stretch>
              <a:fillRect t="-1427" r="-308" b="-1427"/>
            </a:stretch>
          </a:blipFill>
          <a:ln>
            <a:noFill/>
          </a:ln>
        </p:spPr>
      </p:sp>
      <p:sp>
        <p:nvSpPr>
          <p:cNvPr id="230" name="Google Shape;230;p8"/>
          <p:cNvSpPr txBox="1"/>
          <p:nvPr/>
        </p:nvSpPr>
        <p:spPr>
          <a:xfrm>
            <a:off x="1109662" y="856042"/>
            <a:ext cx="15037976" cy="12382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200" b="1" i="0" u="none" strike="noStrike" cap="none">
                <a:solidFill>
                  <a:srgbClr val="000000"/>
                </a:solidFill>
                <a:latin typeface="Times"/>
                <a:ea typeface="Times"/>
                <a:cs typeface="Times"/>
                <a:sym typeface="Times"/>
              </a:rPr>
              <a:t>THE WOW IN YOUR SOLUTION</a:t>
            </a:r>
            <a:endParaRPr/>
          </a:p>
        </p:txBody>
      </p:sp>
      <p:sp>
        <p:nvSpPr>
          <p:cNvPr id="231" name="Google Shape;231;p8"/>
          <p:cNvSpPr txBox="1"/>
          <p:nvPr/>
        </p:nvSpPr>
        <p:spPr>
          <a:xfrm>
            <a:off x="16915827" y="9707466"/>
            <a:ext cx="342900" cy="29019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650" b="0" i="0" u="none" strike="noStrike" cap="none">
                <a:solidFill>
                  <a:srgbClr val="2D936B"/>
                </a:solidFill>
                <a:latin typeface="Trebuchet MS"/>
                <a:ea typeface="Trebuchet MS"/>
                <a:cs typeface="Trebuchet MS"/>
                <a:sym typeface="Trebuchet MS"/>
              </a:rPr>
              <a:t>10</a:t>
            </a:r>
            <a:endParaRPr/>
          </a:p>
        </p:txBody>
      </p:sp>
      <p:sp>
        <p:nvSpPr>
          <p:cNvPr id="232" name="Google Shape;232;p8"/>
          <p:cNvSpPr txBox="1"/>
          <p:nvPr/>
        </p:nvSpPr>
        <p:spPr>
          <a:xfrm>
            <a:off x="2458879" y="2112962"/>
            <a:ext cx="11695881" cy="6394450"/>
          </a:xfrm>
          <a:prstGeom prst="rect">
            <a:avLst/>
          </a:prstGeom>
          <a:noFill/>
          <a:ln>
            <a:noFill/>
          </a:ln>
        </p:spPr>
        <p:txBody>
          <a:bodyPr spcFirstLastPara="1" wrap="square" lIns="0" tIns="0" rIns="0" bIns="0" anchor="t" anchorCtr="0">
            <a:spAutoFit/>
          </a:bodyPr>
          <a:lstStyle/>
          <a:p>
            <a:pPr marL="0" marR="0" lvl="0" indent="0" algn="just" rtl="0">
              <a:lnSpc>
                <a:spcPct val="140010"/>
              </a:lnSpc>
              <a:spcBef>
                <a:spcPts val="0"/>
              </a:spcBef>
              <a:spcAft>
                <a:spcPts val="0"/>
              </a:spcAft>
              <a:buNone/>
            </a:pPr>
            <a:r>
              <a:rPr lang="en-US" sz="3999" b="0" i="0" u="none" strike="noStrike" cap="none">
                <a:solidFill>
                  <a:srgbClr val="000000"/>
                </a:solidFill>
                <a:latin typeface="Times New Roman"/>
                <a:ea typeface="Times New Roman"/>
                <a:cs typeface="Times New Roman"/>
                <a:sym typeface="Times New Roman"/>
              </a:rPr>
              <a:t>The wow lies in seamlessly integrating cutting-edge tech like Transformers and YouTube Transcript API for automated YouTube video summarization. Leveraging Transformers' NLP and Transcript API's retrieval, users get swift, concise summaries. Iterative summarization guarantees accuracy and depth, boosting user experience and productivity. Python scripting offers flexibility, tailoring to specific needs, boosting adaptability and efficacy.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9"/>
          <p:cNvSpPr/>
          <p:nvPr/>
        </p:nvSpPr>
        <p:spPr>
          <a:xfrm>
            <a:off x="14059090" y="6000"/>
            <a:ext cx="1841564" cy="10282238"/>
          </a:xfrm>
          <a:custGeom>
            <a:avLst/>
            <a:gdLst/>
            <a:ahLst/>
            <a:cxnLst/>
            <a:rect l="l" t="t" r="r" b="b"/>
            <a:pathLst>
              <a:path w="2455418" h="13709650" extrusionOk="0">
                <a:moveTo>
                  <a:pt x="18796" y="0"/>
                </a:moveTo>
                <a:lnTo>
                  <a:pt x="2455418" y="13706348"/>
                </a:lnTo>
                <a:lnTo>
                  <a:pt x="2436622" y="13709650"/>
                </a:lnTo>
                <a:lnTo>
                  <a:pt x="0" y="3302"/>
                </a:lnTo>
                <a:close/>
              </a:path>
            </a:pathLst>
          </a:custGeom>
          <a:solidFill>
            <a:srgbClr val="5FCAEE"/>
          </a:solidFill>
          <a:ln>
            <a:noFill/>
          </a:ln>
        </p:spPr>
      </p:sp>
      <p:sp>
        <p:nvSpPr>
          <p:cNvPr id="238" name="Google Shape;238;p9"/>
          <p:cNvSpPr/>
          <p:nvPr/>
        </p:nvSpPr>
        <p:spPr>
          <a:xfrm>
            <a:off x="11168917" y="5536438"/>
            <a:ext cx="7123080" cy="4756499"/>
          </a:xfrm>
          <a:custGeom>
            <a:avLst/>
            <a:gdLst/>
            <a:ahLst/>
            <a:cxnLst/>
            <a:rect l="l" t="t" r="r" b="b"/>
            <a:pathLst>
              <a:path w="9497441" h="6341999" extrusionOk="0">
                <a:moveTo>
                  <a:pt x="9497441" y="15748"/>
                </a:moveTo>
                <a:lnTo>
                  <a:pt x="10668" y="6341999"/>
                </a:lnTo>
                <a:lnTo>
                  <a:pt x="0" y="6326124"/>
                </a:lnTo>
                <a:lnTo>
                  <a:pt x="9486773" y="0"/>
                </a:lnTo>
                <a:close/>
              </a:path>
            </a:pathLst>
          </a:custGeom>
          <a:solidFill>
            <a:srgbClr val="5FCAEE"/>
          </a:solidFill>
          <a:ln>
            <a:noFill/>
          </a:ln>
        </p:spPr>
      </p:sp>
      <p:sp>
        <p:nvSpPr>
          <p:cNvPr id="239" name="Google Shape;239;p9"/>
          <p:cNvSpPr/>
          <p:nvPr/>
        </p:nvSpPr>
        <p:spPr>
          <a:xfrm>
            <a:off x="13773150" y="0"/>
            <a:ext cx="4514850" cy="10287000"/>
          </a:xfrm>
          <a:custGeom>
            <a:avLst/>
            <a:gdLst/>
            <a:ahLst/>
            <a:cxnLst/>
            <a:rect l="l" t="t" r="r" b="b"/>
            <a:pathLst>
              <a:path w="6019800" h="13716000" extrusionOk="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240" name="Google Shape;240;p9"/>
          <p:cNvSpPr/>
          <p:nvPr/>
        </p:nvSpPr>
        <p:spPr>
          <a:xfrm>
            <a:off x="14404317" y="0"/>
            <a:ext cx="3883724" cy="10287000"/>
          </a:xfrm>
          <a:custGeom>
            <a:avLst/>
            <a:gdLst/>
            <a:ahLst/>
            <a:cxnLst/>
            <a:rect l="l" t="t" r="r" b="b"/>
            <a:pathLst>
              <a:path w="5178298" h="13716000" extrusionOk="0">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241" name="Google Shape;241;p9"/>
          <p:cNvSpPr/>
          <p:nvPr/>
        </p:nvSpPr>
        <p:spPr>
          <a:xfrm>
            <a:off x="13401675" y="4572000"/>
            <a:ext cx="4886325" cy="5715000"/>
          </a:xfrm>
          <a:custGeom>
            <a:avLst/>
            <a:gdLst/>
            <a:ahLst/>
            <a:cxnLst/>
            <a:rect l="l" t="t" r="r" b="b"/>
            <a:pathLst>
              <a:path w="6515100" h="7620000" extrusionOk="0">
                <a:moveTo>
                  <a:pt x="6515100" y="0"/>
                </a:moveTo>
                <a:lnTo>
                  <a:pt x="0" y="7620000"/>
                </a:lnTo>
                <a:lnTo>
                  <a:pt x="6515100" y="7620000"/>
                </a:lnTo>
                <a:lnTo>
                  <a:pt x="6515100" y="0"/>
                </a:lnTo>
                <a:close/>
              </a:path>
            </a:pathLst>
          </a:custGeom>
          <a:solidFill>
            <a:srgbClr val="17AFE3">
              <a:alpha val="65098"/>
            </a:srgbClr>
          </a:solidFill>
          <a:ln>
            <a:noFill/>
          </a:ln>
        </p:spPr>
      </p:sp>
      <p:sp>
        <p:nvSpPr>
          <p:cNvPr id="242" name="Google Shape;242;p9"/>
          <p:cNvSpPr/>
          <p:nvPr/>
        </p:nvSpPr>
        <p:spPr>
          <a:xfrm>
            <a:off x="14006895" y="0"/>
            <a:ext cx="4281107" cy="10287000"/>
          </a:xfrm>
          <a:custGeom>
            <a:avLst/>
            <a:gdLst/>
            <a:ahLst/>
            <a:cxnLst/>
            <a:rect l="l" t="t" r="r" b="b"/>
            <a:pathLst>
              <a:path w="5708142" h="13716000" extrusionOk="0">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243" name="Google Shape;243;p9"/>
          <p:cNvSpPr/>
          <p:nvPr/>
        </p:nvSpPr>
        <p:spPr>
          <a:xfrm>
            <a:off x="16344900" y="0"/>
            <a:ext cx="1943100" cy="10287000"/>
          </a:xfrm>
          <a:custGeom>
            <a:avLst/>
            <a:gdLst/>
            <a:ahLst/>
            <a:cxnLst/>
            <a:rect l="l" t="t" r="r" b="b"/>
            <a:pathLst>
              <a:path w="2590800" h="13716000" extrusionOk="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244" name="Google Shape;244;p9"/>
          <p:cNvSpPr/>
          <p:nvPr/>
        </p:nvSpPr>
        <p:spPr>
          <a:xfrm>
            <a:off x="16404370" y="0"/>
            <a:ext cx="1883664" cy="10287000"/>
          </a:xfrm>
          <a:custGeom>
            <a:avLst/>
            <a:gdLst/>
            <a:ahLst/>
            <a:cxnLst/>
            <a:rect l="l" t="t" r="r" b="b"/>
            <a:pathLst>
              <a:path w="2511552" h="13716000" extrusionOk="0">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245" name="Google Shape;245;p9"/>
          <p:cNvSpPr/>
          <p:nvPr/>
        </p:nvSpPr>
        <p:spPr>
          <a:xfrm>
            <a:off x="15559088" y="5386388"/>
            <a:ext cx="2728912" cy="4900612"/>
          </a:xfrm>
          <a:custGeom>
            <a:avLst/>
            <a:gdLst/>
            <a:ahLst/>
            <a:cxnLst/>
            <a:rect l="l" t="t" r="r" b="b"/>
            <a:pathLst>
              <a:path w="3638550" h="6534150" extrusionOk="0">
                <a:moveTo>
                  <a:pt x="3638550" y="0"/>
                </a:moveTo>
                <a:lnTo>
                  <a:pt x="0" y="6534150"/>
                </a:lnTo>
                <a:lnTo>
                  <a:pt x="3638550" y="6534150"/>
                </a:lnTo>
                <a:lnTo>
                  <a:pt x="3638550" y="0"/>
                </a:lnTo>
                <a:close/>
              </a:path>
            </a:pathLst>
          </a:custGeom>
          <a:solidFill>
            <a:srgbClr val="17AFE3">
              <a:alpha val="65098"/>
            </a:srgbClr>
          </a:solidFill>
          <a:ln>
            <a:noFill/>
          </a:ln>
        </p:spPr>
      </p:sp>
      <p:sp>
        <p:nvSpPr>
          <p:cNvPr id="246" name="Google Shape;246;p9"/>
          <p:cNvSpPr/>
          <p:nvPr/>
        </p:nvSpPr>
        <p:spPr>
          <a:xfrm>
            <a:off x="0" y="6015038"/>
            <a:ext cx="671512" cy="4271962"/>
          </a:xfrm>
          <a:custGeom>
            <a:avLst/>
            <a:gdLst/>
            <a:ahLst/>
            <a:cxnLst/>
            <a:rect l="l" t="t" r="r" b="b"/>
            <a:pathLst>
              <a:path w="895350" h="5695950" extrusionOk="0">
                <a:moveTo>
                  <a:pt x="0" y="0"/>
                </a:moveTo>
                <a:lnTo>
                  <a:pt x="0" y="5695950"/>
                </a:lnTo>
                <a:lnTo>
                  <a:pt x="895350" y="5695950"/>
                </a:lnTo>
                <a:lnTo>
                  <a:pt x="0" y="0"/>
                </a:lnTo>
                <a:close/>
              </a:path>
            </a:pathLst>
          </a:custGeom>
          <a:solidFill>
            <a:srgbClr val="5FCAEE">
              <a:alpha val="69803"/>
            </a:srgbClr>
          </a:solidFill>
          <a:ln>
            <a:noFill/>
          </a:ln>
        </p:spPr>
      </p:sp>
      <p:sp>
        <p:nvSpPr>
          <p:cNvPr id="248" name="Google Shape;248;p9"/>
          <p:cNvSpPr/>
          <p:nvPr/>
        </p:nvSpPr>
        <p:spPr>
          <a:xfrm>
            <a:off x="2500312" y="9701212"/>
            <a:ext cx="114300" cy="266700"/>
          </a:xfrm>
          <a:custGeom>
            <a:avLst/>
            <a:gdLst/>
            <a:ahLst/>
            <a:cxnLst/>
            <a:rect l="l" t="t" r="r" b="b"/>
            <a:pathLst>
              <a:path w="114300" h="266700" extrusionOk="0">
                <a:moveTo>
                  <a:pt x="0" y="0"/>
                </a:moveTo>
                <a:lnTo>
                  <a:pt x="114300" y="0"/>
                </a:lnTo>
                <a:lnTo>
                  <a:pt x="114300" y="266700"/>
                </a:lnTo>
                <a:lnTo>
                  <a:pt x="0" y="266700"/>
                </a:lnTo>
                <a:lnTo>
                  <a:pt x="0" y="0"/>
                </a:lnTo>
                <a:close/>
              </a:path>
            </a:pathLst>
          </a:custGeom>
          <a:blipFill rotWithShape="1">
            <a:blip r:embed="rId3">
              <a:alphaModFix/>
            </a:blip>
            <a:stretch>
              <a:fillRect l="-66660" r="-66662"/>
            </a:stretch>
          </a:blipFill>
          <a:ln>
            <a:noFill/>
          </a:ln>
        </p:spPr>
      </p:sp>
      <p:sp>
        <p:nvSpPr>
          <p:cNvPr id="249" name="Google Shape;249;p9"/>
          <p:cNvSpPr txBox="1"/>
          <p:nvPr/>
        </p:nvSpPr>
        <p:spPr>
          <a:xfrm>
            <a:off x="16915827" y="9707466"/>
            <a:ext cx="342900" cy="29019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650" b="0" i="0" u="none" strike="noStrike" cap="none">
                <a:solidFill>
                  <a:srgbClr val="2D936B"/>
                </a:solidFill>
                <a:latin typeface="Trebuchet MS"/>
                <a:ea typeface="Trebuchet MS"/>
                <a:cs typeface="Trebuchet MS"/>
                <a:sym typeface="Trebuchet MS"/>
              </a:rPr>
              <a:t>10</a:t>
            </a:r>
            <a:endParaRPr/>
          </a:p>
        </p:txBody>
      </p:sp>
      <p:sp>
        <p:nvSpPr>
          <p:cNvPr id="250" name="Google Shape;250;p9"/>
          <p:cNvSpPr txBox="1"/>
          <p:nvPr/>
        </p:nvSpPr>
        <p:spPr>
          <a:xfrm>
            <a:off x="671512" y="170381"/>
            <a:ext cx="6237900" cy="11082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200" b="1" i="0" u="none" strike="noStrike" cap="none">
                <a:solidFill>
                  <a:srgbClr val="000000"/>
                </a:solidFill>
                <a:latin typeface="Times"/>
                <a:ea typeface="Times"/>
                <a:cs typeface="Times"/>
                <a:sym typeface="Times"/>
              </a:rPr>
              <a:t>MODELLING</a:t>
            </a:r>
            <a:endParaRPr/>
          </a:p>
        </p:txBody>
      </p:sp>
      <p:sp>
        <p:nvSpPr>
          <p:cNvPr id="251" name="Google Shape;251;p9"/>
          <p:cNvSpPr txBox="1"/>
          <p:nvPr/>
        </p:nvSpPr>
        <p:spPr>
          <a:xfrm>
            <a:off x="413050" y="510313"/>
            <a:ext cx="17091900" cy="9273600"/>
          </a:xfrm>
          <a:prstGeom prst="rect">
            <a:avLst/>
          </a:prstGeom>
          <a:noFill/>
          <a:ln>
            <a:noFill/>
          </a:ln>
        </p:spPr>
        <p:txBody>
          <a:bodyPr spcFirstLastPara="1" wrap="square" lIns="0" tIns="0" rIns="0" bIns="0" anchor="t" anchorCtr="0">
            <a:spAutoFit/>
          </a:bodyPr>
          <a:lstStyle/>
          <a:p>
            <a:pPr marL="0" marR="0" lvl="0" indent="0" algn="just" rtl="0">
              <a:lnSpc>
                <a:spcPct val="264388"/>
              </a:lnSpc>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798828" marR="0" lvl="1" indent="-399413" algn="just" rtl="0">
              <a:lnSpc>
                <a:spcPct val="140010"/>
              </a:lnSpc>
              <a:spcBef>
                <a:spcPts val="0"/>
              </a:spcBef>
              <a:spcAft>
                <a:spcPts val="0"/>
              </a:spcAft>
              <a:buClr>
                <a:srgbClr val="000000"/>
              </a:buClr>
              <a:buSzPts val="3699"/>
              <a:buFont typeface="Times"/>
              <a:buAutoNum type="arabicPeriod"/>
            </a:pPr>
            <a:r>
              <a:rPr lang="en-US" sz="3699" b="1" i="0" u="none" strike="noStrike" cap="none" dirty="0">
                <a:solidFill>
                  <a:srgbClr val="000000"/>
                </a:solidFill>
                <a:latin typeface="Times"/>
                <a:ea typeface="Times"/>
                <a:cs typeface="Times"/>
                <a:sym typeface="Times"/>
              </a:rPr>
              <a:t>Text Summarization Pipeline Initialization  -</a:t>
            </a:r>
            <a:r>
              <a:rPr lang="en-US" sz="3699" b="0" i="0" u="none" strike="noStrike" cap="none" dirty="0">
                <a:solidFill>
                  <a:srgbClr val="000000"/>
                </a:solidFill>
                <a:latin typeface="Times New Roman"/>
                <a:ea typeface="Times New Roman"/>
                <a:cs typeface="Times New Roman"/>
                <a:sym typeface="Times New Roman"/>
              </a:rPr>
              <a:t>Initializes a summarization pipeline using the Transformers library to condense lengthy transcripts into concise summaries.</a:t>
            </a:r>
            <a:endParaRPr dirty="0"/>
          </a:p>
          <a:p>
            <a:pPr marL="798828" marR="0" lvl="1" indent="-399413" algn="just" rtl="0">
              <a:lnSpc>
                <a:spcPct val="140010"/>
              </a:lnSpc>
              <a:spcBef>
                <a:spcPts val="0"/>
              </a:spcBef>
              <a:spcAft>
                <a:spcPts val="0"/>
              </a:spcAft>
              <a:buClr>
                <a:srgbClr val="000000"/>
              </a:buClr>
              <a:buSzPts val="3699"/>
              <a:buFont typeface="Times"/>
              <a:buAutoNum type="arabicPeriod"/>
            </a:pPr>
            <a:r>
              <a:rPr lang="en-US" sz="3699" b="1" i="0" u="none" strike="noStrike" cap="none" dirty="0">
                <a:solidFill>
                  <a:srgbClr val="000000"/>
                </a:solidFill>
                <a:latin typeface="Times"/>
                <a:ea typeface="Times"/>
                <a:cs typeface="Times"/>
                <a:sym typeface="Times"/>
              </a:rPr>
              <a:t>Iterative Text Summarization - </a:t>
            </a:r>
            <a:r>
              <a:rPr lang="en-US" sz="3699" b="0" i="0" u="none" strike="noStrike" cap="none" dirty="0">
                <a:solidFill>
                  <a:srgbClr val="000000"/>
                </a:solidFill>
                <a:latin typeface="Times New Roman"/>
                <a:ea typeface="Times New Roman"/>
                <a:cs typeface="Times New Roman"/>
                <a:sym typeface="Times New Roman"/>
              </a:rPr>
              <a:t>Divides the original transcript into segments, applies summarization iteratively to each segment, and generates summarized text to handle long transcripts effectively.</a:t>
            </a:r>
            <a:endParaRPr dirty="0"/>
          </a:p>
          <a:p>
            <a:pPr marL="798828" marR="0" lvl="1" indent="-399413" algn="just" rtl="0">
              <a:lnSpc>
                <a:spcPct val="140010"/>
              </a:lnSpc>
              <a:spcBef>
                <a:spcPts val="0"/>
              </a:spcBef>
              <a:spcAft>
                <a:spcPts val="0"/>
              </a:spcAft>
              <a:buClr>
                <a:srgbClr val="000000"/>
              </a:buClr>
              <a:buSzPts val="3699"/>
              <a:buFont typeface="Times"/>
              <a:buAutoNum type="arabicPeriod"/>
            </a:pPr>
            <a:r>
              <a:rPr lang="en-US" sz="3699" b="1" i="0" u="none" strike="noStrike" cap="none" dirty="0">
                <a:solidFill>
                  <a:srgbClr val="000000"/>
                </a:solidFill>
                <a:latin typeface="Times"/>
                <a:ea typeface="Times"/>
                <a:cs typeface="Times"/>
                <a:sym typeface="Times"/>
              </a:rPr>
              <a:t>Concatenation of Summarized Text -</a:t>
            </a:r>
            <a:r>
              <a:rPr lang="en-US" sz="3699" b="0" i="0" u="none" strike="noStrike" cap="none" dirty="0">
                <a:solidFill>
                  <a:srgbClr val="000000"/>
                </a:solidFill>
                <a:latin typeface="Times New Roman"/>
                <a:ea typeface="Times New Roman"/>
                <a:cs typeface="Times New Roman"/>
                <a:sym typeface="Times New Roman"/>
              </a:rPr>
              <a:t> Combines the summarized text segments to create a comprehensive summary of the entire transcript, ensuring all key information is retained.</a:t>
            </a:r>
            <a:endParaRPr dirty="0"/>
          </a:p>
          <a:p>
            <a:pPr marL="798827" marR="0" lvl="1" indent="-399413" algn="just" rtl="0">
              <a:lnSpc>
                <a:spcPct val="140010"/>
              </a:lnSpc>
              <a:spcBef>
                <a:spcPts val="0"/>
              </a:spcBef>
              <a:spcAft>
                <a:spcPts val="0"/>
              </a:spcAft>
              <a:buClr>
                <a:srgbClr val="000000"/>
              </a:buClr>
              <a:buSzPts val="3699"/>
              <a:buFont typeface="Times"/>
              <a:buAutoNum type="arabicPeriod"/>
            </a:pPr>
            <a:r>
              <a:rPr lang="en-US" sz="3699" b="1" i="0" u="none" strike="noStrike" cap="none" dirty="0">
                <a:solidFill>
                  <a:srgbClr val="000000"/>
                </a:solidFill>
                <a:latin typeface="Times"/>
                <a:ea typeface="Times"/>
                <a:cs typeface="Times"/>
                <a:sym typeface="Times"/>
              </a:rPr>
              <a:t>Length Calculation -</a:t>
            </a:r>
            <a:r>
              <a:rPr lang="en-US" sz="3699" b="0" i="0" u="none" strike="noStrike" cap="none" dirty="0">
                <a:solidFill>
                  <a:srgbClr val="000000"/>
                </a:solidFill>
                <a:latin typeface="Times New Roman"/>
                <a:ea typeface="Times New Roman"/>
                <a:cs typeface="Times New Roman"/>
                <a:sym typeface="Times New Roman"/>
              </a:rPr>
              <a:t>Evaluates the effectiveness of the summarization process by calculating the length of the summarized text</a:t>
            </a:r>
            <a:r>
              <a:rPr lang="en-US" sz="3699" dirty="0">
                <a:latin typeface="Times New Roman"/>
                <a:ea typeface="Times New Roman"/>
                <a:cs typeface="Times New Roman"/>
                <a:sym typeface="Times New Roman"/>
              </a:rPr>
              <a:t>.</a:t>
            </a:r>
            <a:endParaRPr sz="3699"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625</Words>
  <Application>Microsoft Office PowerPoint</Application>
  <PresentationFormat>Custom</PresentationFormat>
  <Paragraphs>62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shreemathi dilli</cp:lastModifiedBy>
  <cp:revision>2</cp:revision>
  <dcterms:created xsi:type="dcterms:W3CDTF">2006-08-16T00:00:00Z</dcterms:created>
  <dcterms:modified xsi:type="dcterms:W3CDTF">2024-04-16T14:17:07Z</dcterms:modified>
</cp:coreProperties>
</file>