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AF51"/>
    <a:srgbClr val="9CD5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pPr/>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pPr/>
              <a:t>‹#›</a:t>
            </a:fld>
            <a:endParaRPr lang="en-IN"/>
          </a:p>
        </p:txBody>
      </p:sp>
    </p:spTree>
    <p:extLst>
      <p:ext uri="{BB962C8B-B14F-4D97-AF65-F5344CB8AC3E}">
        <p14:creationId xmlns=""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github.com/Kamal-Chander/GAN-Naan-Mudhalvan-Handwritten-Digit-Gener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www.techtarget.com/searchenterpriseai/definition/generative-adversarial-network-GA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09918" y="2143116"/>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smtClean="0"/>
              <a:t>Shreena</a:t>
            </a:r>
            <a:r>
              <a:rPr lang="en-IN" spc="15" dirty="0" smtClean="0"/>
              <a:t> S</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5738810" y="2857496"/>
            <a:ext cx="3890974"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err="1" smtClean="0">
                <a:solidFill>
                  <a:srgbClr val="2D936B"/>
                </a:solidFill>
                <a:latin typeface="Trebuchet MS"/>
                <a:cs typeface="Trebuchet MS"/>
              </a:rPr>
              <a:t>Naan</a:t>
            </a:r>
            <a:r>
              <a:rPr lang="en-IN" sz="2400" b="1" spc="10" dirty="0" smtClean="0">
                <a:solidFill>
                  <a:srgbClr val="2D936B"/>
                </a:solidFill>
                <a:latin typeface="Trebuchet MS"/>
                <a:cs typeface="Trebuchet MS"/>
              </a:rPr>
              <a:t> </a:t>
            </a:r>
            <a:r>
              <a:rPr lang="en-IN" sz="2400" b="1" spc="10" dirty="0" err="1" smtClean="0">
                <a:solidFill>
                  <a:srgbClr val="2D936B"/>
                </a:solidFill>
                <a:latin typeface="Trebuchet MS"/>
                <a:cs typeface="Trebuchet MS"/>
              </a:rPr>
              <a:t>Mudhalvan</a:t>
            </a:r>
            <a:r>
              <a:rPr sz="2400" b="1" spc="-165" smtClean="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C79A3F7-0F50-DEB9-65C2-906AFDE9208A}"/>
              </a:ext>
            </a:extLst>
          </p:cNvPr>
          <p:cNvPicPr>
            <a:picLocks noChangeAspect="1"/>
          </p:cNvPicPr>
          <p:nvPr/>
        </p:nvPicPr>
        <p:blipFill rotWithShape="1">
          <a:blip r:embed="rId2"/>
          <a:srcRect t="15529"/>
          <a:stretch/>
        </p:blipFill>
        <p:spPr>
          <a:xfrm>
            <a:off x="683259" y="2799431"/>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4"/>
              </a:rPr>
              <a:t>Demo</a:t>
            </a:r>
            <a:r>
              <a:rPr sz="2000" u="heavy" spc="-130" dirty="0">
                <a:solidFill>
                  <a:srgbClr val="006FC0"/>
                </a:solidFill>
                <a:uFill>
                  <a:solidFill>
                    <a:srgbClr val="006FC0"/>
                  </a:solidFill>
                </a:uFill>
                <a:latin typeface="Trebuchet MS"/>
                <a:cs typeface="Trebuchet MS"/>
                <a:hlinkClick r:id="rId4"/>
              </a:rPr>
              <a:t> </a:t>
            </a:r>
            <a:r>
              <a:rPr sz="2000" u="heavy" spc="25"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pic>
        <p:nvPicPr>
          <p:cNvPr id="11" name="Picture 10">
            <a:extLst>
              <a:ext uri="{FF2B5EF4-FFF2-40B4-BE49-F238E27FC236}">
                <a16:creationId xmlns="" xmlns:a16="http://schemas.microsoft.com/office/drawing/2014/main" id="{1B0B9FB0-0890-423A-9D61-117CB2192801}"/>
              </a:ext>
            </a:extLst>
          </p:cNvPr>
          <p:cNvPicPr>
            <a:picLocks noChangeAspect="1"/>
          </p:cNvPicPr>
          <p:nvPr/>
        </p:nvPicPr>
        <p:blipFill rotWithShape="1">
          <a:blip r:embed="rId5">
            <a:extLst>
              <a:ext uri="{28A0092B-C50C-407E-A947-70E740481C1C}">
                <a14:useLocalDpi xmlns="" xmlns:a14="http://schemas.microsoft.com/office/drawing/2010/main" val="0"/>
              </a:ext>
            </a:extLst>
          </a:blip>
          <a:srcRect r="11776"/>
          <a:stretch/>
        </p:blipFill>
        <p:spPr>
          <a:xfrm>
            <a:off x="888285" y="2013443"/>
            <a:ext cx="3991769" cy="646370"/>
          </a:xfrm>
          <a:prstGeom prst="rect">
            <a:avLst/>
          </a:prstGeom>
        </p:spPr>
      </p:pic>
      <p:pic>
        <p:nvPicPr>
          <p:cNvPr id="10" name="Content Placeholder 5">
            <a:extLst>
              <a:ext uri="{FF2B5EF4-FFF2-40B4-BE49-F238E27FC236}">
                <a16:creationId xmlns="" xmlns:a16="http://schemas.microsoft.com/office/drawing/2014/main" id="{BB63985B-27A9-1A8E-AD20-FC60CA0C9F16}"/>
              </a:ext>
            </a:extLst>
          </p:cNvPr>
          <p:cNvPicPr>
            <a:picLocks noChangeAspect="1"/>
          </p:cNvPicPr>
          <p:nvPr/>
        </p:nvPicPr>
        <p:blipFill rotWithShape="1">
          <a:blip r:embed="rId6"/>
          <a:srcRect t="2030" r="8152"/>
          <a:stretch/>
        </p:blipFill>
        <p:spPr>
          <a:xfrm>
            <a:off x="5334000" y="1914332"/>
            <a:ext cx="4724400" cy="3676843"/>
          </a:xfrm>
          <a:prstGeom prst="rect">
            <a:avLst/>
          </a:prstGeom>
        </p:spPr>
      </p:pic>
      <p:sp>
        <p:nvSpPr>
          <p:cNvPr id="13" name="object 4">
            <a:extLst>
              <a:ext uri="{FF2B5EF4-FFF2-40B4-BE49-F238E27FC236}">
                <a16:creationId xmlns=""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 xmlns:p14="http://schemas.microsoft.com/office/powerpoint/2010/main" val="251143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80960" y="214290"/>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6" name="TextBox 5">
            <a:extLst>
              <a:ext uri="{FF2B5EF4-FFF2-40B4-BE49-F238E27FC236}">
                <a16:creationId xmlns="" xmlns:a16="http://schemas.microsoft.com/office/drawing/2014/main" id="{3CAC6CB6-DF47-CFE7-BD7F-9BB2F3359B3D}"/>
              </a:ext>
            </a:extLst>
          </p:cNvPr>
          <p:cNvSpPr txBox="1"/>
          <p:nvPr/>
        </p:nvSpPr>
        <p:spPr>
          <a:xfrm>
            <a:off x="380960" y="928670"/>
            <a:ext cx="8905877" cy="5632311"/>
          </a:xfrm>
          <a:prstGeom prst="rect">
            <a:avLst/>
          </a:prstGeom>
          <a:noFill/>
        </p:spPr>
        <p:txBody>
          <a:bodyPr wrap="square" rtlCol="0">
            <a:spAutoFit/>
          </a:bodyPr>
          <a:lstStyle/>
          <a:p>
            <a:pPr algn="just">
              <a:lnSpc>
                <a:spcPct val="150000"/>
              </a:lnSpc>
            </a:pPr>
            <a:r>
              <a:rPr lang="en-US" sz="2400" dirty="0" smtClean="0">
                <a:latin typeface="Trebuchet MS" panose="020B0603020202020204" pitchFamily="34" charset="0"/>
              </a:rPr>
              <a:t>In summary, our Generative Adversarial Network (GAN) has made significant strides in producing realistic handwritten digit images reminiscent of the MNIST dataset. Through rigorous experimentation with various network architectures and meticulous parameter optimization, we have attained exceptional image quality and stability. The comprehensive documentation accompanying our work facilitates straightforward deployment and accessibility, paving the way for broader applications not only in image generation but also in related fields.</a:t>
            </a:r>
            <a:endParaRPr lang="en-IN" sz="2400" dirty="0">
              <a:latin typeface="Trebuchet MS" panose="020B0603020202020204" pitchFamily="34" charset="0"/>
            </a:endParaRPr>
          </a:p>
        </p:txBody>
      </p:sp>
    </p:spTree>
    <p:extLst>
      <p:ext uri="{BB962C8B-B14F-4D97-AF65-F5344CB8AC3E}">
        <p14:creationId xmlns="" xmlns:p14="http://schemas.microsoft.com/office/powerpoint/2010/main" val="173808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6" name="Content Placeholder 1">
            <a:extLst>
              <a:ext uri="{FF2B5EF4-FFF2-40B4-BE49-F238E27FC236}">
                <a16:creationId xmlns="" xmlns:a16="http://schemas.microsoft.com/office/drawing/2014/main" id="{0DEAF496-D903-C36F-8C97-804A96D2E97A}"/>
              </a:ext>
            </a:extLst>
          </p:cNvPr>
          <p:cNvSpPr txBox="1">
            <a:spLocks/>
          </p:cNvSpPr>
          <p:nvPr/>
        </p:nvSpPr>
        <p:spPr>
          <a:xfrm>
            <a:off x="523836" y="1500174"/>
            <a:ext cx="9072625"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lnSpc>
                <a:spcPct val="150000"/>
              </a:lnSpc>
              <a:buFont typeface="Wingdings" pitchFamily="2" charset="2"/>
              <a:buChar char="Ø"/>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nSpc>
                <a:spcPct val="150000"/>
              </a:lnSpc>
              <a:buFont typeface="Wingdings" pitchFamily="2" charset="2"/>
              <a:buChar char="Ø"/>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MNIST handwritten digit database, </a:t>
            </a:r>
            <a:r>
              <a:rPr lang="en-IN" sz="2000" kern="0" dirty="0" err="1"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Yann</a:t>
            </a:r>
            <a:r>
              <a:rPr lang="en-IN" sz="2000" kern="0" dirty="0"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 </a:t>
            </a:r>
            <a:r>
              <a:rPr lang="en-IN" sz="2000" kern="0" dirty="0" err="1"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LeCun</a:t>
            </a:r>
            <a:r>
              <a:rPr lang="en-IN" sz="2000" kern="0" dirty="0"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 </a:t>
            </a:r>
            <a:r>
              <a:rPr lang="en-IN" sz="2000" kern="0" dirty="0" err="1"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Corinna</a:t>
            </a:r>
            <a:r>
              <a:rPr lang="en-IN" sz="2000" kern="0" dirty="0"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 Cortes and Chris </a:t>
            </a:r>
            <a:r>
              <a:rPr lang="en-IN" sz="2000" kern="0" dirty="0" smtClean="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xmlns:lc="http://schemas.openxmlformats.org/drawingml/2006/lockedCanvas" val="tx"/>
                    </a:ext>
                  </a:extLst>
                </a:hlinkClick>
              </a:rPr>
              <a:t>Burges</a:t>
            </a:r>
            <a:endParaRPr lang="en-IN" sz="2000" kern="0" dirty="0" smtClean="0">
              <a:solidFill>
                <a:srgbClr val="42AF51"/>
              </a:solidFill>
              <a:latin typeface="Trebuchet MS" panose="020B0603020202020204" pitchFamily="34" charset="0"/>
              <a:cs typeface="Arial" panose="020B0604020202020204" pitchFamily="34" charset="0"/>
            </a:endParaRPr>
          </a:p>
          <a:p>
            <a:pPr>
              <a:lnSpc>
                <a:spcPct val="150000"/>
              </a:lnSpc>
              <a:buFont typeface="Wingdings" pitchFamily="2" charset="2"/>
              <a:buChar char="Ø"/>
            </a:pPr>
            <a:r>
              <a:rPr lang="en-IN" sz="2000" kern="0" dirty="0" smtClean="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xmlns="" xmlns:lc="http://schemas.openxmlformats.org/drawingml/2006/lockedCanvas" val="tx"/>
                    </a:ext>
                  </a:extLst>
                </a:hlinkClick>
              </a:rPr>
              <a:t>https</a:t>
            </a:r>
            <a:r>
              <a:rPr lang="en-IN" sz="2000" kern="0" dirty="0" smtClean="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xmlns="" xmlns:lc="http://schemas.openxmlformats.org/drawingml/2006/lockedCanvas" val="tx"/>
                    </a:ext>
                  </a:extLst>
                </a:hlinkClick>
              </a:rPr>
              <a:t>://</a:t>
            </a:r>
            <a:r>
              <a:rPr lang="en-IN" sz="2000" kern="0" dirty="0" smtClean="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xmlns="" xmlns:lc="http://schemas.openxmlformats.org/drawingml/2006/lockedCanvas" val="tx"/>
                    </a:ext>
                  </a:extLst>
                </a:hlinkClick>
              </a:rPr>
              <a:t>www.techtarget.com/searchenterpriseai/definition/generative-adversarial-network-GAN</a:t>
            </a:r>
            <a:endParaRPr lang="en-IN" sz="2000" kern="0" dirty="0" smtClean="0">
              <a:solidFill>
                <a:srgbClr val="42AF51"/>
              </a:solidFill>
              <a:latin typeface="Trebuchet MS" panose="020B0603020202020204" pitchFamily="34" charset="0"/>
              <a:cs typeface="Arial" panose="020B0604020202020204" pitchFamily="34" charset="0"/>
            </a:endParaRPr>
          </a:p>
          <a:p>
            <a:pPr algn="l">
              <a:lnSpc>
                <a:spcPct val="150000"/>
              </a:lnSpc>
              <a:buFont typeface="Wingdings" pitchFamily="2" charset="2"/>
              <a:buChar char="Ø"/>
            </a:pPr>
            <a:r>
              <a:rPr lang="en-IN" sz="2000" kern="0" dirty="0" smtClean="0">
                <a:solidFill>
                  <a:srgbClr val="42AF51"/>
                </a:solidFill>
                <a:latin typeface="Trebuchet MS" panose="020B0603020202020204" pitchFamily="34" charset="0"/>
                <a:cs typeface="Arial" panose="020B0604020202020204" pitchFamily="34" charset="0"/>
                <a:hlinkClick r:id="rId5">
                  <a:extLst>
                    <a:ext uri="{A12FA001-AC4F-418D-AE19-62706E023703}">
                      <ahyp:hlinkClr xmlns="" xmlns:ahyp="http://schemas.microsoft.com/office/drawing/2018/hyperlinkcolor" val="tx"/>
                    </a:ext>
                  </a:extLst>
                </a:hlinkClick>
              </a:rPr>
              <a:t>https</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 xmlns:ahyp="http://schemas.microsoft.com/office/drawing/2018/hyperlinkcolor" val="tx"/>
                    </a:ext>
                  </a:extLst>
                </a:hlinkClick>
              </a:rPr>
              <a:t>://matplotlib.org/</a:t>
            </a:r>
            <a:endParaRPr lang="en-IN" sz="2000" kern="0" dirty="0">
              <a:solidFill>
                <a:srgbClr val="42AF51"/>
              </a:solidFill>
              <a:latin typeface="Trebuchet MS" panose="020B0603020202020204" pitchFamily="34" charset="0"/>
              <a:cs typeface="Arial" panose="020B0604020202020204" pitchFamily="34" charset="0"/>
            </a:endParaRPr>
          </a:p>
          <a:p>
            <a:pPr algn="l">
              <a:lnSpc>
                <a:spcPct val="150000"/>
              </a:lnSpc>
              <a:buFont typeface="Wingdings" pitchFamily="2" charset="2"/>
              <a:buChar char="Ø"/>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itchFamily="2" charset="2"/>
              <a:buChar char="Ø"/>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023902" y="428604"/>
            <a:ext cx="2357120" cy="758190"/>
          </a:xfrm>
          <a:prstGeom prst="rect">
            <a:avLst/>
          </a:prstGeom>
        </p:spPr>
        <p:txBody>
          <a:bodyPr vert="horz" wrap="square" lIns="0" tIns="13335" rIns="0" bIns="0" rtlCol="0">
            <a:spAutoFit/>
          </a:bodyPr>
          <a:lstStyle/>
          <a:p>
            <a:pPr marL="12700">
              <a:lnSpc>
                <a:spcPct val="100000"/>
              </a:lnSpc>
              <a:spcBef>
                <a:spcPts val="105"/>
              </a:spcBef>
            </a:pPr>
            <a:r>
              <a:rPr lang="en-IN" spc="25" dirty="0" smtClean="0"/>
              <a:t>INDEX</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6A92BF04-EA47-BB43-C99C-F7B458E2C8CA}"/>
              </a:ext>
            </a:extLst>
          </p:cNvPr>
          <p:cNvSpPr txBox="1"/>
          <p:nvPr/>
        </p:nvSpPr>
        <p:spPr>
          <a:xfrm>
            <a:off x="1580070" y="1242407"/>
            <a:ext cx="9166225" cy="3416320"/>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smtClean="0">
                <a:latin typeface="Trebuchet MS" panose="020B0603020202020204" pitchFamily="34" charset="0"/>
              </a:rPr>
              <a:t>Solution</a:t>
            </a:r>
            <a:endParaRPr lang="en-US" sz="2400" dirty="0">
              <a:latin typeface="Trebuchet MS" panose="020B0603020202020204" pitchFamily="34" charset="0"/>
            </a:endParaRPr>
          </a:p>
          <a:p>
            <a:pPr marL="342900" indent="-342900">
              <a:lnSpc>
                <a:spcPct val="150000"/>
              </a:lnSpc>
              <a:buFont typeface="+mj-lt"/>
              <a:buAutoNum type="arabicPeriod"/>
            </a:pPr>
            <a:r>
              <a:rPr lang="en-US" sz="2400" dirty="0" smtClean="0">
                <a:latin typeface="Trebuchet MS" panose="020B0603020202020204" pitchFamily="34" charset="0"/>
              </a:rPr>
              <a:t>Results</a:t>
            </a:r>
          </a:p>
          <a:p>
            <a:pPr marL="342900" indent="-342900">
              <a:lnSpc>
                <a:spcPct val="150000"/>
              </a:lnSpc>
              <a:buFont typeface="+mj-lt"/>
              <a:buAutoNum type="arabicPeriod"/>
            </a:pPr>
            <a:r>
              <a:rPr lang="en-US" sz="2400" dirty="0" smtClean="0">
                <a:latin typeface="Trebuchet MS" panose="020B0603020202020204" pitchFamily="34" charset="0"/>
              </a:rPr>
              <a:t>Conclusion</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 xmlns:a16="http://schemas.microsoft.com/office/drawing/2014/main" id="{A7DCD6F4-53C0-3858-F441-B40CE284460F}"/>
              </a:ext>
            </a:extLst>
          </p:cNvPr>
          <p:cNvSpPr txBox="1"/>
          <p:nvPr/>
        </p:nvSpPr>
        <p:spPr>
          <a:xfrm>
            <a:off x="832485" y="1565364"/>
            <a:ext cx="7560946" cy="4467057"/>
          </a:xfrm>
          <a:prstGeom prst="rect">
            <a:avLst/>
          </a:prstGeom>
          <a:noFill/>
        </p:spPr>
        <p:txBody>
          <a:bodyPr wrap="square" rtlCol="0">
            <a:spAutoFit/>
          </a:bodyPr>
          <a:lstStyle/>
          <a:p>
            <a:pPr algn="just">
              <a:lnSpc>
                <a:spcPct val="150000"/>
              </a:lnSpc>
            </a:pPr>
            <a:r>
              <a:rPr lang="en-US" sz="2400" dirty="0" smtClean="0"/>
              <a:t>The project encompasses several critical stages, including data acquisition, model design, training, evaluation, and deployment. For the development of Generative Adversarial Network (GAN) architectures, industry-standard deep learning frameworks like </a:t>
            </a:r>
            <a:r>
              <a:rPr lang="en-US" sz="2400" dirty="0" err="1" smtClean="0"/>
              <a:t>TensorFlow</a:t>
            </a:r>
            <a:r>
              <a:rPr lang="en-US" sz="2400" dirty="0" smtClean="0"/>
              <a:t> and </a:t>
            </a:r>
            <a:r>
              <a:rPr lang="en-US" sz="2400" dirty="0" err="1" smtClean="0"/>
              <a:t>Keras</a:t>
            </a:r>
            <a:r>
              <a:rPr lang="en-US" sz="2400" dirty="0" smtClean="0"/>
              <a:t> are utilized. Furthermore, the project places significant emphasis on optimization and iterative experimentation to achieve the most effective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0" smtClean="0"/>
              <a:t>E</a:t>
            </a:r>
            <a:r>
              <a:rPr sz="4000" spc="30" smtClean="0"/>
              <a:t>N</a:t>
            </a:r>
            <a:r>
              <a:rPr sz="4000" spc="15" smtClean="0"/>
              <a:t>D</a:t>
            </a:r>
            <a:r>
              <a:rPr sz="4000" spc="-45" smtClean="0"/>
              <a:t> </a:t>
            </a:r>
            <a:r>
              <a:rPr sz="4000" smtClean="0"/>
              <a:t>U</a:t>
            </a:r>
            <a:r>
              <a:rPr sz="4000" spc="10" smtClean="0"/>
              <a:t>S</a:t>
            </a:r>
            <a:r>
              <a:rPr sz="4000" spc="-25" smtClean="0"/>
              <a:t>E</a:t>
            </a:r>
            <a:r>
              <a:rPr sz="4000" spc="-10" smtClean="0"/>
              <a:t>R</a:t>
            </a:r>
            <a:r>
              <a:rPr sz="4000" spc="5" smtClean="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 xmlns:a16="http://schemas.microsoft.com/office/drawing/2014/main" id="{DEC81F1C-BE69-341E-0A6F-296054275026}"/>
              </a:ext>
            </a:extLst>
          </p:cNvPr>
          <p:cNvSpPr txBox="1"/>
          <p:nvPr/>
        </p:nvSpPr>
        <p:spPr>
          <a:xfrm>
            <a:off x="809588" y="1428736"/>
            <a:ext cx="8927458"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smtClean="0">
                <a:latin typeface="Trebuchet MS" panose="020B0603020202020204" pitchFamily="34" charset="0"/>
              </a:rPr>
              <a:t>The project engages researchers and developers dedicated to the exploration of Generative Adversarial Networks (GANs), image generation, and handwriting recognition</a:t>
            </a:r>
            <a:r>
              <a:rPr lang="en-US" sz="2400" dirty="0" smtClean="0">
                <a:latin typeface="Trebuchet MS" panose="020B0603020202020204" pitchFamily="34" charset="0"/>
              </a:rPr>
              <a:t>.</a:t>
            </a:r>
          </a:p>
          <a:p>
            <a:pPr marL="342900" indent="-342900">
              <a:lnSpc>
                <a:spcPct val="150000"/>
              </a:lnSpc>
              <a:buFont typeface="Arial" panose="020B0604020202020204" pitchFamily="34" charset="0"/>
              <a:buChar char="•"/>
            </a:pPr>
            <a:r>
              <a:rPr lang="en-US" sz="2400" dirty="0" smtClean="0">
                <a:latin typeface="Trebuchet MS" panose="020B0603020202020204" pitchFamily="34" charset="0"/>
              </a:rPr>
              <a:t>Educators specializing in deep learning, Generative Adversarial Networks (GANs), or image generation can effectively utilize the tool for instructional purposes</a:t>
            </a:r>
            <a:r>
              <a:rPr lang="en-US" sz="2400" dirty="0" smtClean="0">
                <a:latin typeface="Trebuchet MS" panose="020B0603020202020204" pitchFamily="34" charset="0"/>
              </a:rPr>
              <a:t>.</a:t>
            </a:r>
          </a:p>
          <a:p>
            <a:pPr marL="342900" indent="-342900">
              <a:lnSpc>
                <a:spcPct val="150000"/>
              </a:lnSpc>
              <a:buFont typeface="Arial" panose="020B0604020202020204" pitchFamily="34" charset="0"/>
              <a:buChar char="•"/>
            </a:pPr>
            <a:r>
              <a:rPr lang="en-US" sz="2400" dirty="0" smtClean="0">
                <a:latin typeface="Trebuchet MS" panose="020B0603020202020204" pitchFamily="34" charset="0"/>
              </a:rPr>
              <a:t>Developers </a:t>
            </a:r>
            <a:r>
              <a:rPr lang="en-US" sz="2400" dirty="0">
                <a:latin typeface="Trebuchet MS" panose="020B0603020202020204" pitchFamily="34" charset="0"/>
              </a:rPr>
              <a:t>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23836" y="571480"/>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smtClean="0"/>
              <a:t>S</a:t>
            </a:r>
            <a:r>
              <a:rPr sz="4000" spc="10" smtClean="0"/>
              <a:t>O</a:t>
            </a:r>
            <a:r>
              <a:rPr sz="4000" spc="25" smtClean="0"/>
              <a:t>LU</a:t>
            </a:r>
            <a:r>
              <a:rPr sz="4000" spc="-35" smtClean="0"/>
              <a:t>T</a:t>
            </a:r>
            <a:r>
              <a:rPr sz="4000" spc="-30" smtClean="0"/>
              <a:t>I</a:t>
            </a:r>
            <a:r>
              <a:rPr sz="4000" spc="10" smtClean="0"/>
              <a:t>O</a:t>
            </a:r>
            <a:r>
              <a:rPr sz="4000" smtClean="0"/>
              <a:t>N</a:t>
            </a:r>
            <a:endParaRPr sz="4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 xmlns:a16="http://schemas.microsoft.com/office/drawing/2014/main" id="{46CF538B-4D77-7125-A62F-BE7090CF745E}"/>
              </a:ext>
            </a:extLst>
          </p:cNvPr>
          <p:cNvSpPr txBox="1"/>
          <p:nvPr/>
        </p:nvSpPr>
        <p:spPr>
          <a:xfrm>
            <a:off x="-261982" y="1357298"/>
            <a:ext cx="9501254" cy="5009833"/>
          </a:xfrm>
          <a:prstGeom prst="rect">
            <a:avLst/>
          </a:prstGeom>
          <a:noFill/>
        </p:spPr>
        <p:txBody>
          <a:bodyPr wrap="square" rtlCol="0">
            <a:spAutoFit/>
          </a:bodyPr>
          <a:lstStyle/>
          <a:p>
            <a:pPr marL="800100" lvl="1" indent="-342900">
              <a:lnSpc>
                <a:spcPct val="150000"/>
              </a:lnSpc>
            </a:pPr>
            <a:r>
              <a:rPr lang="en-US" sz="2400" dirty="0" smtClean="0">
                <a:latin typeface="Arial" panose="020B0604020202020204" pitchFamily="34" charset="0"/>
                <a:cs typeface="Arial" panose="020B0604020202020204" pitchFamily="34" charset="0"/>
              </a:rPr>
              <a:t>	The </a:t>
            </a:r>
            <a:r>
              <a:rPr lang="en-US" sz="2400" dirty="0" smtClean="0">
                <a:latin typeface="Arial" panose="020B0604020202020204" pitchFamily="34" charset="0"/>
                <a:cs typeface="Arial" panose="020B0604020202020204" pitchFamily="34" charset="0"/>
              </a:rPr>
              <a:t>solution proposed in this project report centers </a:t>
            </a:r>
            <a:r>
              <a:rPr lang="en-US" sz="2400" dirty="0" smtClean="0">
                <a:latin typeface="Arial" panose="020B0604020202020204" pitchFamily="34" charset="0"/>
                <a:cs typeface="Arial" panose="020B0604020202020204" pitchFamily="34" charset="0"/>
              </a:rPr>
              <a:t>around the </a:t>
            </a:r>
            <a:r>
              <a:rPr lang="en-US" sz="2400" dirty="0" smtClean="0">
                <a:latin typeface="Arial" panose="020B0604020202020204" pitchFamily="34" charset="0"/>
                <a:cs typeface="Arial" panose="020B0604020202020204" pitchFamily="34" charset="0"/>
              </a:rPr>
              <a:t>implementation of a Generative Adversarial Network (GAN) for Handwritten Digit Generation. Leveraging state-of-the-art deep learning techniques, the GAN architecture is designed to generate realistic handwritten digits resembling those from the MNIST dataset. Through the adversarial training process, the generator network learns to produce plausible digit images, while the discriminator network learns to distinguish between real and generated images. </a:t>
            </a: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 xmlns:a16="http://schemas.microsoft.com/office/drawing/2014/main" id="{EDC675A1-92E3-A45A-5ABA-54EC7366FE67}"/>
              </a:ext>
            </a:extLst>
          </p:cNvPr>
          <p:cNvSpPr txBox="1"/>
          <p:nvPr/>
        </p:nvSpPr>
        <p:spPr>
          <a:xfrm>
            <a:off x="166646" y="285728"/>
            <a:ext cx="8782050" cy="4524315"/>
          </a:xfrm>
          <a:prstGeom prst="rect">
            <a:avLst/>
          </a:prstGeom>
          <a:noFill/>
        </p:spPr>
        <p:txBody>
          <a:bodyPr wrap="square" rtlCol="0">
            <a:spAutoFit/>
          </a:bodyPr>
          <a:lstStyle/>
          <a:p>
            <a:pPr marL="342900" indent="-342900" algn="just">
              <a:lnSpc>
                <a:spcPct val="150000"/>
              </a:lnSpc>
            </a:pPr>
            <a:r>
              <a:rPr lang="en-US" sz="2400" dirty="0" smtClean="0">
                <a:latin typeface="Arial" panose="020B0604020202020204" pitchFamily="34" charset="0"/>
                <a:cs typeface="Arial" panose="020B0604020202020204" pitchFamily="34" charset="0"/>
              </a:rPr>
              <a:t>	The </a:t>
            </a:r>
            <a:r>
              <a:rPr lang="en-US" sz="2400" dirty="0" smtClean="0">
                <a:latin typeface="Arial" panose="020B0604020202020204" pitchFamily="34" charset="0"/>
                <a:cs typeface="Arial" panose="020B0604020202020204" pitchFamily="34" charset="0"/>
              </a:rPr>
              <a:t>iterative training process enables the GAN model to gradually improve its ability to produce high-quality digit samples, achieving remarkable fidelity and diversity in the generated outputs. </a:t>
            </a:r>
            <a:r>
              <a:rPr lang="en-US" sz="2400" dirty="0" smtClean="0">
                <a:latin typeface="Arial" panose="020B0604020202020204" pitchFamily="34" charset="0"/>
                <a:cs typeface="Arial" panose="020B0604020202020204" pitchFamily="34" charset="0"/>
              </a:rPr>
              <a:t>Overall</a:t>
            </a:r>
            <a:r>
              <a:rPr lang="en-US" sz="2400" dirty="0" smtClean="0">
                <a:latin typeface="Arial" panose="020B0604020202020204" pitchFamily="34" charset="0"/>
                <a:cs typeface="Arial" panose="020B0604020202020204" pitchFamily="34" charset="0"/>
              </a:rPr>
              <a:t>, the proposed solution offers a promising approach to handwritten digit generation, with potential applications in various fields such as digit recognition systems, data augmentation for training datasets, and creative content generation.</a:t>
            </a:r>
            <a:endParaRPr lang="en-US"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1" name="Picture 10">
            <a:extLst>
              <a:ext uri="{FF2B5EF4-FFF2-40B4-BE49-F238E27FC236}">
                <a16:creationId xmlns=""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1307</TotalTime>
  <Words>353</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Shreena S</vt:lpstr>
      <vt:lpstr>Generative Adversarial Network (GAN) for Handwritten Digit Generation</vt:lpstr>
      <vt:lpstr>INDEX</vt:lpstr>
      <vt:lpstr>PROBLEM STATEMENT</vt:lpstr>
      <vt:lpstr>PROJECT OVERVIEW</vt:lpstr>
      <vt:lpstr>END USERS</vt:lpstr>
      <vt:lpstr>SOLUTION</vt:lpstr>
      <vt:lpstr>Slide 8</vt:lpstr>
      <vt:lpstr>RESULTS</vt:lpstr>
      <vt:lpstr>RESULTS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ASUS</cp:lastModifiedBy>
  <cp:revision>19</cp:revision>
  <dcterms:created xsi:type="dcterms:W3CDTF">2024-04-01T13:02:38Z</dcterms:created>
  <dcterms:modified xsi:type="dcterms:W3CDTF">2024-04-04T17:59:17Z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