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1" r:id="rId5"/>
    <p:sldId id="265" r:id="rId6"/>
    <p:sldId id="262" r:id="rId7"/>
    <p:sldId id="263" r:id="rId8"/>
    <p:sldId id="267" r:id="rId9"/>
    <p:sldId id="259" r:id="rId10"/>
    <p:sldId id="280" r:id="rId11"/>
  </p:sldIdLst>
  <p:sldSz cx="9144000" cy="5143500" type="screen16x9"/>
  <p:notesSz cx="6858000" cy="9144000"/>
  <p:embeddedFontLst>
    <p:embeddedFont>
      <p:font typeface="ＭＳ 明朝" panose="02020609040205080304" pitchFamily="49" charset="-128"/>
      <p:regular r:id="rId13"/>
    </p:embeddedFont>
    <p:embeddedFont>
      <p:font typeface="Franklin Gothic Book" panose="020B0503020102020204" pitchFamily="34" charset="0"/>
      <p:regular r:id="rId14"/>
      <p:italic r:id="rId15"/>
    </p:embeddedFont>
    <p:embeddedFont>
      <p:font typeface="HP Simplified" panose="020B0604020204020204" pitchFamily="3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CEF919-7968-41B6-B942-EBFF13A3BEA3}">
  <a:tblStyle styleId="{15CEF919-7968-41B6-B942-EBFF13A3BEA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63" autoAdjust="0"/>
  </p:normalViewPr>
  <p:slideViewPr>
    <p:cSldViewPr snapToGrid="0">
      <p:cViewPr varScale="1">
        <p:scale>
          <a:sx n="127" d="100"/>
          <a:sy n="127" d="100"/>
        </p:scale>
        <p:origin x="6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dirty="0" err="1"/>
              <a:t>Corr</a:t>
            </a:r>
            <a:r>
              <a:rPr lang="en-US" sz="1100" dirty="0"/>
              <a:t> pair plot: In a clear correlation, a sort of cigar-shaped, linear pattern with heavy clustering in the middle would appear on a plot. None of the above plots shows such a pattern, though, so multicollinearity is likely not an issue for any feature pairs here.</a:t>
            </a:r>
          </a:p>
          <a:p>
            <a:r>
              <a:rPr lang="en-US" sz="1100" b="0" i="0" u="none" strike="noStrike" cap="none" dirty="0" err="1">
                <a:solidFill>
                  <a:srgbClr val="000000"/>
                </a:solidFill>
                <a:effectLst/>
                <a:latin typeface="Arial"/>
                <a:ea typeface="Arial"/>
                <a:cs typeface="Arial"/>
                <a:sym typeface="Arial"/>
              </a:rPr>
              <a:t>Readm</a:t>
            </a:r>
            <a:r>
              <a:rPr lang="en-US" sz="1100" b="0" i="0" u="none" strike="noStrike" cap="none" dirty="0">
                <a:solidFill>
                  <a:srgbClr val="000000"/>
                </a:solidFill>
                <a:effectLst/>
                <a:latin typeface="Arial"/>
                <a:ea typeface="Arial"/>
                <a:cs typeface="Arial"/>
                <a:sym typeface="Arial"/>
              </a:rPr>
              <a:t> by Age: Observations: In general, the number of readmitted patients increases with the number of non-readmitted patients for each age group, so percentages of readmitted patients look similar across age groups. The percentages are not perfectly constant, however: the 80-90 age bracket clearly has a higher percentage of readmitted patients. Thus, there may be some predictive value in higher age brackets.</a:t>
            </a:r>
          </a:p>
          <a:p>
            <a:r>
              <a:rPr lang="en-US" dirty="0"/>
              <a:t>No. of Medication vs age : </a:t>
            </a:r>
            <a:r>
              <a:rPr lang="en-US" sz="1100" b="0" i="0" u="none" strike="noStrike" cap="none" dirty="0">
                <a:solidFill>
                  <a:srgbClr val="000000"/>
                </a:solidFill>
                <a:effectLst/>
                <a:latin typeface="Arial"/>
                <a:ea typeface="Arial"/>
                <a:cs typeface="Arial"/>
                <a:sym typeface="Arial"/>
              </a:rPr>
              <a:t>The scatter plot indicates that there are more people in higher age groups taking higher numbers of medications, but all age groups show heavy clustering in lower numbers, too. Therefore, it's unlikely that age and number of medications are so highly correlated that one variable would need removal.</a:t>
            </a:r>
          </a:p>
          <a:p>
            <a:r>
              <a:rPr lang="en-US" sz="1100" b="0" i="0" u="none" strike="noStrike" cap="none" dirty="0">
                <a:solidFill>
                  <a:srgbClr val="000000"/>
                </a:solidFill>
                <a:effectLst/>
                <a:latin typeface="Arial"/>
                <a:cs typeface="Arial"/>
                <a:sym typeface="Arial"/>
              </a:rPr>
              <a:t>Race: We can see that Caucasians are the most affected race among them readmitted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5654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192256" y="1307071"/>
            <a:ext cx="7498800" cy="27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Diabetes Readmission Prediction</a:t>
            </a:r>
            <a:endParaRPr dirty="0"/>
          </a:p>
        </p:txBody>
      </p:sp>
      <p:sp>
        <p:nvSpPr>
          <p:cNvPr id="2" name="TextBox 1">
            <a:extLst>
              <a:ext uri="{FF2B5EF4-FFF2-40B4-BE49-F238E27FC236}">
                <a16:creationId xmlns:a16="http://schemas.microsoft.com/office/drawing/2014/main" id="{FEE75421-BB65-4105-BDC5-5F1DD03A6AF7}"/>
              </a:ext>
            </a:extLst>
          </p:cNvPr>
          <p:cNvSpPr txBox="1"/>
          <p:nvPr/>
        </p:nvSpPr>
        <p:spPr>
          <a:xfrm>
            <a:off x="0" y="4299196"/>
            <a:ext cx="2384512" cy="738664"/>
          </a:xfrm>
          <a:prstGeom prst="rect">
            <a:avLst/>
          </a:prstGeom>
          <a:noFill/>
        </p:spPr>
        <p:txBody>
          <a:bodyPr wrap="square" rtlCol="0">
            <a:spAutoFit/>
          </a:bodyPr>
          <a:lstStyle/>
          <a:p>
            <a:r>
              <a:rPr lang="en-US" dirty="0"/>
              <a:t>Presented by:</a:t>
            </a:r>
          </a:p>
          <a:p>
            <a:r>
              <a:rPr lang="en-US" dirty="0"/>
              <a:t>Shreenath K S (11810117)</a:t>
            </a:r>
          </a:p>
          <a:p>
            <a:r>
              <a:rPr lang="en-US" dirty="0"/>
              <a:t>Vishal S Shetty (11810095)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7"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330" name="Google Shape;330;p37"/>
          <p:cNvSpPr txBox="1">
            <a:spLocks noGrp="1"/>
          </p:cNvSpPr>
          <p:nvPr>
            <p:ph type="ctrTitle" idx="4294967295"/>
          </p:nvPr>
        </p:nvSpPr>
        <p:spPr>
          <a:xfrm>
            <a:off x="57026" y="376554"/>
            <a:ext cx="1972572"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9FC5E8"/>
                </a:solidFill>
              </a:rPr>
              <a:t>THANKS!</a:t>
            </a:r>
            <a:endParaRPr sz="2400" dirty="0">
              <a:solidFill>
                <a:srgbClr val="9FC5E8"/>
              </a:solidFill>
            </a:endParaRPr>
          </a:p>
        </p:txBody>
      </p:sp>
      <p:sp>
        <p:nvSpPr>
          <p:cNvPr id="331" name="Google Shape;331;p37"/>
          <p:cNvSpPr txBox="1">
            <a:spLocks noGrp="1"/>
          </p:cNvSpPr>
          <p:nvPr>
            <p:ph type="subTitle" idx="4294967295"/>
          </p:nvPr>
        </p:nvSpPr>
        <p:spPr>
          <a:xfrm>
            <a:off x="2143650" y="115024"/>
            <a:ext cx="6883391" cy="255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Future works</a:t>
            </a:r>
          </a:p>
          <a:p>
            <a:pPr marL="342900" indent="-342900"/>
            <a:r>
              <a:rPr lang="en-US" sz="2400" dirty="0"/>
              <a:t>Using Neural Network </a:t>
            </a:r>
          </a:p>
          <a:p>
            <a:pPr marL="342900" indent="-342900"/>
            <a:r>
              <a:rPr lang="en-US" sz="2400" dirty="0"/>
              <a:t>Other supervised learning techniques like Random Forest, Decision tree &amp; Bayesian Network.</a:t>
            </a:r>
          </a:p>
          <a:p>
            <a:pPr marL="342900" indent="-342900"/>
            <a:r>
              <a:rPr lang="en-US" sz="2400" dirty="0"/>
              <a:t>Text mining using medical records.</a:t>
            </a:r>
          </a:p>
          <a:p>
            <a:pPr marL="0" indent="0">
              <a:buNone/>
            </a:pPr>
            <a:endParaRPr lang="en-US" sz="2400" dirty="0"/>
          </a:p>
          <a:p>
            <a:pPr marL="0" indent="0">
              <a:buNone/>
            </a:pPr>
            <a:r>
              <a:rPr lang="en-US" sz="2400" dirty="0"/>
              <a:t>Limitation:</a:t>
            </a:r>
          </a:p>
          <a:p>
            <a:pPr marL="342900" indent="-342900"/>
            <a:r>
              <a:rPr lang="en-US" sz="2400" dirty="0"/>
              <a:t>Data set is limited, hence cannot generalize this model to a larger population.</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217072" y="1554883"/>
            <a:ext cx="3046938" cy="38768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t>Problem Statement</a:t>
            </a:r>
          </a:p>
          <a:p>
            <a:pPr marL="0" lvl="0" indent="0" algn="l" rtl="0">
              <a:spcBef>
                <a:spcPts val="600"/>
              </a:spcBef>
              <a:spcAft>
                <a:spcPts val="0"/>
              </a:spcAft>
              <a:buNone/>
            </a:pPr>
            <a:endParaRPr sz="1400" dirty="0"/>
          </a:p>
          <a:p>
            <a:pPr marL="0" indent="0" algn="just">
              <a:buClr>
                <a:schemeClr val="dk1"/>
              </a:buClr>
              <a:buSzPts val="1100"/>
              <a:buNone/>
            </a:pPr>
            <a:r>
              <a:rPr lang="en-AU" sz="1100" dirty="0"/>
              <a:t>Hospital readmission for diabetic patients is a major concern in the United States. Over $250 million dollars was spent on treatment of readmitted diabetic inpatients in 2011 alone. Diabetes is chronic and does not have any specific cure. </a:t>
            </a:r>
            <a:r>
              <a:rPr lang="en-US" sz="1100" dirty="0"/>
              <a:t>The chances of readmission of diabetic patients are quite high. De</a:t>
            </a:r>
            <a:r>
              <a:rPr lang="en-IN" sz="1100" dirty="0"/>
              <a:t>spite major advances in science and technology, diabetes continues to be a chronic disease, with a thirty-day readmission rate of around 20%, as compared to an average of 12% for the rest of the diseases. Additionally, readmissions cost hospitals a fair amount of money, so the end goal is to identify and reduce the possibility of a readmission</a:t>
            </a:r>
            <a:endParaRPr sz="1100" dirty="0"/>
          </a:p>
          <a:p>
            <a:pPr marL="0" lvl="0" indent="0" algn="l" rtl="0">
              <a:spcBef>
                <a:spcPts val="600"/>
              </a:spcBef>
              <a:spcAft>
                <a:spcPts val="0"/>
              </a:spcAft>
              <a:buNone/>
            </a:pPr>
            <a:endParaRPr sz="1100" dirty="0"/>
          </a:p>
        </p:txBody>
      </p:sp>
      <p:sp>
        <p:nvSpPr>
          <p:cNvPr id="67" name="Google Shape;67;p14"/>
          <p:cNvSpPr txBox="1">
            <a:spLocks noGrp="1"/>
          </p:cNvSpPr>
          <p:nvPr>
            <p:ph type="body" idx="2"/>
          </p:nvPr>
        </p:nvSpPr>
        <p:spPr>
          <a:xfrm>
            <a:off x="5582994" y="1550505"/>
            <a:ext cx="3181800" cy="3347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t>Objective</a:t>
            </a:r>
          </a:p>
          <a:p>
            <a:pPr marL="0" lvl="0" indent="0" algn="l" rtl="0">
              <a:spcBef>
                <a:spcPts val="600"/>
              </a:spcBef>
              <a:spcAft>
                <a:spcPts val="0"/>
              </a:spcAft>
              <a:buNone/>
            </a:pPr>
            <a:endParaRPr sz="1400" dirty="0"/>
          </a:p>
          <a:p>
            <a:pPr marL="0" lvl="0" indent="0" algn="just">
              <a:buNone/>
            </a:pPr>
            <a:r>
              <a:rPr lang="en-IN" sz="1100" dirty="0"/>
              <a:t>Prevention of patient readmission has been given a greater importance due to large cost involvement. The objective of this project is to predict whether the patient will be readmitted to the hospital or not.</a:t>
            </a:r>
          </a:p>
          <a:p>
            <a:pPr marL="285750" indent="-285750" algn="just">
              <a:buFont typeface="Arial" panose="020B0604020202020204" pitchFamily="34" charset="0"/>
              <a:buChar char="•"/>
            </a:pPr>
            <a:r>
              <a:rPr lang="en-US" sz="1100" dirty="0"/>
              <a:t>Identify the key factors that influence readmission for diabetes and to predict the probability of patient readmission.</a:t>
            </a:r>
          </a:p>
          <a:p>
            <a:pPr marL="285750" indent="-285750" algn="just">
              <a:buFont typeface="Arial" panose="020B0604020202020204" pitchFamily="34" charset="0"/>
              <a:buChar char="•"/>
            </a:pPr>
            <a:r>
              <a:rPr lang="en-US" sz="1100" dirty="0"/>
              <a:t>Using Unsupervised &amp; Supervised techniques need to able to arrive at best fit recommendations which would reduce the readmissions and also explore avenues to reduce cost.</a:t>
            </a:r>
          </a:p>
          <a:p>
            <a:pPr marL="0" lvl="0" indent="0">
              <a:buNone/>
            </a:pPr>
            <a:r>
              <a:rPr lang="en-IN" sz="1100" dirty="0"/>
              <a:t> </a:t>
            </a:r>
            <a:endParaRPr sz="1100" dirty="0"/>
          </a:p>
        </p:txBody>
      </p:sp>
      <p:sp>
        <p:nvSpPr>
          <p:cNvPr id="70" name="Google Shape;70;p14"/>
          <p:cNvSpPr txBox="1">
            <a:spLocks noGrp="1"/>
          </p:cNvSpPr>
          <p:nvPr>
            <p:ph type="title"/>
          </p:nvPr>
        </p:nvSpPr>
        <p:spPr>
          <a:xfrm>
            <a:off x="38708" y="151585"/>
            <a:ext cx="20866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INTRODUCTION</a:t>
            </a:r>
            <a:br>
              <a:rPr lang="en-US" sz="1700" dirty="0"/>
            </a:br>
            <a:br>
              <a:rPr lang="en-US" sz="1700" dirty="0"/>
            </a:br>
            <a:r>
              <a:rPr lang="en-US" sz="1700" dirty="0"/>
              <a:t> </a:t>
            </a:r>
            <a:br>
              <a:rPr lang="en-US" sz="1700" dirty="0"/>
            </a:br>
            <a:br>
              <a:rPr lang="en-US" sz="1700" dirty="0"/>
            </a:br>
            <a:endParaRPr sz="1700" dirty="0"/>
          </a:p>
        </p:txBody>
      </p:sp>
      <p:sp>
        <p:nvSpPr>
          <p:cNvPr id="8" name="TextBox 7">
            <a:extLst>
              <a:ext uri="{FF2B5EF4-FFF2-40B4-BE49-F238E27FC236}">
                <a16:creationId xmlns:a16="http://schemas.microsoft.com/office/drawing/2014/main" id="{B20E33D5-7191-4994-BBAD-6ABF4891E6F7}"/>
              </a:ext>
            </a:extLst>
          </p:cNvPr>
          <p:cNvSpPr txBox="1"/>
          <p:nvPr/>
        </p:nvSpPr>
        <p:spPr>
          <a:xfrm>
            <a:off x="2125381" y="325546"/>
            <a:ext cx="6767514" cy="1323439"/>
          </a:xfrm>
          <a:prstGeom prst="rect">
            <a:avLst/>
          </a:prstGeom>
          <a:noFill/>
        </p:spPr>
        <p:txBody>
          <a:bodyPr wrap="square" rtlCol="0">
            <a:spAutoFit/>
          </a:bodyPr>
          <a:lstStyle/>
          <a:p>
            <a:pPr algn="just"/>
            <a:r>
              <a:rPr lang="en-US" sz="1200" dirty="0">
                <a:solidFill>
                  <a:srgbClr val="0070C0"/>
                </a:solidFill>
              </a:rPr>
              <a:t>Executive Summary</a:t>
            </a:r>
            <a:r>
              <a:rPr lang="en-US" sz="1200" dirty="0">
                <a:solidFill>
                  <a:schemeClr val="bg1"/>
                </a:solidFill>
              </a:rPr>
              <a:t>:</a:t>
            </a:r>
          </a:p>
          <a:p>
            <a:pPr algn="just"/>
            <a:endParaRPr lang="en-US" sz="1200" dirty="0">
              <a:solidFill>
                <a:schemeClr val="bg1"/>
              </a:solidFill>
            </a:endParaRPr>
          </a:p>
          <a:p>
            <a:pPr algn="just"/>
            <a:r>
              <a:rPr lang="en-US" sz="1050" dirty="0"/>
              <a:t>Diabetes is a chronic condition prevalent among more than 100 million people across the world. </a:t>
            </a:r>
            <a:r>
              <a:rPr lang="en-AU" sz="1050" dirty="0"/>
              <a:t>according to a new report released today by the Centres for Disease Control and Prevention. The report finds that as of 2015, 30.3 million Americans – 9.4 percent of the U.S. population –have diabetes. India informally known as the Diabetes capital of the world with 50 million having diabetes.</a:t>
            </a:r>
          </a:p>
          <a:p>
            <a:pPr algn="just"/>
            <a:endParaRPr lang="en-US" dirty="0"/>
          </a:p>
        </p:txBody>
      </p:sp>
      <p:pic>
        <p:nvPicPr>
          <p:cNvPr id="10" name="Picture 9">
            <a:extLst>
              <a:ext uri="{FF2B5EF4-FFF2-40B4-BE49-F238E27FC236}">
                <a16:creationId xmlns:a16="http://schemas.microsoft.com/office/drawing/2014/main" id="{371594A8-BE2F-47B7-8012-A118B2E9A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231" y="1458720"/>
            <a:ext cx="548640" cy="548640"/>
          </a:xfrm>
          <a:prstGeom prst="rect">
            <a:avLst/>
          </a:prstGeom>
        </p:spPr>
      </p:pic>
      <p:pic>
        <p:nvPicPr>
          <p:cNvPr id="12" name="Picture 11">
            <a:extLst>
              <a:ext uri="{FF2B5EF4-FFF2-40B4-BE49-F238E27FC236}">
                <a16:creationId xmlns:a16="http://schemas.microsoft.com/office/drawing/2014/main" id="{A5733D26-5A47-478B-B9EF-461EEC01A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009" y="1458720"/>
            <a:ext cx="502919"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5" name="TextBox 14">
            <a:extLst>
              <a:ext uri="{FF2B5EF4-FFF2-40B4-BE49-F238E27FC236}">
                <a16:creationId xmlns:a16="http://schemas.microsoft.com/office/drawing/2014/main" id="{35D72EF7-DAAB-4CAB-854A-6D18AC7BAA0C}"/>
              </a:ext>
            </a:extLst>
          </p:cNvPr>
          <p:cNvSpPr txBox="1"/>
          <p:nvPr/>
        </p:nvSpPr>
        <p:spPr>
          <a:xfrm>
            <a:off x="3769774" y="317784"/>
            <a:ext cx="1409750" cy="570931"/>
          </a:xfrm>
          <a:prstGeom prst="rect">
            <a:avLst/>
          </a:prstGeom>
          <a:noFill/>
        </p:spPr>
        <p:txBody>
          <a:bodyPr wrap="square" rtlCol="0" anchor="ctr">
            <a:noAutofit/>
          </a:bodyPr>
          <a:lstStyle/>
          <a:p>
            <a:pPr algn="ctr"/>
            <a:r>
              <a:rPr lang="en-US" sz="1000" b="1" dirty="0">
                <a:solidFill>
                  <a:srgbClr val="7030A0"/>
                </a:solidFill>
                <a:latin typeface="Arial" panose="020B0604020202020204" pitchFamily="34" charset="0"/>
                <a:cs typeface="Arial" panose="020B0604020202020204" pitchFamily="34" charset="0"/>
              </a:rPr>
              <a:t>Feature </a:t>
            </a:r>
          </a:p>
          <a:p>
            <a:pPr algn="ctr"/>
            <a:r>
              <a:rPr lang="en-US" sz="1000" b="1" dirty="0">
                <a:solidFill>
                  <a:srgbClr val="7030A0"/>
                </a:solidFill>
                <a:latin typeface="Arial" panose="020B0604020202020204" pitchFamily="34" charset="0"/>
                <a:cs typeface="Arial" panose="020B0604020202020204" pitchFamily="34" charset="0"/>
              </a:rPr>
              <a:t>Engineering </a:t>
            </a:r>
          </a:p>
        </p:txBody>
      </p:sp>
      <p:sp>
        <p:nvSpPr>
          <p:cNvPr id="16" name="TextBox 15">
            <a:extLst>
              <a:ext uri="{FF2B5EF4-FFF2-40B4-BE49-F238E27FC236}">
                <a16:creationId xmlns:a16="http://schemas.microsoft.com/office/drawing/2014/main" id="{353E456F-C4F0-435B-A38D-1B2A04EB1B07}"/>
              </a:ext>
            </a:extLst>
          </p:cNvPr>
          <p:cNvSpPr txBox="1"/>
          <p:nvPr/>
        </p:nvSpPr>
        <p:spPr>
          <a:xfrm>
            <a:off x="4649071" y="200827"/>
            <a:ext cx="1843778" cy="907964"/>
          </a:xfrm>
          <a:prstGeom prst="rect">
            <a:avLst/>
          </a:prstGeom>
          <a:noFill/>
        </p:spPr>
        <p:txBody>
          <a:bodyPr wrap="square" rtlCol="0" anchor="ctr">
            <a:noAutofit/>
          </a:bodyPr>
          <a:lstStyle/>
          <a:p>
            <a:pPr algn="ctr"/>
            <a:r>
              <a:rPr lang="en-US" sz="1000" b="1" dirty="0">
                <a:solidFill>
                  <a:srgbClr val="00B050"/>
                </a:solidFill>
                <a:latin typeface="Arial" panose="020B0604020202020204" pitchFamily="34" charset="0"/>
                <a:cs typeface="Arial" panose="020B0604020202020204" pitchFamily="34" charset="0"/>
              </a:rPr>
              <a:t>EDA</a:t>
            </a:r>
          </a:p>
        </p:txBody>
      </p:sp>
      <p:sp>
        <p:nvSpPr>
          <p:cNvPr id="17" name="TextBox 16">
            <a:extLst>
              <a:ext uri="{FF2B5EF4-FFF2-40B4-BE49-F238E27FC236}">
                <a16:creationId xmlns:a16="http://schemas.microsoft.com/office/drawing/2014/main" id="{717009CF-70F9-4E7B-8204-D22392873495}"/>
              </a:ext>
            </a:extLst>
          </p:cNvPr>
          <p:cNvSpPr txBox="1"/>
          <p:nvPr/>
        </p:nvSpPr>
        <p:spPr>
          <a:xfrm>
            <a:off x="7262568" y="366869"/>
            <a:ext cx="1209433" cy="570931"/>
          </a:xfrm>
          <a:prstGeom prst="rect">
            <a:avLst/>
          </a:prstGeom>
          <a:noFill/>
        </p:spPr>
        <p:txBody>
          <a:bodyPr wrap="square" rtlCol="0" anchor="ctr">
            <a:noAutofit/>
          </a:bodyPr>
          <a:lstStyle/>
          <a:p>
            <a:pPr algn="ctr"/>
            <a:r>
              <a:rPr lang="en-US" sz="1000" b="1" dirty="0">
                <a:solidFill>
                  <a:srgbClr val="FF0000"/>
                </a:solidFill>
                <a:latin typeface="Arial" panose="020B0604020202020204" pitchFamily="34" charset="0"/>
                <a:cs typeface="Arial" panose="020B0604020202020204" pitchFamily="34" charset="0"/>
              </a:rPr>
              <a:t>Findings</a:t>
            </a:r>
          </a:p>
        </p:txBody>
      </p:sp>
      <p:sp>
        <p:nvSpPr>
          <p:cNvPr id="42" name="TextBox 41">
            <a:extLst>
              <a:ext uri="{FF2B5EF4-FFF2-40B4-BE49-F238E27FC236}">
                <a16:creationId xmlns:a16="http://schemas.microsoft.com/office/drawing/2014/main" id="{5165615A-3094-45F3-8DE3-A7C6E3141E7C}"/>
              </a:ext>
            </a:extLst>
          </p:cNvPr>
          <p:cNvSpPr txBox="1"/>
          <p:nvPr/>
        </p:nvSpPr>
        <p:spPr>
          <a:xfrm>
            <a:off x="5794040" y="209132"/>
            <a:ext cx="1843778" cy="907964"/>
          </a:xfrm>
          <a:prstGeom prst="rect">
            <a:avLst/>
          </a:prstGeom>
          <a:noFill/>
        </p:spPr>
        <p:txBody>
          <a:bodyPr wrap="square" rtlCol="0" anchor="ctr">
            <a:noAutofit/>
          </a:bodyPr>
          <a:lstStyle/>
          <a:p>
            <a:pPr algn="ctr"/>
            <a:r>
              <a:rPr lang="en-US" sz="1000" b="1" dirty="0">
                <a:solidFill>
                  <a:srgbClr val="0070C0"/>
                </a:solidFill>
                <a:latin typeface="Arial" panose="020B0604020202020204" pitchFamily="34" charset="0"/>
                <a:cs typeface="Arial" panose="020B0604020202020204" pitchFamily="34" charset="0"/>
              </a:rPr>
              <a:t>Modeling</a:t>
            </a:r>
          </a:p>
        </p:txBody>
      </p:sp>
      <p:pic>
        <p:nvPicPr>
          <p:cNvPr id="50" name="Google Shape;77;p15" descr="photo-1434030216411-0b793f4b4173.jpg">
            <a:extLst>
              <a:ext uri="{FF2B5EF4-FFF2-40B4-BE49-F238E27FC236}">
                <a16:creationId xmlns:a16="http://schemas.microsoft.com/office/drawing/2014/main" id="{EE7964D2-CB1E-4D16-8711-1932BC84659E}"/>
              </a:ext>
            </a:extLst>
          </p:cNvPr>
          <p:cNvPicPr preferRelativeResize="0"/>
          <p:nvPr/>
        </p:nvPicPr>
        <p:blipFill rotWithShape="1">
          <a:blip r:embed="rId3">
            <a:alphaModFix/>
          </a:blip>
          <a:srcRect l="28831" r="30600"/>
          <a:stretch/>
        </p:blipFill>
        <p:spPr>
          <a:xfrm>
            <a:off x="3112" y="0"/>
            <a:ext cx="1553954" cy="5143500"/>
          </a:xfrm>
          <a:prstGeom prst="rect">
            <a:avLst/>
          </a:prstGeom>
          <a:noFill/>
          <a:ln>
            <a:noFill/>
          </a:ln>
        </p:spPr>
      </p:pic>
      <p:sp>
        <p:nvSpPr>
          <p:cNvPr id="51" name="Google Shape;78;p15">
            <a:extLst>
              <a:ext uri="{FF2B5EF4-FFF2-40B4-BE49-F238E27FC236}">
                <a16:creationId xmlns:a16="http://schemas.microsoft.com/office/drawing/2014/main" id="{B6F29C6F-8948-43AF-810A-1DF18A4B666C}"/>
              </a:ext>
            </a:extLst>
          </p:cNvPr>
          <p:cNvSpPr txBox="1">
            <a:spLocks noGrp="1"/>
          </p:cNvSpPr>
          <p:nvPr>
            <p:ph type="sldNum" idx="12"/>
          </p:nvPr>
        </p:nvSpPr>
        <p:spPr>
          <a:xfrm>
            <a:off x="-190467" y="87973"/>
            <a:ext cx="1986279" cy="1252800"/>
          </a:xfrm>
          <a:prstGeom prst="rect">
            <a:avLst/>
          </a:prstGeom>
        </p:spPr>
        <p:txBody>
          <a:bodyPr spcFirstLastPara="1" wrap="square" lIns="91425" tIns="91425" rIns="91425" bIns="91425" anchor="t" anchorCtr="0">
            <a:noAutofit/>
          </a:bodyPr>
          <a:lstStyle/>
          <a:p>
            <a:pPr algn="ctr">
              <a:spcBef>
                <a:spcPts val="1000"/>
              </a:spcBef>
            </a:pPr>
            <a:r>
              <a:rPr lang="en-US" sz="1800" dirty="0">
                <a:solidFill>
                  <a:schemeClr val="tx1"/>
                </a:solidFill>
              </a:rPr>
              <a:t>Approach &amp; Methods</a:t>
            </a:r>
          </a:p>
          <a:p>
            <a:pPr algn="ctr">
              <a:spcBef>
                <a:spcPts val="1000"/>
              </a:spcBef>
            </a:pPr>
            <a:endParaRPr lang="en-US" sz="1550" dirty="0">
              <a:solidFill>
                <a:schemeClr val="tx1"/>
              </a:solidFill>
            </a:endParaRPr>
          </a:p>
        </p:txBody>
      </p:sp>
      <p:sp>
        <p:nvSpPr>
          <p:cNvPr id="62" name="Google Shape;269;p30">
            <a:extLst>
              <a:ext uri="{FF2B5EF4-FFF2-40B4-BE49-F238E27FC236}">
                <a16:creationId xmlns:a16="http://schemas.microsoft.com/office/drawing/2014/main" id="{42CB9700-89E4-4262-882D-ADB32BB5A188}"/>
              </a:ext>
            </a:extLst>
          </p:cNvPr>
          <p:cNvSpPr/>
          <p:nvPr/>
        </p:nvSpPr>
        <p:spPr>
          <a:xfrm>
            <a:off x="1582278" y="1033209"/>
            <a:ext cx="7115155" cy="573900"/>
          </a:xfrm>
          <a:prstGeom prst="homePlate">
            <a:avLst>
              <a:gd name="adj" fmla="val 50000"/>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roup 62">
            <a:extLst>
              <a:ext uri="{FF2B5EF4-FFF2-40B4-BE49-F238E27FC236}">
                <a16:creationId xmlns:a16="http://schemas.microsoft.com/office/drawing/2014/main" id="{28527C9A-8118-453B-B875-E68C225EEF71}"/>
              </a:ext>
            </a:extLst>
          </p:cNvPr>
          <p:cNvGrpSpPr/>
          <p:nvPr/>
        </p:nvGrpSpPr>
        <p:grpSpPr>
          <a:xfrm>
            <a:off x="1698246" y="950666"/>
            <a:ext cx="752969" cy="747034"/>
            <a:chOff x="9726611" y="2667000"/>
            <a:chExt cx="1066800" cy="1066800"/>
          </a:xfrm>
        </p:grpSpPr>
        <p:sp>
          <p:nvSpPr>
            <p:cNvPr id="64" name="Oval 63">
              <a:extLst>
                <a:ext uri="{FF2B5EF4-FFF2-40B4-BE49-F238E27FC236}">
                  <a16:creationId xmlns:a16="http://schemas.microsoft.com/office/drawing/2014/main" id="{F96E1EE6-78C1-4C48-B640-59828D80AC49}"/>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A5C6930-27E9-4691-A290-45312DB159DD}"/>
                </a:ext>
              </a:extLst>
            </p:cNvPr>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reeform 56">
            <a:extLst>
              <a:ext uri="{FF2B5EF4-FFF2-40B4-BE49-F238E27FC236}">
                <a16:creationId xmlns:a16="http://schemas.microsoft.com/office/drawing/2014/main" id="{7778A443-D189-4E53-8D73-05523A50BAA6}"/>
              </a:ext>
            </a:extLst>
          </p:cNvPr>
          <p:cNvSpPr>
            <a:spLocks noEditPoints="1"/>
          </p:cNvSpPr>
          <p:nvPr/>
        </p:nvSpPr>
        <p:spPr bwMode="auto">
          <a:xfrm>
            <a:off x="1958250" y="1151927"/>
            <a:ext cx="272497" cy="337699"/>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E46C0A"/>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TextBox 66">
            <a:extLst>
              <a:ext uri="{FF2B5EF4-FFF2-40B4-BE49-F238E27FC236}">
                <a16:creationId xmlns:a16="http://schemas.microsoft.com/office/drawing/2014/main" id="{390AF6D4-1E3B-40CF-9A72-D120C8AFB283}"/>
              </a:ext>
            </a:extLst>
          </p:cNvPr>
          <p:cNvSpPr txBox="1"/>
          <p:nvPr/>
        </p:nvSpPr>
        <p:spPr>
          <a:xfrm>
            <a:off x="2606182" y="429382"/>
            <a:ext cx="1280011" cy="360447"/>
          </a:xfrm>
          <a:prstGeom prst="rect">
            <a:avLst/>
          </a:prstGeom>
          <a:noFill/>
        </p:spPr>
        <p:txBody>
          <a:bodyPr wrap="square" rtlCol="0" anchor="ctr">
            <a:noAutofit/>
          </a:bodyPr>
          <a:lstStyle/>
          <a:p>
            <a:pPr algn="ctr"/>
            <a:r>
              <a:rPr lang="en-US" sz="1000" b="1" dirty="0">
                <a:solidFill>
                  <a:srgbClr val="00B0F0"/>
                </a:solidFill>
                <a:latin typeface="Arial" panose="020B0604020202020204" pitchFamily="34" charset="0"/>
                <a:cs typeface="Arial" panose="020B0604020202020204" pitchFamily="34" charset="0"/>
              </a:rPr>
              <a:t>Data Cleaning</a:t>
            </a:r>
          </a:p>
        </p:txBody>
      </p:sp>
      <p:grpSp>
        <p:nvGrpSpPr>
          <p:cNvPr id="68" name="Group 67">
            <a:extLst>
              <a:ext uri="{FF2B5EF4-FFF2-40B4-BE49-F238E27FC236}">
                <a16:creationId xmlns:a16="http://schemas.microsoft.com/office/drawing/2014/main" id="{A5CA32E5-161F-4756-8741-5285FAB9AA6C}"/>
              </a:ext>
            </a:extLst>
          </p:cNvPr>
          <p:cNvGrpSpPr/>
          <p:nvPr/>
        </p:nvGrpSpPr>
        <p:grpSpPr>
          <a:xfrm>
            <a:off x="2777977" y="921004"/>
            <a:ext cx="771980" cy="747034"/>
            <a:chOff x="9726611" y="2667000"/>
            <a:chExt cx="1066800" cy="1066800"/>
          </a:xfrm>
        </p:grpSpPr>
        <p:sp>
          <p:nvSpPr>
            <p:cNvPr id="69" name="Oval 68">
              <a:extLst>
                <a:ext uri="{FF2B5EF4-FFF2-40B4-BE49-F238E27FC236}">
                  <a16:creationId xmlns:a16="http://schemas.microsoft.com/office/drawing/2014/main" id="{CFFC588F-67A3-4514-9BD0-04EDB53417C9}"/>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2D973DA-E725-441D-B147-6683B21D0878}"/>
                </a:ext>
              </a:extLst>
            </p:cNvPr>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312AB42E-64B4-4F2F-BA20-B21510574FF4}"/>
              </a:ext>
            </a:extLst>
          </p:cNvPr>
          <p:cNvSpPr txBox="1"/>
          <p:nvPr/>
        </p:nvSpPr>
        <p:spPr>
          <a:xfrm>
            <a:off x="1510378" y="404373"/>
            <a:ext cx="1236141" cy="396128"/>
          </a:xfrm>
          <a:prstGeom prst="rect">
            <a:avLst/>
          </a:prstGeom>
          <a:noFill/>
        </p:spPr>
        <p:txBody>
          <a:bodyPr wrap="square" rtlCol="0" anchor="ctr">
            <a:noAutofit/>
          </a:bodyPr>
          <a:lstStyle/>
          <a:p>
            <a:pPr algn="ctr"/>
            <a:r>
              <a:rPr lang="en-US" sz="1000" b="1" dirty="0">
                <a:solidFill>
                  <a:srgbClr val="E46C0A"/>
                </a:solidFill>
                <a:latin typeface="Arial" panose="020B0604020202020204" pitchFamily="34" charset="0"/>
                <a:cs typeface="Arial" panose="020B0604020202020204" pitchFamily="34" charset="0"/>
              </a:rPr>
              <a:t>Data wrangling</a:t>
            </a:r>
          </a:p>
        </p:txBody>
      </p:sp>
      <p:pic>
        <p:nvPicPr>
          <p:cNvPr id="72" name="Picture 71">
            <a:extLst>
              <a:ext uri="{FF2B5EF4-FFF2-40B4-BE49-F238E27FC236}">
                <a16:creationId xmlns:a16="http://schemas.microsoft.com/office/drawing/2014/main" id="{9576BA20-D03A-4A0A-B82C-8C6CB4778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454" y="1124428"/>
            <a:ext cx="389385" cy="395112"/>
          </a:xfrm>
          <a:prstGeom prst="rect">
            <a:avLst/>
          </a:prstGeom>
        </p:spPr>
      </p:pic>
      <p:grpSp>
        <p:nvGrpSpPr>
          <p:cNvPr id="73" name="Group 72">
            <a:extLst>
              <a:ext uri="{FF2B5EF4-FFF2-40B4-BE49-F238E27FC236}">
                <a16:creationId xmlns:a16="http://schemas.microsoft.com/office/drawing/2014/main" id="{47B04A8D-DCC2-47B8-BC2E-FE841740447B}"/>
              </a:ext>
            </a:extLst>
          </p:cNvPr>
          <p:cNvGrpSpPr/>
          <p:nvPr/>
        </p:nvGrpSpPr>
        <p:grpSpPr>
          <a:xfrm>
            <a:off x="5187053" y="942298"/>
            <a:ext cx="771980" cy="747034"/>
            <a:chOff x="9726611" y="2667000"/>
            <a:chExt cx="1066800" cy="1066800"/>
          </a:xfrm>
        </p:grpSpPr>
        <p:sp>
          <p:nvSpPr>
            <p:cNvPr id="74" name="Oval 73">
              <a:extLst>
                <a:ext uri="{FF2B5EF4-FFF2-40B4-BE49-F238E27FC236}">
                  <a16:creationId xmlns:a16="http://schemas.microsoft.com/office/drawing/2014/main" id="{794F3919-FADF-43D3-BA6E-B3B76E4B08B5}"/>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B2F5C16-715D-4041-BC36-649DD67FCBDA}"/>
                </a:ext>
              </a:extLst>
            </p:cNvPr>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9C5900D4-C2D8-48C9-8B51-D9949848D504}"/>
              </a:ext>
            </a:extLst>
          </p:cNvPr>
          <p:cNvGrpSpPr/>
          <p:nvPr/>
        </p:nvGrpSpPr>
        <p:grpSpPr>
          <a:xfrm>
            <a:off x="4007215" y="918042"/>
            <a:ext cx="771980" cy="747034"/>
            <a:chOff x="9726611" y="2667000"/>
            <a:chExt cx="1066800" cy="1066800"/>
          </a:xfrm>
        </p:grpSpPr>
        <p:sp>
          <p:nvSpPr>
            <p:cNvPr id="81" name="Oval 80">
              <a:extLst>
                <a:ext uri="{FF2B5EF4-FFF2-40B4-BE49-F238E27FC236}">
                  <a16:creationId xmlns:a16="http://schemas.microsoft.com/office/drawing/2014/main" id="{3FB87B5D-85A5-412F-B602-EAA7DD8E41F8}"/>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86AB69FE-8EA7-4BD1-B50D-2C282EECCD4F}"/>
                </a:ext>
              </a:extLst>
            </p:cNvPr>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Freeform 36">
            <a:extLst>
              <a:ext uri="{FF2B5EF4-FFF2-40B4-BE49-F238E27FC236}">
                <a16:creationId xmlns:a16="http://schemas.microsoft.com/office/drawing/2014/main" id="{B2EAF558-C4A8-4C59-98D7-569963261591}"/>
              </a:ext>
            </a:extLst>
          </p:cNvPr>
          <p:cNvSpPr>
            <a:spLocks noEditPoints="1"/>
          </p:cNvSpPr>
          <p:nvPr/>
        </p:nvSpPr>
        <p:spPr bwMode="auto">
          <a:xfrm>
            <a:off x="4248017" y="1100897"/>
            <a:ext cx="361598" cy="362253"/>
          </a:xfrm>
          <a:custGeom>
            <a:avLst/>
            <a:gdLst>
              <a:gd name="T0" fmla="*/ 2696 w 2974"/>
              <a:gd name="T1" fmla="*/ 2647 h 3175"/>
              <a:gd name="T2" fmla="*/ 2653 w 2974"/>
              <a:gd name="T3" fmla="*/ 2702 h 3175"/>
              <a:gd name="T4" fmla="*/ 2653 w 2974"/>
              <a:gd name="T5" fmla="*/ 2768 h 3175"/>
              <a:gd name="T6" fmla="*/ 2696 w 2974"/>
              <a:gd name="T7" fmla="*/ 2823 h 3175"/>
              <a:gd name="T8" fmla="*/ 2761 w 2974"/>
              <a:gd name="T9" fmla="*/ 2837 h 3175"/>
              <a:gd name="T10" fmla="*/ 2822 w 2974"/>
              <a:gd name="T11" fmla="*/ 2808 h 3175"/>
              <a:gd name="T12" fmla="*/ 2852 w 2974"/>
              <a:gd name="T13" fmla="*/ 2746 h 3175"/>
              <a:gd name="T14" fmla="*/ 2836 w 2974"/>
              <a:gd name="T15" fmla="*/ 2680 h 3175"/>
              <a:gd name="T16" fmla="*/ 2783 w 2974"/>
              <a:gd name="T17" fmla="*/ 2637 h 3175"/>
              <a:gd name="T18" fmla="*/ 541 w 2974"/>
              <a:gd name="T19" fmla="*/ 0 h 3175"/>
              <a:gd name="T20" fmla="*/ 1190 w 2974"/>
              <a:gd name="T21" fmla="*/ 816 h 3175"/>
              <a:gd name="T22" fmla="*/ 2426 w 2974"/>
              <a:gd name="T23" fmla="*/ 379 h 3175"/>
              <a:gd name="T24" fmla="*/ 2762 w 2974"/>
              <a:gd name="T25" fmla="*/ 718 h 3175"/>
              <a:gd name="T26" fmla="*/ 2912 w 2974"/>
              <a:gd name="T27" fmla="*/ 2566 h 3175"/>
              <a:gd name="T28" fmla="*/ 2948 w 2974"/>
              <a:gd name="T29" fmla="*/ 2621 h 3175"/>
              <a:gd name="T30" fmla="*/ 2974 w 2974"/>
              <a:gd name="T31" fmla="*/ 2715 h 3175"/>
              <a:gd name="T32" fmla="*/ 2960 w 2974"/>
              <a:gd name="T33" fmla="*/ 2810 h 3175"/>
              <a:gd name="T34" fmla="*/ 2907 w 2974"/>
              <a:gd name="T35" fmla="*/ 2894 h 3175"/>
              <a:gd name="T36" fmla="*/ 2824 w 2974"/>
              <a:gd name="T37" fmla="*/ 2949 h 3175"/>
              <a:gd name="T38" fmla="*/ 2730 w 2974"/>
              <a:gd name="T39" fmla="*/ 2962 h 3175"/>
              <a:gd name="T40" fmla="*/ 2637 w 2974"/>
              <a:gd name="T41" fmla="*/ 2936 h 3175"/>
              <a:gd name="T42" fmla="*/ 2582 w 2974"/>
              <a:gd name="T43" fmla="*/ 2898 h 3175"/>
              <a:gd name="T44" fmla="*/ 1459 w 2974"/>
              <a:gd name="T45" fmla="*/ 2121 h 3175"/>
              <a:gd name="T46" fmla="*/ 1211 w 2974"/>
              <a:gd name="T47" fmla="*/ 2271 h 3175"/>
              <a:gd name="T48" fmla="*/ 1157 w 2974"/>
              <a:gd name="T49" fmla="*/ 2357 h 3175"/>
              <a:gd name="T50" fmla="*/ 1075 w 2974"/>
              <a:gd name="T51" fmla="*/ 2460 h 3175"/>
              <a:gd name="T52" fmla="*/ 974 w 2974"/>
              <a:gd name="T53" fmla="*/ 2572 h 3175"/>
              <a:gd name="T54" fmla="*/ 864 w 2974"/>
              <a:gd name="T55" fmla="*/ 2683 h 3175"/>
              <a:gd name="T56" fmla="*/ 754 w 2974"/>
              <a:gd name="T57" fmla="*/ 2786 h 3175"/>
              <a:gd name="T58" fmla="*/ 651 w 2974"/>
              <a:gd name="T59" fmla="*/ 2868 h 3175"/>
              <a:gd name="T60" fmla="*/ 566 w 2974"/>
              <a:gd name="T61" fmla="*/ 2923 h 3175"/>
              <a:gd name="T62" fmla="*/ 418 w 2974"/>
              <a:gd name="T63" fmla="*/ 3175 h 3175"/>
              <a:gd name="T64" fmla="*/ 238 w 2974"/>
              <a:gd name="T65" fmla="*/ 2625 h 3175"/>
              <a:gd name="T66" fmla="*/ 280 w 2974"/>
              <a:gd name="T67" fmla="*/ 2546 h 3175"/>
              <a:gd name="T68" fmla="*/ 355 w 2974"/>
              <a:gd name="T69" fmla="*/ 2448 h 3175"/>
              <a:gd name="T70" fmla="*/ 450 w 2974"/>
              <a:gd name="T71" fmla="*/ 2338 h 3175"/>
              <a:gd name="T72" fmla="*/ 558 w 2974"/>
              <a:gd name="T73" fmla="*/ 2225 h 3175"/>
              <a:gd name="T74" fmla="*/ 669 w 2974"/>
              <a:gd name="T75" fmla="*/ 2119 h 3175"/>
              <a:gd name="T76" fmla="*/ 775 w 2974"/>
              <a:gd name="T77" fmla="*/ 2029 h 3175"/>
              <a:gd name="T78" fmla="*/ 867 w 2974"/>
              <a:gd name="T79" fmla="*/ 1964 h 3175"/>
              <a:gd name="T80" fmla="*/ 859 w 2974"/>
              <a:gd name="T81" fmla="*/ 1882 h 3175"/>
              <a:gd name="T82" fmla="*/ 1339 w 2974"/>
              <a:gd name="T83" fmla="*/ 1635 h 3175"/>
              <a:gd name="T84" fmla="*/ 240 w 2974"/>
              <a:gd name="T85" fmla="*/ 1135 h 3175"/>
              <a:gd name="T86" fmla="*/ 480 w 2974"/>
              <a:gd name="T87" fmla="*/ 759 h 3175"/>
              <a:gd name="T88" fmla="*/ 541 w 2974"/>
              <a:gd name="T89" fmla="*/ 0 h 3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4" h="3175">
                <a:moveTo>
                  <a:pt x="2738" y="2632"/>
                </a:moveTo>
                <a:lnTo>
                  <a:pt x="2716" y="2637"/>
                </a:lnTo>
                <a:lnTo>
                  <a:pt x="2696" y="2647"/>
                </a:lnTo>
                <a:lnTo>
                  <a:pt x="2676" y="2662"/>
                </a:lnTo>
                <a:lnTo>
                  <a:pt x="2662" y="2680"/>
                </a:lnTo>
                <a:lnTo>
                  <a:pt x="2653" y="2702"/>
                </a:lnTo>
                <a:lnTo>
                  <a:pt x="2648" y="2724"/>
                </a:lnTo>
                <a:lnTo>
                  <a:pt x="2649" y="2746"/>
                </a:lnTo>
                <a:lnTo>
                  <a:pt x="2653" y="2768"/>
                </a:lnTo>
                <a:lnTo>
                  <a:pt x="2663" y="2789"/>
                </a:lnTo>
                <a:lnTo>
                  <a:pt x="2677" y="2808"/>
                </a:lnTo>
                <a:lnTo>
                  <a:pt x="2696" y="2823"/>
                </a:lnTo>
                <a:lnTo>
                  <a:pt x="2717" y="2833"/>
                </a:lnTo>
                <a:lnTo>
                  <a:pt x="2738" y="2837"/>
                </a:lnTo>
                <a:lnTo>
                  <a:pt x="2761" y="2837"/>
                </a:lnTo>
                <a:lnTo>
                  <a:pt x="2783" y="2832"/>
                </a:lnTo>
                <a:lnTo>
                  <a:pt x="2804" y="2823"/>
                </a:lnTo>
                <a:lnTo>
                  <a:pt x="2822" y="2808"/>
                </a:lnTo>
                <a:lnTo>
                  <a:pt x="2836" y="2789"/>
                </a:lnTo>
                <a:lnTo>
                  <a:pt x="2846" y="2768"/>
                </a:lnTo>
                <a:lnTo>
                  <a:pt x="2852" y="2746"/>
                </a:lnTo>
                <a:lnTo>
                  <a:pt x="2852" y="2724"/>
                </a:lnTo>
                <a:lnTo>
                  <a:pt x="2846" y="2701"/>
                </a:lnTo>
                <a:lnTo>
                  <a:pt x="2836" y="2680"/>
                </a:lnTo>
                <a:lnTo>
                  <a:pt x="2822" y="2662"/>
                </a:lnTo>
                <a:lnTo>
                  <a:pt x="2804" y="2647"/>
                </a:lnTo>
                <a:lnTo>
                  <a:pt x="2783" y="2637"/>
                </a:lnTo>
                <a:lnTo>
                  <a:pt x="2761" y="2632"/>
                </a:lnTo>
                <a:lnTo>
                  <a:pt x="2738" y="2632"/>
                </a:lnTo>
                <a:close/>
                <a:moveTo>
                  <a:pt x="541" y="0"/>
                </a:moveTo>
                <a:lnTo>
                  <a:pt x="541" y="0"/>
                </a:lnTo>
                <a:lnTo>
                  <a:pt x="1188" y="175"/>
                </a:lnTo>
                <a:lnTo>
                  <a:pt x="1190" y="816"/>
                </a:lnTo>
                <a:lnTo>
                  <a:pt x="1667" y="1301"/>
                </a:lnTo>
                <a:lnTo>
                  <a:pt x="2149" y="815"/>
                </a:lnTo>
                <a:lnTo>
                  <a:pt x="2426" y="379"/>
                </a:lnTo>
                <a:lnTo>
                  <a:pt x="2734" y="205"/>
                </a:lnTo>
                <a:lnTo>
                  <a:pt x="2933" y="407"/>
                </a:lnTo>
                <a:lnTo>
                  <a:pt x="2762" y="718"/>
                </a:lnTo>
                <a:lnTo>
                  <a:pt x="2331" y="999"/>
                </a:lnTo>
                <a:lnTo>
                  <a:pt x="1850" y="1487"/>
                </a:lnTo>
                <a:lnTo>
                  <a:pt x="2912" y="2566"/>
                </a:lnTo>
                <a:lnTo>
                  <a:pt x="2910" y="2567"/>
                </a:lnTo>
                <a:lnTo>
                  <a:pt x="2931" y="2593"/>
                </a:lnTo>
                <a:lnTo>
                  <a:pt x="2948" y="2621"/>
                </a:lnTo>
                <a:lnTo>
                  <a:pt x="2962" y="2651"/>
                </a:lnTo>
                <a:lnTo>
                  <a:pt x="2970" y="2683"/>
                </a:lnTo>
                <a:lnTo>
                  <a:pt x="2974" y="2715"/>
                </a:lnTo>
                <a:lnTo>
                  <a:pt x="2974" y="2747"/>
                </a:lnTo>
                <a:lnTo>
                  <a:pt x="2969" y="2779"/>
                </a:lnTo>
                <a:lnTo>
                  <a:pt x="2960" y="2810"/>
                </a:lnTo>
                <a:lnTo>
                  <a:pt x="2946" y="2840"/>
                </a:lnTo>
                <a:lnTo>
                  <a:pt x="2929" y="2868"/>
                </a:lnTo>
                <a:lnTo>
                  <a:pt x="2907" y="2894"/>
                </a:lnTo>
                <a:lnTo>
                  <a:pt x="2881" y="2917"/>
                </a:lnTo>
                <a:lnTo>
                  <a:pt x="2854" y="2935"/>
                </a:lnTo>
                <a:lnTo>
                  <a:pt x="2824" y="2949"/>
                </a:lnTo>
                <a:lnTo>
                  <a:pt x="2793" y="2957"/>
                </a:lnTo>
                <a:lnTo>
                  <a:pt x="2762" y="2962"/>
                </a:lnTo>
                <a:lnTo>
                  <a:pt x="2730" y="2962"/>
                </a:lnTo>
                <a:lnTo>
                  <a:pt x="2699" y="2958"/>
                </a:lnTo>
                <a:lnTo>
                  <a:pt x="2668" y="2949"/>
                </a:lnTo>
                <a:lnTo>
                  <a:pt x="2637" y="2936"/>
                </a:lnTo>
                <a:lnTo>
                  <a:pt x="2610" y="2918"/>
                </a:lnTo>
                <a:lnTo>
                  <a:pt x="2584" y="2896"/>
                </a:lnTo>
                <a:lnTo>
                  <a:pt x="2582" y="2898"/>
                </a:lnTo>
                <a:lnTo>
                  <a:pt x="1521" y="1820"/>
                </a:lnTo>
                <a:lnTo>
                  <a:pt x="1342" y="2001"/>
                </a:lnTo>
                <a:lnTo>
                  <a:pt x="1459" y="2121"/>
                </a:lnTo>
                <a:lnTo>
                  <a:pt x="1277" y="2305"/>
                </a:lnTo>
                <a:lnTo>
                  <a:pt x="1221" y="2248"/>
                </a:lnTo>
                <a:lnTo>
                  <a:pt x="1211" y="2271"/>
                </a:lnTo>
                <a:lnTo>
                  <a:pt x="1196" y="2297"/>
                </a:lnTo>
                <a:lnTo>
                  <a:pt x="1178" y="2325"/>
                </a:lnTo>
                <a:lnTo>
                  <a:pt x="1157" y="2357"/>
                </a:lnTo>
                <a:lnTo>
                  <a:pt x="1132" y="2390"/>
                </a:lnTo>
                <a:lnTo>
                  <a:pt x="1105" y="2424"/>
                </a:lnTo>
                <a:lnTo>
                  <a:pt x="1075" y="2460"/>
                </a:lnTo>
                <a:lnTo>
                  <a:pt x="1042" y="2498"/>
                </a:lnTo>
                <a:lnTo>
                  <a:pt x="1010" y="2535"/>
                </a:lnTo>
                <a:lnTo>
                  <a:pt x="974" y="2572"/>
                </a:lnTo>
                <a:lnTo>
                  <a:pt x="938" y="2610"/>
                </a:lnTo>
                <a:lnTo>
                  <a:pt x="902" y="2647"/>
                </a:lnTo>
                <a:lnTo>
                  <a:pt x="864" y="2683"/>
                </a:lnTo>
                <a:lnTo>
                  <a:pt x="827" y="2720"/>
                </a:lnTo>
                <a:lnTo>
                  <a:pt x="789" y="2754"/>
                </a:lnTo>
                <a:lnTo>
                  <a:pt x="754" y="2786"/>
                </a:lnTo>
                <a:lnTo>
                  <a:pt x="718" y="2816"/>
                </a:lnTo>
                <a:lnTo>
                  <a:pt x="683" y="2843"/>
                </a:lnTo>
                <a:lnTo>
                  <a:pt x="651" y="2868"/>
                </a:lnTo>
                <a:lnTo>
                  <a:pt x="620" y="2890"/>
                </a:lnTo>
                <a:lnTo>
                  <a:pt x="592" y="2908"/>
                </a:lnTo>
                <a:lnTo>
                  <a:pt x="566" y="2923"/>
                </a:lnTo>
                <a:lnTo>
                  <a:pt x="543" y="2933"/>
                </a:lnTo>
                <a:lnTo>
                  <a:pt x="600" y="2990"/>
                </a:lnTo>
                <a:lnTo>
                  <a:pt x="418" y="3175"/>
                </a:lnTo>
                <a:lnTo>
                  <a:pt x="0" y="2752"/>
                </a:lnTo>
                <a:lnTo>
                  <a:pt x="182" y="2568"/>
                </a:lnTo>
                <a:lnTo>
                  <a:pt x="238" y="2625"/>
                </a:lnTo>
                <a:lnTo>
                  <a:pt x="248" y="2601"/>
                </a:lnTo>
                <a:lnTo>
                  <a:pt x="263" y="2575"/>
                </a:lnTo>
                <a:lnTo>
                  <a:pt x="280" y="2546"/>
                </a:lnTo>
                <a:lnTo>
                  <a:pt x="303" y="2515"/>
                </a:lnTo>
                <a:lnTo>
                  <a:pt x="327" y="2482"/>
                </a:lnTo>
                <a:lnTo>
                  <a:pt x="355" y="2448"/>
                </a:lnTo>
                <a:lnTo>
                  <a:pt x="384" y="2412"/>
                </a:lnTo>
                <a:lnTo>
                  <a:pt x="416" y="2375"/>
                </a:lnTo>
                <a:lnTo>
                  <a:pt x="450" y="2338"/>
                </a:lnTo>
                <a:lnTo>
                  <a:pt x="484" y="2299"/>
                </a:lnTo>
                <a:lnTo>
                  <a:pt x="521" y="2262"/>
                </a:lnTo>
                <a:lnTo>
                  <a:pt x="558" y="2225"/>
                </a:lnTo>
                <a:lnTo>
                  <a:pt x="595" y="2188"/>
                </a:lnTo>
                <a:lnTo>
                  <a:pt x="632" y="2153"/>
                </a:lnTo>
                <a:lnTo>
                  <a:pt x="669" y="2119"/>
                </a:lnTo>
                <a:lnTo>
                  <a:pt x="706" y="2087"/>
                </a:lnTo>
                <a:lnTo>
                  <a:pt x="740" y="2057"/>
                </a:lnTo>
                <a:lnTo>
                  <a:pt x="775" y="2029"/>
                </a:lnTo>
                <a:lnTo>
                  <a:pt x="808" y="2004"/>
                </a:lnTo>
                <a:lnTo>
                  <a:pt x="838" y="1983"/>
                </a:lnTo>
                <a:lnTo>
                  <a:pt x="867" y="1964"/>
                </a:lnTo>
                <a:lnTo>
                  <a:pt x="892" y="1950"/>
                </a:lnTo>
                <a:lnTo>
                  <a:pt x="916" y="1939"/>
                </a:lnTo>
                <a:lnTo>
                  <a:pt x="859" y="1882"/>
                </a:lnTo>
                <a:lnTo>
                  <a:pt x="1041" y="1698"/>
                </a:lnTo>
                <a:lnTo>
                  <a:pt x="1159" y="1817"/>
                </a:lnTo>
                <a:lnTo>
                  <a:pt x="1339" y="1635"/>
                </a:lnTo>
                <a:lnTo>
                  <a:pt x="853" y="1140"/>
                </a:lnTo>
                <a:lnTo>
                  <a:pt x="857" y="1136"/>
                </a:lnTo>
                <a:lnTo>
                  <a:pt x="240" y="1135"/>
                </a:lnTo>
                <a:lnTo>
                  <a:pt x="66" y="480"/>
                </a:lnTo>
                <a:lnTo>
                  <a:pt x="136" y="411"/>
                </a:lnTo>
                <a:lnTo>
                  <a:pt x="480" y="759"/>
                </a:lnTo>
                <a:lnTo>
                  <a:pt x="816" y="418"/>
                </a:lnTo>
                <a:lnTo>
                  <a:pt x="471" y="70"/>
                </a:lnTo>
                <a:lnTo>
                  <a:pt x="541" y="0"/>
                </a:ln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09CAB140-AAB0-4B97-BD12-0F8A58250A68}"/>
              </a:ext>
            </a:extLst>
          </p:cNvPr>
          <p:cNvGrpSpPr/>
          <p:nvPr/>
        </p:nvGrpSpPr>
        <p:grpSpPr>
          <a:xfrm>
            <a:off x="7441400" y="926405"/>
            <a:ext cx="771980" cy="747034"/>
            <a:chOff x="9726611" y="2667000"/>
            <a:chExt cx="1066800" cy="1066800"/>
          </a:xfrm>
        </p:grpSpPr>
        <p:sp>
          <p:nvSpPr>
            <p:cNvPr id="85" name="Oval 84">
              <a:extLst>
                <a:ext uri="{FF2B5EF4-FFF2-40B4-BE49-F238E27FC236}">
                  <a16:creationId xmlns:a16="http://schemas.microsoft.com/office/drawing/2014/main" id="{E35CD530-5964-42B2-BCAE-14290C5A6084}"/>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E26AE5F-5E80-47C9-B076-3228FA3EE1E7}"/>
                </a:ext>
              </a:extLst>
            </p:cNvPr>
            <p:cNvSpPr>
              <a:spLocks noChangeAspect="1"/>
            </p:cNvSpPr>
            <p:nvPr/>
          </p:nvSpPr>
          <p:spPr>
            <a:xfrm>
              <a:off x="9940431" y="2768601"/>
              <a:ext cx="751380" cy="751379"/>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a:extLst>
              <a:ext uri="{FF2B5EF4-FFF2-40B4-BE49-F238E27FC236}">
                <a16:creationId xmlns:a16="http://schemas.microsoft.com/office/drawing/2014/main" id="{B37E1DA1-1AB2-4DE0-A7D4-51C9DEBE94DB}"/>
              </a:ext>
            </a:extLst>
          </p:cNvPr>
          <p:cNvGrpSpPr/>
          <p:nvPr/>
        </p:nvGrpSpPr>
        <p:grpSpPr>
          <a:xfrm>
            <a:off x="6306196" y="926405"/>
            <a:ext cx="771980" cy="747034"/>
            <a:chOff x="9726611" y="2667000"/>
            <a:chExt cx="1066800" cy="1066800"/>
          </a:xfrm>
        </p:grpSpPr>
        <p:sp>
          <p:nvSpPr>
            <p:cNvPr id="88" name="Oval 87">
              <a:extLst>
                <a:ext uri="{FF2B5EF4-FFF2-40B4-BE49-F238E27FC236}">
                  <a16:creationId xmlns:a16="http://schemas.microsoft.com/office/drawing/2014/main" id="{4A64FDE6-392B-4FE1-B778-16618F70B16D}"/>
                </a:ext>
              </a:extLst>
            </p:cNvPr>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4BD939C-BEE7-4683-9015-6422086E749A}"/>
                </a:ext>
              </a:extLst>
            </p:cNvPr>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4">
            <a:extLst>
              <a:ext uri="{FF2B5EF4-FFF2-40B4-BE49-F238E27FC236}">
                <a16:creationId xmlns:a16="http://schemas.microsoft.com/office/drawing/2014/main" id="{6C8A470B-9A89-4FB5-9022-B9B5134DF829}"/>
              </a:ext>
            </a:extLst>
          </p:cNvPr>
          <p:cNvGrpSpPr>
            <a:grpSpLocks noChangeAspect="1"/>
          </p:cNvGrpSpPr>
          <p:nvPr/>
        </p:nvGrpSpPr>
        <p:grpSpPr bwMode="auto">
          <a:xfrm>
            <a:off x="5409242" y="1153072"/>
            <a:ext cx="348499" cy="366468"/>
            <a:chOff x="5059" y="2615"/>
            <a:chExt cx="1474" cy="1550"/>
          </a:xfrm>
          <a:solidFill>
            <a:srgbClr val="00B050"/>
          </a:solidFill>
        </p:grpSpPr>
        <p:sp>
          <p:nvSpPr>
            <p:cNvPr id="91" name="Freeform 6">
              <a:extLst>
                <a:ext uri="{FF2B5EF4-FFF2-40B4-BE49-F238E27FC236}">
                  <a16:creationId xmlns:a16="http://schemas.microsoft.com/office/drawing/2014/main" id="{DAB1C9BE-090A-4871-AE56-5FBFBDCB1F43}"/>
                </a:ext>
              </a:extLst>
            </p:cNvPr>
            <p:cNvSpPr>
              <a:spLocks/>
            </p:cNvSpPr>
            <p:nvPr/>
          </p:nvSpPr>
          <p:spPr bwMode="auto">
            <a:xfrm>
              <a:off x="5667" y="3889"/>
              <a:ext cx="257" cy="276"/>
            </a:xfrm>
            <a:custGeom>
              <a:avLst/>
              <a:gdLst>
                <a:gd name="T0" fmla="*/ 772 w 772"/>
                <a:gd name="T1" fmla="*/ 0 h 829"/>
                <a:gd name="T2" fmla="*/ 380 w 772"/>
                <a:gd name="T3" fmla="*/ 829 h 829"/>
                <a:gd name="T4" fmla="*/ 0 w 772"/>
                <a:gd name="T5" fmla="*/ 1 h 829"/>
                <a:gd name="T6" fmla="*/ 772 w 772"/>
                <a:gd name="T7" fmla="*/ 0 h 829"/>
              </a:gdLst>
              <a:ahLst/>
              <a:cxnLst>
                <a:cxn ang="0">
                  <a:pos x="T0" y="T1"/>
                </a:cxn>
                <a:cxn ang="0">
                  <a:pos x="T2" y="T3"/>
                </a:cxn>
                <a:cxn ang="0">
                  <a:pos x="T4" y="T5"/>
                </a:cxn>
                <a:cxn ang="0">
                  <a:pos x="T6" y="T7"/>
                </a:cxn>
              </a:cxnLst>
              <a:rect l="0" t="0" r="r" b="b"/>
              <a:pathLst>
                <a:path w="772" h="829">
                  <a:moveTo>
                    <a:pt x="772" y="0"/>
                  </a:moveTo>
                  <a:lnTo>
                    <a:pt x="380" y="829"/>
                  </a:lnTo>
                  <a:lnTo>
                    <a:pt x="0" y="1"/>
                  </a:lnTo>
                  <a:lnTo>
                    <a:pt x="7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7">
              <a:extLst>
                <a:ext uri="{FF2B5EF4-FFF2-40B4-BE49-F238E27FC236}">
                  <a16:creationId xmlns:a16="http://schemas.microsoft.com/office/drawing/2014/main" id="{4CD138B3-91FB-4830-81E1-539B7EAECE76}"/>
                </a:ext>
              </a:extLst>
            </p:cNvPr>
            <p:cNvSpPr>
              <a:spLocks noEditPoints="1"/>
            </p:cNvSpPr>
            <p:nvPr/>
          </p:nvSpPr>
          <p:spPr bwMode="auto">
            <a:xfrm>
              <a:off x="5059" y="2615"/>
              <a:ext cx="1474" cy="1210"/>
            </a:xfrm>
            <a:custGeom>
              <a:avLst/>
              <a:gdLst>
                <a:gd name="T0" fmla="*/ 287 w 4424"/>
                <a:gd name="T1" fmla="*/ 288 h 3631"/>
                <a:gd name="T2" fmla="*/ 287 w 4424"/>
                <a:gd name="T3" fmla="*/ 3343 h 3631"/>
                <a:gd name="T4" fmla="*/ 4136 w 4424"/>
                <a:gd name="T5" fmla="*/ 3343 h 3631"/>
                <a:gd name="T6" fmla="*/ 4136 w 4424"/>
                <a:gd name="T7" fmla="*/ 288 h 3631"/>
                <a:gd name="T8" fmla="*/ 287 w 4424"/>
                <a:gd name="T9" fmla="*/ 288 h 3631"/>
                <a:gd name="T10" fmla="*/ 0 w 4424"/>
                <a:gd name="T11" fmla="*/ 0 h 3631"/>
                <a:gd name="T12" fmla="*/ 4424 w 4424"/>
                <a:gd name="T13" fmla="*/ 0 h 3631"/>
                <a:gd name="T14" fmla="*/ 4424 w 4424"/>
                <a:gd name="T15" fmla="*/ 3631 h 3631"/>
                <a:gd name="T16" fmla="*/ 0 w 4424"/>
                <a:gd name="T17" fmla="*/ 3631 h 3631"/>
                <a:gd name="T18" fmla="*/ 0 w 4424"/>
                <a:gd name="T19" fmla="*/ 0 h 3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24" h="3631">
                  <a:moveTo>
                    <a:pt x="287" y="288"/>
                  </a:moveTo>
                  <a:lnTo>
                    <a:pt x="287" y="3343"/>
                  </a:lnTo>
                  <a:lnTo>
                    <a:pt x="4136" y="3343"/>
                  </a:lnTo>
                  <a:lnTo>
                    <a:pt x="4136" y="288"/>
                  </a:lnTo>
                  <a:lnTo>
                    <a:pt x="287" y="288"/>
                  </a:lnTo>
                  <a:close/>
                  <a:moveTo>
                    <a:pt x="0" y="0"/>
                  </a:moveTo>
                  <a:lnTo>
                    <a:pt x="4424" y="0"/>
                  </a:lnTo>
                  <a:lnTo>
                    <a:pt x="4424" y="3631"/>
                  </a:lnTo>
                  <a:lnTo>
                    <a:pt x="0" y="36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
              <a:extLst>
                <a:ext uri="{FF2B5EF4-FFF2-40B4-BE49-F238E27FC236}">
                  <a16:creationId xmlns:a16="http://schemas.microsoft.com/office/drawing/2014/main" id="{DD94908A-2173-4E76-900D-21802E72FBE5}"/>
                </a:ext>
              </a:extLst>
            </p:cNvPr>
            <p:cNvSpPr>
              <a:spLocks/>
            </p:cNvSpPr>
            <p:nvPr/>
          </p:nvSpPr>
          <p:spPr bwMode="auto">
            <a:xfrm>
              <a:off x="5306" y="3183"/>
              <a:ext cx="239" cy="499"/>
            </a:xfrm>
            <a:custGeom>
              <a:avLst/>
              <a:gdLst>
                <a:gd name="T0" fmla="*/ 516 w 719"/>
                <a:gd name="T1" fmla="*/ 0 h 1495"/>
                <a:gd name="T2" fmla="*/ 575 w 719"/>
                <a:gd name="T3" fmla="*/ 0 h 1495"/>
                <a:gd name="T4" fmla="*/ 719 w 719"/>
                <a:gd name="T5" fmla="*/ 53 h 1495"/>
                <a:gd name="T6" fmla="*/ 719 w 719"/>
                <a:gd name="T7" fmla="*/ 1449 h 1495"/>
                <a:gd name="T8" fmla="*/ 717 w 719"/>
                <a:gd name="T9" fmla="*/ 1466 h 1495"/>
                <a:gd name="T10" fmla="*/ 706 w 719"/>
                <a:gd name="T11" fmla="*/ 1482 h 1495"/>
                <a:gd name="T12" fmla="*/ 692 w 719"/>
                <a:gd name="T13" fmla="*/ 1491 h 1495"/>
                <a:gd name="T14" fmla="*/ 673 w 719"/>
                <a:gd name="T15" fmla="*/ 1495 h 1495"/>
                <a:gd name="T16" fmla="*/ 46 w 719"/>
                <a:gd name="T17" fmla="*/ 1495 h 1495"/>
                <a:gd name="T18" fmla="*/ 29 w 719"/>
                <a:gd name="T19" fmla="*/ 1491 h 1495"/>
                <a:gd name="T20" fmla="*/ 14 w 719"/>
                <a:gd name="T21" fmla="*/ 1482 h 1495"/>
                <a:gd name="T22" fmla="*/ 4 w 719"/>
                <a:gd name="T23" fmla="*/ 1466 h 1495"/>
                <a:gd name="T24" fmla="*/ 0 w 719"/>
                <a:gd name="T25" fmla="*/ 1449 h 1495"/>
                <a:gd name="T26" fmla="*/ 0 w 719"/>
                <a:gd name="T27" fmla="*/ 539 h 1495"/>
                <a:gd name="T28" fmla="*/ 516 w 719"/>
                <a:gd name="T29" fmla="*/ 0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9" h="1495">
                  <a:moveTo>
                    <a:pt x="516" y="0"/>
                  </a:moveTo>
                  <a:lnTo>
                    <a:pt x="575" y="0"/>
                  </a:lnTo>
                  <a:lnTo>
                    <a:pt x="719" y="53"/>
                  </a:lnTo>
                  <a:lnTo>
                    <a:pt x="719" y="1449"/>
                  </a:lnTo>
                  <a:lnTo>
                    <a:pt x="717" y="1466"/>
                  </a:lnTo>
                  <a:lnTo>
                    <a:pt x="706" y="1482"/>
                  </a:lnTo>
                  <a:lnTo>
                    <a:pt x="692" y="1491"/>
                  </a:lnTo>
                  <a:lnTo>
                    <a:pt x="673" y="1495"/>
                  </a:lnTo>
                  <a:lnTo>
                    <a:pt x="46" y="1495"/>
                  </a:lnTo>
                  <a:lnTo>
                    <a:pt x="29" y="1491"/>
                  </a:lnTo>
                  <a:lnTo>
                    <a:pt x="14" y="1482"/>
                  </a:lnTo>
                  <a:lnTo>
                    <a:pt x="4" y="1466"/>
                  </a:lnTo>
                  <a:lnTo>
                    <a:pt x="0" y="1449"/>
                  </a:lnTo>
                  <a:lnTo>
                    <a:pt x="0" y="539"/>
                  </a:lnTo>
                  <a:lnTo>
                    <a:pt x="5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
              <a:extLst>
                <a:ext uri="{FF2B5EF4-FFF2-40B4-BE49-F238E27FC236}">
                  <a16:creationId xmlns:a16="http://schemas.microsoft.com/office/drawing/2014/main" id="{69F5749A-5903-46E6-9A1C-AA45A3E71A3A}"/>
                </a:ext>
              </a:extLst>
            </p:cNvPr>
            <p:cNvSpPr>
              <a:spLocks/>
            </p:cNvSpPr>
            <p:nvPr/>
          </p:nvSpPr>
          <p:spPr bwMode="auto">
            <a:xfrm>
              <a:off x="5679" y="3324"/>
              <a:ext cx="240" cy="358"/>
            </a:xfrm>
            <a:custGeom>
              <a:avLst/>
              <a:gdLst>
                <a:gd name="T0" fmla="*/ 47 w 720"/>
                <a:gd name="T1" fmla="*/ 0 h 1073"/>
                <a:gd name="T2" fmla="*/ 674 w 720"/>
                <a:gd name="T3" fmla="*/ 0 h 1073"/>
                <a:gd name="T4" fmla="*/ 693 w 720"/>
                <a:gd name="T5" fmla="*/ 4 h 1073"/>
                <a:gd name="T6" fmla="*/ 707 w 720"/>
                <a:gd name="T7" fmla="*/ 14 h 1073"/>
                <a:gd name="T8" fmla="*/ 717 w 720"/>
                <a:gd name="T9" fmla="*/ 29 h 1073"/>
                <a:gd name="T10" fmla="*/ 720 w 720"/>
                <a:gd name="T11" fmla="*/ 46 h 1073"/>
                <a:gd name="T12" fmla="*/ 720 w 720"/>
                <a:gd name="T13" fmla="*/ 1027 h 1073"/>
                <a:gd name="T14" fmla="*/ 717 w 720"/>
                <a:gd name="T15" fmla="*/ 1044 h 1073"/>
                <a:gd name="T16" fmla="*/ 707 w 720"/>
                <a:gd name="T17" fmla="*/ 1060 h 1073"/>
                <a:gd name="T18" fmla="*/ 693 w 720"/>
                <a:gd name="T19" fmla="*/ 1070 h 1073"/>
                <a:gd name="T20" fmla="*/ 674 w 720"/>
                <a:gd name="T21" fmla="*/ 1073 h 1073"/>
                <a:gd name="T22" fmla="*/ 47 w 720"/>
                <a:gd name="T23" fmla="*/ 1073 h 1073"/>
                <a:gd name="T24" fmla="*/ 29 w 720"/>
                <a:gd name="T25" fmla="*/ 1070 h 1073"/>
                <a:gd name="T26" fmla="*/ 15 w 720"/>
                <a:gd name="T27" fmla="*/ 1060 h 1073"/>
                <a:gd name="T28" fmla="*/ 5 w 720"/>
                <a:gd name="T29" fmla="*/ 1044 h 1073"/>
                <a:gd name="T30" fmla="*/ 0 w 720"/>
                <a:gd name="T31" fmla="*/ 1027 h 1073"/>
                <a:gd name="T32" fmla="*/ 0 w 720"/>
                <a:gd name="T33" fmla="*/ 46 h 1073"/>
                <a:gd name="T34" fmla="*/ 5 w 720"/>
                <a:gd name="T35" fmla="*/ 29 h 1073"/>
                <a:gd name="T36" fmla="*/ 15 w 720"/>
                <a:gd name="T37" fmla="*/ 14 h 1073"/>
                <a:gd name="T38" fmla="*/ 29 w 720"/>
                <a:gd name="T39" fmla="*/ 4 h 1073"/>
                <a:gd name="T40" fmla="*/ 47 w 720"/>
                <a:gd name="T4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1073">
                  <a:moveTo>
                    <a:pt x="47" y="0"/>
                  </a:moveTo>
                  <a:lnTo>
                    <a:pt x="674" y="0"/>
                  </a:lnTo>
                  <a:lnTo>
                    <a:pt x="693" y="4"/>
                  </a:lnTo>
                  <a:lnTo>
                    <a:pt x="707" y="14"/>
                  </a:lnTo>
                  <a:lnTo>
                    <a:pt x="717" y="29"/>
                  </a:lnTo>
                  <a:lnTo>
                    <a:pt x="720" y="46"/>
                  </a:lnTo>
                  <a:lnTo>
                    <a:pt x="720" y="1027"/>
                  </a:lnTo>
                  <a:lnTo>
                    <a:pt x="717" y="1044"/>
                  </a:lnTo>
                  <a:lnTo>
                    <a:pt x="707" y="1060"/>
                  </a:lnTo>
                  <a:lnTo>
                    <a:pt x="693" y="1070"/>
                  </a:lnTo>
                  <a:lnTo>
                    <a:pt x="674" y="1073"/>
                  </a:lnTo>
                  <a:lnTo>
                    <a:pt x="47" y="1073"/>
                  </a:lnTo>
                  <a:lnTo>
                    <a:pt x="29" y="1070"/>
                  </a:lnTo>
                  <a:lnTo>
                    <a:pt x="15" y="1060"/>
                  </a:lnTo>
                  <a:lnTo>
                    <a:pt x="5" y="1044"/>
                  </a:lnTo>
                  <a:lnTo>
                    <a:pt x="0" y="1027"/>
                  </a:lnTo>
                  <a:lnTo>
                    <a:pt x="0" y="46"/>
                  </a:lnTo>
                  <a:lnTo>
                    <a:pt x="5" y="29"/>
                  </a:lnTo>
                  <a:lnTo>
                    <a:pt x="15" y="14"/>
                  </a:lnTo>
                  <a:lnTo>
                    <a:pt x="29" y="4"/>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0">
              <a:extLst>
                <a:ext uri="{FF2B5EF4-FFF2-40B4-BE49-F238E27FC236}">
                  <a16:creationId xmlns:a16="http://schemas.microsoft.com/office/drawing/2014/main" id="{6AB183FF-32B5-479C-8F19-EE5D204EF1C2}"/>
                </a:ext>
              </a:extLst>
            </p:cNvPr>
            <p:cNvSpPr>
              <a:spLocks/>
            </p:cNvSpPr>
            <p:nvPr/>
          </p:nvSpPr>
          <p:spPr bwMode="auto">
            <a:xfrm>
              <a:off x="6032" y="2959"/>
              <a:ext cx="240" cy="723"/>
            </a:xfrm>
            <a:custGeom>
              <a:avLst/>
              <a:gdLst>
                <a:gd name="T0" fmla="*/ 413 w 720"/>
                <a:gd name="T1" fmla="*/ 0 h 2167"/>
                <a:gd name="T2" fmla="*/ 527 w 720"/>
                <a:gd name="T3" fmla="*/ 96 h 2167"/>
                <a:gd name="T4" fmla="*/ 550 w 720"/>
                <a:gd name="T5" fmla="*/ 113 h 2167"/>
                <a:gd name="T6" fmla="*/ 577 w 720"/>
                <a:gd name="T7" fmla="*/ 125 h 2167"/>
                <a:gd name="T8" fmla="*/ 605 w 720"/>
                <a:gd name="T9" fmla="*/ 134 h 2167"/>
                <a:gd name="T10" fmla="*/ 635 w 720"/>
                <a:gd name="T11" fmla="*/ 136 h 2167"/>
                <a:gd name="T12" fmla="*/ 661 w 720"/>
                <a:gd name="T13" fmla="*/ 134 h 2167"/>
                <a:gd name="T14" fmla="*/ 687 w 720"/>
                <a:gd name="T15" fmla="*/ 126 h 2167"/>
                <a:gd name="T16" fmla="*/ 713 w 720"/>
                <a:gd name="T17" fmla="*/ 116 h 2167"/>
                <a:gd name="T18" fmla="*/ 716 w 720"/>
                <a:gd name="T19" fmla="*/ 115 h 2167"/>
                <a:gd name="T20" fmla="*/ 720 w 720"/>
                <a:gd name="T21" fmla="*/ 112 h 2167"/>
                <a:gd name="T22" fmla="*/ 720 w 720"/>
                <a:gd name="T23" fmla="*/ 2121 h 2167"/>
                <a:gd name="T24" fmla="*/ 717 w 720"/>
                <a:gd name="T25" fmla="*/ 2138 h 2167"/>
                <a:gd name="T26" fmla="*/ 707 w 720"/>
                <a:gd name="T27" fmla="*/ 2154 h 2167"/>
                <a:gd name="T28" fmla="*/ 691 w 720"/>
                <a:gd name="T29" fmla="*/ 2163 h 2167"/>
                <a:gd name="T30" fmla="*/ 674 w 720"/>
                <a:gd name="T31" fmla="*/ 2167 h 2167"/>
                <a:gd name="T32" fmla="*/ 46 w 720"/>
                <a:gd name="T33" fmla="*/ 2167 h 2167"/>
                <a:gd name="T34" fmla="*/ 28 w 720"/>
                <a:gd name="T35" fmla="*/ 2163 h 2167"/>
                <a:gd name="T36" fmla="*/ 13 w 720"/>
                <a:gd name="T37" fmla="*/ 2154 h 2167"/>
                <a:gd name="T38" fmla="*/ 3 w 720"/>
                <a:gd name="T39" fmla="*/ 2138 h 2167"/>
                <a:gd name="T40" fmla="*/ 0 w 720"/>
                <a:gd name="T41" fmla="*/ 2121 h 2167"/>
                <a:gd name="T42" fmla="*/ 0 w 720"/>
                <a:gd name="T43" fmla="*/ 452 h 2167"/>
                <a:gd name="T44" fmla="*/ 413 w 720"/>
                <a:gd name="T45" fmla="*/ 0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0" h="2167">
                  <a:moveTo>
                    <a:pt x="413" y="0"/>
                  </a:moveTo>
                  <a:lnTo>
                    <a:pt x="527" y="96"/>
                  </a:lnTo>
                  <a:lnTo>
                    <a:pt x="550" y="113"/>
                  </a:lnTo>
                  <a:lnTo>
                    <a:pt x="577" y="125"/>
                  </a:lnTo>
                  <a:lnTo>
                    <a:pt x="605" y="134"/>
                  </a:lnTo>
                  <a:lnTo>
                    <a:pt x="635" y="136"/>
                  </a:lnTo>
                  <a:lnTo>
                    <a:pt x="661" y="134"/>
                  </a:lnTo>
                  <a:lnTo>
                    <a:pt x="687" y="126"/>
                  </a:lnTo>
                  <a:lnTo>
                    <a:pt x="713" y="116"/>
                  </a:lnTo>
                  <a:lnTo>
                    <a:pt x="716" y="115"/>
                  </a:lnTo>
                  <a:lnTo>
                    <a:pt x="720" y="112"/>
                  </a:lnTo>
                  <a:lnTo>
                    <a:pt x="720" y="2121"/>
                  </a:lnTo>
                  <a:lnTo>
                    <a:pt x="717" y="2138"/>
                  </a:lnTo>
                  <a:lnTo>
                    <a:pt x="707" y="2154"/>
                  </a:lnTo>
                  <a:lnTo>
                    <a:pt x="691" y="2163"/>
                  </a:lnTo>
                  <a:lnTo>
                    <a:pt x="674" y="2167"/>
                  </a:lnTo>
                  <a:lnTo>
                    <a:pt x="46" y="2167"/>
                  </a:lnTo>
                  <a:lnTo>
                    <a:pt x="28" y="2163"/>
                  </a:lnTo>
                  <a:lnTo>
                    <a:pt x="13" y="2154"/>
                  </a:lnTo>
                  <a:lnTo>
                    <a:pt x="3" y="2138"/>
                  </a:lnTo>
                  <a:lnTo>
                    <a:pt x="0" y="2121"/>
                  </a:lnTo>
                  <a:lnTo>
                    <a:pt x="0" y="452"/>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1">
              <a:extLst>
                <a:ext uri="{FF2B5EF4-FFF2-40B4-BE49-F238E27FC236}">
                  <a16:creationId xmlns:a16="http://schemas.microsoft.com/office/drawing/2014/main" id="{B56A6E49-1595-40D8-9B12-B68D782DF8E4}"/>
                </a:ext>
              </a:extLst>
            </p:cNvPr>
            <p:cNvSpPr>
              <a:spLocks/>
            </p:cNvSpPr>
            <p:nvPr/>
          </p:nvSpPr>
          <p:spPr bwMode="auto">
            <a:xfrm>
              <a:off x="5224" y="2758"/>
              <a:ext cx="1038" cy="582"/>
            </a:xfrm>
            <a:custGeom>
              <a:avLst/>
              <a:gdLst>
                <a:gd name="T0" fmla="*/ 3028 w 3113"/>
                <a:gd name="T1" fmla="*/ 0 h 1746"/>
                <a:gd name="T2" fmla="*/ 3041 w 3113"/>
                <a:gd name="T3" fmla="*/ 1 h 1746"/>
                <a:gd name="T4" fmla="*/ 3053 w 3113"/>
                <a:gd name="T5" fmla="*/ 9 h 1746"/>
                <a:gd name="T6" fmla="*/ 3061 w 3113"/>
                <a:gd name="T7" fmla="*/ 19 h 1746"/>
                <a:gd name="T8" fmla="*/ 3066 w 3113"/>
                <a:gd name="T9" fmla="*/ 32 h 1746"/>
                <a:gd name="T10" fmla="*/ 3113 w 3113"/>
                <a:gd name="T11" fmla="*/ 573 h 1746"/>
                <a:gd name="T12" fmla="*/ 3112 w 3113"/>
                <a:gd name="T13" fmla="*/ 587 h 1746"/>
                <a:gd name="T14" fmla="*/ 3106 w 3113"/>
                <a:gd name="T15" fmla="*/ 599 h 1746"/>
                <a:gd name="T16" fmla="*/ 3094 w 3113"/>
                <a:gd name="T17" fmla="*/ 607 h 1746"/>
                <a:gd name="T18" fmla="*/ 3082 w 3113"/>
                <a:gd name="T19" fmla="*/ 612 h 1746"/>
                <a:gd name="T20" fmla="*/ 3069 w 3113"/>
                <a:gd name="T21" fmla="*/ 610 h 1746"/>
                <a:gd name="T22" fmla="*/ 3057 w 3113"/>
                <a:gd name="T23" fmla="*/ 603 h 1746"/>
                <a:gd name="T24" fmla="*/ 2833 w 3113"/>
                <a:gd name="T25" fmla="*/ 416 h 1746"/>
                <a:gd name="T26" fmla="*/ 1882 w 3113"/>
                <a:gd name="T27" fmla="*/ 1458 h 1746"/>
                <a:gd name="T28" fmla="*/ 1866 w 3113"/>
                <a:gd name="T29" fmla="*/ 1472 h 1746"/>
                <a:gd name="T30" fmla="*/ 1846 w 3113"/>
                <a:gd name="T31" fmla="*/ 1482 h 1746"/>
                <a:gd name="T32" fmla="*/ 1825 w 3113"/>
                <a:gd name="T33" fmla="*/ 1487 h 1746"/>
                <a:gd name="T34" fmla="*/ 1804 w 3113"/>
                <a:gd name="T35" fmla="*/ 1487 h 1746"/>
                <a:gd name="T36" fmla="*/ 1782 w 3113"/>
                <a:gd name="T37" fmla="*/ 1482 h 1746"/>
                <a:gd name="T38" fmla="*/ 750 w 3113"/>
                <a:gd name="T39" fmla="*/ 1101 h 1746"/>
                <a:gd name="T40" fmla="*/ 158 w 3113"/>
                <a:gd name="T41" fmla="*/ 1717 h 1746"/>
                <a:gd name="T42" fmla="*/ 138 w 3113"/>
                <a:gd name="T43" fmla="*/ 1733 h 1746"/>
                <a:gd name="T44" fmla="*/ 115 w 3113"/>
                <a:gd name="T45" fmla="*/ 1743 h 1746"/>
                <a:gd name="T46" fmla="*/ 92 w 3113"/>
                <a:gd name="T47" fmla="*/ 1746 h 1746"/>
                <a:gd name="T48" fmla="*/ 69 w 3113"/>
                <a:gd name="T49" fmla="*/ 1743 h 1746"/>
                <a:gd name="T50" fmla="*/ 47 w 3113"/>
                <a:gd name="T51" fmla="*/ 1734 h 1746"/>
                <a:gd name="T52" fmla="*/ 27 w 3113"/>
                <a:gd name="T53" fmla="*/ 1720 h 1746"/>
                <a:gd name="T54" fmla="*/ 13 w 3113"/>
                <a:gd name="T55" fmla="*/ 1699 h 1746"/>
                <a:gd name="T56" fmla="*/ 3 w 3113"/>
                <a:gd name="T57" fmla="*/ 1678 h 1746"/>
                <a:gd name="T58" fmla="*/ 0 w 3113"/>
                <a:gd name="T59" fmla="*/ 1655 h 1746"/>
                <a:gd name="T60" fmla="*/ 1 w 3113"/>
                <a:gd name="T61" fmla="*/ 1631 h 1746"/>
                <a:gd name="T62" fmla="*/ 10 w 3113"/>
                <a:gd name="T63" fmla="*/ 1608 h 1746"/>
                <a:gd name="T64" fmla="*/ 26 w 3113"/>
                <a:gd name="T65" fmla="*/ 1588 h 1746"/>
                <a:gd name="T66" fmla="*/ 657 w 3113"/>
                <a:gd name="T67" fmla="*/ 928 h 1746"/>
                <a:gd name="T68" fmla="*/ 675 w 3113"/>
                <a:gd name="T69" fmla="*/ 914 h 1746"/>
                <a:gd name="T70" fmla="*/ 693 w 3113"/>
                <a:gd name="T71" fmla="*/ 905 h 1746"/>
                <a:gd name="T72" fmla="*/ 714 w 3113"/>
                <a:gd name="T73" fmla="*/ 900 h 1746"/>
                <a:gd name="T74" fmla="*/ 735 w 3113"/>
                <a:gd name="T75" fmla="*/ 901 h 1746"/>
                <a:gd name="T76" fmla="*/ 757 w 3113"/>
                <a:gd name="T77" fmla="*/ 905 h 1746"/>
                <a:gd name="T78" fmla="*/ 1788 w 3113"/>
                <a:gd name="T79" fmla="*/ 1286 h 1746"/>
                <a:gd name="T80" fmla="*/ 2692 w 3113"/>
                <a:gd name="T81" fmla="*/ 298 h 1746"/>
                <a:gd name="T82" fmla="*/ 2469 w 3113"/>
                <a:gd name="T83" fmla="*/ 110 h 1746"/>
                <a:gd name="T84" fmla="*/ 2460 w 3113"/>
                <a:gd name="T85" fmla="*/ 100 h 1746"/>
                <a:gd name="T86" fmla="*/ 2456 w 3113"/>
                <a:gd name="T87" fmla="*/ 87 h 1746"/>
                <a:gd name="T88" fmla="*/ 2456 w 3113"/>
                <a:gd name="T89" fmla="*/ 79 h 1746"/>
                <a:gd name="T90" fmla="*/ 2457 w 3113"/>
                <a:gd name="T91" fmla="*/ 72 h 1746"/>
                <a:gd name="T92" fmla="*/ 2464 w 3113"/>
                <a:gd name="T93" fmla="*/ 61 h 1746"/>
                <a:gd name="T94" fmla="*/ 2474 w 3113"/>
                <a:gd name="T95" fmla="*/ 52 h 1746"/>
                <a:gd name="T96" fmla="*/ 2487 w 3113"/>
                <a:gd name="T97" fmla="*/ 49 h 1746"/>
                <a:gd name="T98" fmla="*/ 3028 w 3113"/>
                <a:gd name="T99" fmla="*/ 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13" h="1746">
                  <a:moveTo>
                    <a:pt x="3028" y="0"/>
                  </a:moveTo>
                  <a:lnTo>
                    <a:pt x="3041" y="1"/>
                  </a:lnTo>
                  <a:lnTo>
                    <a:pt x="3053" y="9"/>
                  </a:lnTo>
                  <a:lnTo>
                    <a:pt x="3061" y="19"/>
                  </a:lnTo>
                  <a:lnTo>
                    <a:pt x="3066" y="32"/>
                  </a:lnTo>
                  <a:lnTo>
                    <a:pt x="3113" y="573"/>
                  </a:lnTo>
                  <a:lnTo>
                    <a:pt x="3112" y="587"/>
                  </a:lnTo>
                  <a:lnTo>
                    <a:pt x="3106" y="599"/>
                  </a:lnTo>
                  <a:lnTo>
                    <a:pt x="3094" y="607"/>
                  </a:lnTo>
                  <a:lnTo>
                    <a:pt x="3082" y="612"/>
                  </a:lnTo>
                  <a:lnTo>
                    <a:pt x="3069" y="610"/>
                  </a:lnTo>
                  <a:lnTo>
                    <a:pt x="3057" y="603"/>
                  </a:lnTo>
                  <a:lnTo>
                    <a:pt x="2833" y="416"/>
                  </a:lnTo>
                  <a:lnTo>
                    <a:pt x="1882" y="1458"/>
                  </a:lnTo>
                  <a:lnTo>
                    <a:pt x="1866" y="1472"/>
                  </a:lnTo>
                  <a:lnTo>
                    <a:pt x="1846" y="1482"/>
                  </a:lnTo>
                  <a:lnTo>
                    <a:pt x="1825" y="1487"/>
                  </a:lnTo>
                  <a:lnTo>
                    <a:pt x="1804" y="1487"/>
                  </a:lnTo>
                  <a:lnTo>
                    <a:pt x="1782" y="1482"/>
                  </a:lnTo>
                  <a:lnTo>
                    <a:pt x="750" y="1101"/>
                  </a:lnTo>
                  <a:lnTo>
                    <a:pt x="158" y="1717"/>
                  </a:lnTo>
                  <a:lnTo>
                    <a:pt x="138" y="1733"/>
                  </a:lnTo>
                  <a:lnTo>
                    <a:pt x="115" y="1743"/>
                  </a:lnTo>
                  <a:lnTo>
                    <a:pt x="92" y="1746"/>
                  </a:lnTo>
                  <a:lnTo>
                    <a:pt x="69" y="1743"/>
                  </a:lnTo>
                  <a:lnTo>
                    <a:pt x="47" y="1734"/>
                  </a:lnTo>
                  <a:lnTo>
                    <a:pt x="27" y="1720"/>
                  </a:lnTo>
                  <a:lnTo>
                    <a:pt x="13" y="1699"/>
                  </a:lnTo>
                  <a:lnTo>
                    <a:pt x="3" y="1678"/>
                  </a:lnTo>
                  <a:lnTo>
                    <a:pt x="0" y="1655"/>
                  </a:lnTo>
                  <a:lnTo>
                    <a:pt x="1" y="1631"/>
                  </a:lnTo>
                  <a:lnTo>
                    <a:pt x="10" y="1608"/>
                  </a:lnTo>
                  <a:lnTo>
                    <a:pt x="26" y="1588"/>
                  </a:lnTo>
                  <a:lnTo>
                    <a:pt x="657" y="928"/>
                  </a:lnTo>
                  <a:lnTo>
                    <a:pt x="675" y="914"/>
                  </a:lnTo>
                  <a:lnTo>
                    <a:pt x="693" y="905"/>
                  </a:lnTo>
                  <a:lnTo>
                    <a:pt x="714" y="900"/>
                  </a:lnTo>
                  <a:lnTo>
                    <a:pt x="735" y="901"/>
                  </a:lnTo>
                  <a:lnTo>
                    <a:pt x="757" y="905"/>
                  </a:lnTo>
                  <a:lnTo>
                    <a:pt x="1788" y="1286"/>
                  </a:lnTo>
                  <a:lnTo>
                    <a:pt x="2692" y="298"/>
                  </a:lnTo>
                  <a:lnTo>
                    <a:pt x="2469" y="110"/>
                  </a:lnTo>
                  <a:lnTo>
                    <a:pt x="2460" y="100"/>
                  </a:lnTo>
                  <a:lnTo>
                    <a:pt x="2456" y="87"/>
                  </a:lnTo>
                  <a:lnTo>
                    <a:pt x="2456" y="79"/>
                  </a:lnTo>
                  <a:lnTo>
                    <a:pt x="2457" y="72"/>
                  </a:lnTo>
                  <a:lnTo>
                    <a:pt x="2464" y="61"/>
                  </a:lnTo>
                  <a:lnTo>
                    <a:pt x="2474" y="52"/>
                  </a:lnTo>
                  <a:lnTo>
                    <a:pt x="2487" y="49"/>
                  </a:lnTo>
                  <a:lnTo>
                    <a:pt x="30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7" name="Group 34">
            <a:extLst>
              <a:ext uri="{FF2B5EF4-FFF2-40B4-BE49-F238E27FC236}">
                <a16:creationId xmlns:a16="http://schemas.microsoft.com/office/drawing/2014/main" id="{F8B90805-F601-4852-B707-EC18E952D52E}"/>
              </a:ext>
            </a:extLst>
          </p:cNvPr>
          <p:cNvGrpSpPr>
            <a:grpSpLocks noChangeAspect="1"/>
          </p:cNvGrpSpPr>
          <p:nvPr/>
        </p:nvGrpSpPr>
        <p:grpSpPr bwMode="auto">
          <a:xfrm>
            <a:off x="6558584" y="1086167"/>
            <a:ext cx="267203" cy="440779"/>
            <a:chOff x="110" y="2376"/>
            <a:chExt cx="254" cy="419"/>
          </a:xfrm>
          <a:solidFill>
            <a:srgbClr val="0070C0"/>
          </a:solidFill>
        </p:grpSpPr>
        <p:sp>
          <p:nvSpPr>
            <p:cNvPr id="98" name="Freeform 36">
              <a:extLst>
                <a:ext uri="{FF2B5EF4-FFF2-40B4-BE49-F238E27FC236}">
                  <a16:creationId xmlns:a16="http://schemas.microsoft.com/office/drawing/2014/main" id="{6E0195EE-BB88-4F8B-914C-CD9AEE8C824D}"/>
                </a:ext>
              </a:extLst>
            </p:cNvPr>
            <p:cNvSpPr>
              <a:spLocks noEditPoints="1"/>
            </p:cNvSpPr>
            <p:nvPr/>
          </p:nvSpPr>
          <p:spPr bwMode="auto">
            <a:xfrm>
              <a:off x="110" y="2376"/>
              <a:ext cx="254" cy="419"/>
            </a:xfrm>
            <a:custGeom>
              <a:avLst/>
              <a:gdLst>
                <a:gd name="T0" fmla="*/ 952 w 2029"/>
                <a:gd name="T1" fmla="*/ 605 h 3349"/>
                <a:gd name="T2" fmla="*/ 875 w 2029"/>
                <a:gd name="T3" fmla="*/ 629 h 3349"/>
                <a:gd name="T4" fmla="*/ 808 w 2029"/>
                <a:gd name="T5" fmla="*/ 671 h 3349"/>
                <a:gd name="T6" fmla="*/ 756 w 2029"/>
                <a:gd name="T7" fmla="*/ 729 h 3349"/>
                <a:gd name="T8" fmla="*/ 723 w 2029"/>
                <a:gd name="T9" fmla="*/ 801 h 3349"/>
                <a:gd name="T10" fmla="*/ 711 w 2029"/>
                <a:gd name="T11" fmla="*/ 882 h 3349"/>
                <a:gd name="T12" fmla="*/ 723 w 2029"/>
                <a:gd name="T13" fmla="*/ 963 h 3349"/>
                <a:gd name="T14" fmla="*/ 756 w 2029"/>
                <a:gd name="T15" fmla="*/ 1034 h 3349"/>
                <a:gd name="T16" fmla="*/ 808 w 2029"/>
                <a:gd name="T17" fmla="*/ 1094 h 3349"/>
                <a:gd name="T18" fmla="*/ 875 w 2029"/>
                <a:gd name="T19" fmla="*/ 1136 h 3349"/>
                <a:gd name="T20" fmla="*/ 952 w 2029"/>
                <a:gd name="T21" fmla="*/ 1159 h 3349"/>
                <a:gd name="T22" fmla="*/ 1036 w 2029"/>
                <a:gd name="T23" fmla="*/ 1159 h 3349"/>
                <a:gd name="T24" fmla="*/ 1114 w 2029"/>
                <a:gd name="T25" fmla="*/ 1136 h 3349"/>
                <a:gd name="T26" fmla="*/ 1180 w 2029"/>
                <a:gd name="T27" fmla="*/ 1094 h 3349"/>
                <a:gd name="T28" fmla="*/ 1232 w 2029"/>
                <a:gd name="T29" fmla="*/ 1034 h 3349"/>
                <a:gd name="T30" fmla="*/ 1266 w 2029"/>
                <a:gd name="T31" fmla="*/ 963 h 3349"/>
                <a:gd name="T32" fmla="*/ 1277 w 2029"/>
                <a:gd name="T33" fmla="*/ 882 h 3349"/>
                <a:gd name="T34" fmla="*/ 1266 w 2029"/>
                <a:gd name="T35" fmla="*/ 801 h 3349"/>
                <a:gd name="T36" fmla="*/ 1232 w 2029"/>
                <a:gd name="T37" fmla="*/ 729 h 3349"/>
                <a:gd name="T38" fmla="*/ 1180 w 2029"/>
                <a:gd name="T39" fmla="*/ 671 h 3349"/>
                <a:gd name="T40" fmla="*/ 1114 w 2029"/>
                <a:gd name="T41" fmla="*/ 629 h 3349"/>
                <a:gd name="T42" fmla="*/ 1036 w 2029"/>
                <a:gd name="T43" fmla="*/ 605 h 3349"/>
                <a:gd name="T44" fmla="*/ 933 w 2029"/>
                <a:gd name="T45" fmla="*/ 0 h 3349"/>
                <a:gd name="T46" fmla="*/ 1043 w 2029"/>
                <a:gd name="T47" fmla="*/ 481 h 3349"/>
                <a:gd name="T48" fmla="*/ 1138 w 2029"/>
                <a:gd name="T49" fmla="*/ 506 h 3349"/>
                <a:gd name="T50" fmla="*/ 1224 w 2029"/>
                <a:gd name="T51" fmla="*/ 551 h 3349"/>
                <a:gd name="T52" fmla="*/ 1296 w 2029"/>
                <a:gd name="T53" fmla="*/ 615 h 3349"/>
                <a:gd name="T54" fmla="*/ 1350 w 2029"/>
                <a:gd name="T55" fmla="*/ 692 h 3349"/>
                <a:gd name="T56" fmla="*/ 1385 w 2029"/>
                <a:gd name="T57" fmla="*/ 782 h 3349"/>
                <a:gd name="T58" fmla="*/ 1397 w 2029"/>
                <a:gd name="T59" fmla="*/ 882 h 3349"/>
                <a:gd name="T60" fmla="*/ 1389 w 2029"/>
                <a:gd name="T61" fmla="*/ 967 h 3349"/>
                <a:gd name="T62" fmla="*/ 1362 w 2029"/>
                <a:gd name="T63" fmla="*/ 1045 h 3349"/>
                <a:gd name="T64" fmla="*/ 1785 w 2029"/>
                <a:gd name="T65" fmla="*/ 1611 h 3349"/>
                <a:gd name="T66" fmla="*/ 1873 w 2029"/>
                <a:gd name="T67" fmla="*/ 1470 h 3349"/>
                <a:gd name="T68" fmla="*/ 1785 w 2029"/>
                <a:gd name="T69" fmla="*/ 1838 h 3349"/>
                <a:gd name="T70" fmla="*/ 1605 w 2029"/>
                <a:gd name="T71" fmla="*/ 1698 h 3349"/>
                <a:gd name="T72" fmla="*/ 1909 w 2029"/>
                <a:gd name="T73" fmla="*/ 2816 h 3349"/>
                <a:gd name="T74" fmla="*/ 1758 w 2029"/>
                <a:gd name="T75" fmla="*/ 2878 h 3349"/>
                <a:gd name="T76" fmla="*/ 1015 w 2029"/>
                <a:gd name="T77" fmla="*/ 1310 h 3349"/>
                <a:gd name="T78" fmla="*/ 272 w 2029"/>
                <a:gd name="T79" fmla="*/ 2878 h 3349"/>
                <a:gd name="T80" fmla="*/ 121 w 2029"/>
                <a:gd name="T81" fmla="*/ 2816 h 3349"/>
                <a:gd name="T82" fmla="*/ 425 w 2029"/>
                <a:gd name="T83" fmla="*/ 1698 h 3349"/>
                <a:gd name="T84" fmla="*/ 237 w 2029"/>
                <a:gd name="T85" fmla="*/ 1838 h 3349"/>
                <a:gd name="T86" fmla="*/ 148 w 2029"/>
                <a:gd name="T87" fmla="*/ 1470 h 3349"/>
                <a:gd name="T88" fmla="*/ 237 w 2029"/>
                <a:gd name="T89" fmla="*/ 1611 h 3349"/>
                <a:gd name="T90" fmla="*/ 646 w 2029"/>
                <a:gd name="T91" fmla="*/ 1103 h 3349"/>
                <a:gd name="T92" fmla="*/ 603 w 2029"/>
                <a:gd name="T93" fmla="*/ 1022 h 3349"/>
                <a:gd name="T94" fmla="*/ 581 w 2029"/>
                <a:gd name="T95" fmla="*/ 931 h 3349"/>
                <a:gd name="T96" fmla="*/ 581 w 2029"/>
                <a:gd name="T97" fmla="*/ 831 h 3349"/>
                <a:gd name="T98" fmla="*/ 605 w 2029"/>
                <a:gd name="T99" fmla="*/ 736 h 3349"/>
                <a:gd name="T100" fmla="*/ 651 w 2029"/>
                <a:gd name="T101" fmla="*/ 652 h 3349"/>
                <a:gd name="T102" fmla="*/ 714 w 2029"/>
                <a:gd name="T103" fmla="*/ 581 h 3349"/>
                <a:gd name="T104" fmla="*/ 792 w 2029"/>
                <a:gd name="T105" fmla="*/ 526 h 3349"/>
                <a:gd name="T106" fmla="*/ 883 w 2029"/>
                <a:gd name="T107" fmla="*/ 491 h 3349"/>
                <a:gd name="T108" fmla="*/ 933 w 2029"/>
                <a:gd name="T109" fmla="*/ 0 h 3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29" h="3349">
                  <a:moveTo>
                    <a:pt x="995" y="602"/>
                  </a:moveTo>
                  <a:lnTo>
                    <a:pt x="952" y="605"/>
                  </a:lnTo>
                  <a:lnTo>
                    <a:pt x="912" y="614"/>
                  </a:lnTo>
                  <a:lnTo>
                    <a:pt x="875" y="629"/>
                  </a:lnTo>
                  <a:lnTo>
                    <a:pt x="839" y="648"/>
                  </a:lnTo>
                  <a:lnTo>
                    <a:pt x="808" y="671"/>
                  </a:lnTo>
                  <a:lnTo>
                    <a:pt x="781" y="699"/>
                  </a:lnTo>
                  <a:lnTo>
                    <a:pt x="756" y="729"/>
                  </a:lnTo>
                  <a:lnTo>
                    <a:pt x="737" y="764"/>
                  </a:lnTo>
                  <a:lnTo>
                    <a:pt x="723" y="801"/>
                  </a:lnTo>
                  <a:lnTo>
                    <a:pt x="713" y="841"/>
                  </a:lnTo>
                  <a:lnTo>
                    <a:pt x="711" y="882"/>
                  </a:lnTo>
                  <a:lnTo>
                    <a:pt x="713" y="923"/>
                  </a:lnTo>
                  <a:lnTo>
                    <a:pt x="723" y="963"/>
                  </a:lnTo>
                  <a:lnTo>
                    <a:pt x="737" y="1000"/>
                  </a:lnTo>
                  <a:lnTo>
                    <a:pt x="756" y="1034"/>
                  </a:lnTo>
                  <a:lnTo>
                    <a:pt x="781" y="1066"/>
                  </a:lnTo>
                  <a:lnTo>
                    <a:pt x="808" y="1094"/>
                  </a:lnTo>
                  <a:lnTo>
                    <a:pt x="839" y="1117"/>
                  </a:lnTo>
                  <a:lnTo>
                    <a:pt x="875" y="1136"/>
                  </a:lnTo>
                  <a:lnTo>
                    <a:pt x="912" y="1150"/>
                  </a:lnTo>
                  <a:lnTo>
                    <a:pt x="952" y="1159"/>
                  </a:lnTo>
                  <a:lnTo>
                    <a:pt x="995" y="1163"/>
                  </a:lnTo>
                  <a:lnTo>
                    <a:pt x="1036" y="1159"/>
                  </a:lnTo>
                  <a:lnTo>
                    <a:pt x="1076" y="1150"/>
                  </a:lnTo>
                  <a:lnTo>
                    <a:pt x="1114" y="1136"/>
                  </a:lnTo>
                  <a:lnTo>
                    <a:pt x="1149" y="1117"/>
                  </a:lnTo>
                  <a:lnTo>
                    <a:pt x="1180" y="1094"/>
                  </a:lnTo>
                  <a:lnTo>
                    <a:pt x="1208" y="1066"/>
                  </a:lnTo>
                  <a:lnTo>
                    <a:pt x="1232" y="1034"/>
                  </a:lnTo>
                  <a:lnTo>
                    <a:pt x="1252" y="1000"/>
                  </a:lnTo>
                  <a:lnTo>
                    <a:pt x="1266" y="963"/>
                  </a:lnTo>
                  <a:lnTo>
                    <a:pt x="1274" y="923"/>
                  </a:lnTo>
                  <a:lnTo>
                    <a:pt x="1277" y="882"/>
                  </a:lnTo>
                  <a:lnTo>
                    <a:pt x="1274" y="841"/>
                  </a:lnTo>
                  <a:lnTo>
                    <a:pt x="1266" y="801"/>
                  </a:lnTo>
                  <a:lnTo>
                    <a:pt x="1252" y="764"/>
                  </a:lnTo>
                  <a:lnTo>
                    <a:pt x="1232" y="729"/>
                  </a:lnTo>
                  <a:lnTo>
                    <a:pt x="1208" y="699"/>
                  </a:lnTo>
                  <a:lnTo>
                    <a:pt x="1180" y="671"/>
                  </a:lnTo>
                  <a:lnTo>
                    <a:pt x="1149" y="648"/>
                  </a:lnTo>
                  <a:lnTo>
                    <a:pt x="1114" y="629"/>
                  </a:lnTo>
                  <a:lnTo>
                    <a:pt x="1076" y="614"/>
                  </a:lnTo>
                  <a:lnTo>
                    <a:pt x="1036" y="605"/>
                  </a:lnTo>
                  <a:lnTo>
                    <a:pt x="995" y="602"/>
                  </a:lnTo>
                  <a:close/>
                  <a:moveTo>
                    <a:pt x="933" y="0"/>
                  </a:moveTo>
                  <a:lnTo>
                    <a:pt x="1043" y="0"/>
                  </a:lnTo>
                  <a:lnTo>
                    <a:pt x="1043" y="481"/>
                  </a:lnTo>
                  <a:lnTo>
                    <a:pt x="1092" y="491"/>
                  </a:lnTo>
                  <a:lnTo>
                    <a:pt x="1138" y="506"/>
                  </a:lnTo>
                  <a:lnTo>
                    <a:pt x="1182" y="526"/>
                  </a:lnTo>
                  <a:lnTo>
                    <a:pt x="1224" y="551"/>
                  </a:lnTo>
                  <a:lnTo>
                    <a:pt x="1261" y="581"/>
                  </a:lnTo>
                  <a:lnTo>
                    <a:pt x="1296" y="615"/>
                  </a:lnTo>
                  <a:lnTo>
                    <a:pt x="1324" y="652"/>
                  </a:lnTo>
                  <a:lnTo>
                    <a:pt x="1350" y="692"/>
                  </a:lnTo>
                  <a:lnTo>
                    <a:pt x="1371" y="736"/>
                  </a:lnTo>
                  <a:lnTo>
                    <a:pt x="1385" y="782"/>
                  </a:lnTo>
                  <a:lnTo>
                    <a:pt x="1394" y="831"/>
                  </a:lnTo>
                  <a:lnTo>
                    <a:pt x="1397" y="882"/>
                  </a:lnTo>
                  <a:lnTo>
                    <a:pt x="1395" y="924"/>
                  </a:lnTo>
                  <a:lnTo>
                    <a:pt x="1389" y="967"/>
                  </a:lnTo>
                  <a:lnTo>
                    <a:pt x="1377" y="1006"/>
                  </a:lnTo>
                  <a:lnTo>
                    <a:pt x="1362" y="1045"/>
                  </a:lnTo>
                  <a:lnTo>
                    <a:pt x="1573" y="1611"/>
                  </a:lnTo>
                  <a:lnTo>
                    <a:pt x="1785" y="1611"/>
                  </a:lnTo>
                  <a:lnTo>
                    <a:pt x="1785" y="1470"/>
                  </a:lnTo>
                  <a:lnTo>
                    <a:pt x="1873" y="1470"/>
                  </a:lnTo>
                  <a:lnTo>
                    <a:pt x="1873" y="1838"/>
                  </a:lnTo>
                  <a:lnTo>
                    <a:pt x="1785" y="1838"/>
                  </a:lnTo>
                  <a:lnTo>
                    <a:pt x="1785" y="1698"/>
                  </a:lnTo>
                  <a:lnTo>
                    <a:pt x="1605" y="1698"/>
                  </a:lnTo>
                  <a:lnTo>
                    <a:pt x="1929" y="2571"/>
                  </a:lnTo>
                  <a:lnTo>
                    <a:pt x="1909" y="2816"/>
                  </a:lnTo>
                  <a:lnTo>
                    <a:pt x="2029" y="3349"/>
                  </a:lnTo>
                  <a:lnTo>
                    <a:pt x="1758" y="2878"/>
                  </a:lnTo>
                  <a:lnTo>
                    <a:pt x="1563" y="2697"/>
                  </a:lnTo>
                  <a:lnTo>
                    <a:pt x="1015" y="1310"/>
                  </a:lnTo>
                  <a:lnTo>
                    <a:pt x="467" y="2697"/>
                  </a:lnTo>
                  <a:lnTo>
                    <a:pt x="272" y="2878"/>
                  </a:lnTo>
                  <a:lnTo>
                    <a:pt x="0" y="3349"/>
                  </a:lnTo>
                  <a:lnTo>
                    <a:pt x="121" y="2816"/>
                  </a:lnTo>
                  <a:lnTo>
                    <a:pt x="100" y="2571"/>
                  </a:lnTo>
                  <a:lnTo>
                    <a:pt x="425" y="1698"/>
                  </a:lnTo>
                  <a:lnTo>
                    <a:pt x="237" y="1698"/>
                  </a:lnTo>
                  <a:lnTo>
                    <a:pt x="237" y="1838"/>
                  </a:lnTo>
                  <a:lnTo>
                    <a:pt x="148" y="1838"/>
                  </a:lnTo>
                  <a:lnTo>
                    <a:pt x="148" y="1470"/>
                  </a:lnTo>
                  <a:lnTo>
                    <a:pt x="237" y="1470"/>
                  </a:lnTo>
                  <a:lnTo>
                    <a:pt x="237" y="1611"/>
                  </a:lnTo>
                  <a:lnTo>
                    <a:pt x="457" y="1611"/>
                  </a:lnTo>
                  <a:lnTo>
                    <a:pt x="646" y="1103"/>
                  </a:lnTo>
                  <a:lnTo>
                    <a:pt x="622" y="1064"/>
                  </a:lnTo>
                  <a:lnTo>
                    <a:pt x="603" y="1022"/>
                  </a:lnTo>
                  <a:lnTo>
                    <a:pt x="590" y="977"/>
                  </a:lnTo>
                  <a:lnTo>
                    <a:pt x="581" y="931"/>
                  </a:lnTo>
                  <a:lnTo>
                    <a:pt x="578" y="882"/>
                  </a:lnTo>
                  <a:lnTo>
                    <a:pt x="581" y="831"/>
                  </a:lnTo>
                  <a:lnTo>
                    <a:pt x="590" y="782"/>
                  </a:lnTo>
                  <a:lnTo>
                    <a:pt x="605" y="736"/>
                  </a:lnTo>
                  <a:lnTo>
                    <a:pt x="625" y="692"/>
                  </a:lnTo>
                  <a:lnTo>
                    <a:pt x="651" y="652"/>
                  </a:lnTo>
                  <a:lnTo>
                    <a:pt x="680" y="615"/>
                  </a:lnTo>
                  <a:lnTo>
                    <a:pt x="714" y="581"/>
                  </a:lnTo>
                  <a:lnTo>
                    <a:pt x="752" y="551"/>
                  </a:lnTo>
                  <a:lnTo>
                    <a:pt x="792" y="526"/>
                  </a:lnTo>
                  <a:lnTo>
                    <a:pt x="837" y="506"/>
                  </a:lnTo>
                  <a:lnTo>
                    <a:pt x="883" y="491"/>
                  </a:lnTo>
                  <a:lnTo>
                    <a:pt x="933" y="481"/>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7">
              <a:extLst>
                <a:ext uri="{FF2B5EF4-FFF2-40B4-BE49-F238E27FC236}">
                  <a16:creationId xmlns:a16="http://schemas.microsoft.com/office/drawing/2014/main" id="{F7DE2C78-7341-41C7-B593-E3C719CC3352}"/>
                </a:ext>
              </a:extLst>
            </p:cNvPr>
            <p:cNvSpPr>
              <a:spLocks/>
            </p:cNvSpPr>
            <p:nvPr/>
          </p:nvSpPr>
          <p:spPr bwMode="auto">
            <a:xfrm>
              <a:off x="217" y="2469"/>
              <a:ext cx="35" cy="35"/>
            </a:xfrm>
            <a:custGeom>
              <a:avLst/>
              <a:gdLst>
                <a:gd name="T0" fmla="*/ 141 w 280"/>
                <a:gd name="T1" fmla="*/ 0 h 276"/>
                <a:gd name="T2" fmla="*/ 169 w 280"/>
                <a:gd name="T3" fmla="*/ 2 h 276"/>
                <a:gd name="T4" fmla="*/ 194 w 280"/>
                <a:gd name="T5" fmla="*/ 11 h 276"/>
                <a:gd name="T6" fmla="*/ 218 w 280"/>
                <a:gd name="T7" fmla="*/ 24 h 276"/>
                <a:gd name="T8" fmla="*/ 239 w 280"/>
                <a:gd name="T9" fmla="*/ 41 h 276"/>
                <a:gd name="T10" fmla="*/ 255 w 280"/>
                <a:gd name="T11" fmla="*/ 61 h 276"/>
                <a:gd name="T12" fmla="*/ 268 w 280"/>
                <a:gd name="T13" fmla="*/ 84 h 276"/>
                <a:gd name="T14" fmla="*/ 277 w 280"/>
                <a:gd name="T15" fmla="*/ 111 h 276"/>
                <a:gd name="T16" fmla="*/ 280 w 280"/>
                <a:gd name="T17" fmla="*/ 138 h 276"/>
                <a:gd name="T18" fmla="*/ 277 w 280"/>
                <a:gd name="T19" fmla="*/ 166 h 276"/>
                <a:gd name="T20" fmla="*/ 268 w 280"/>
                <a:gd name="T21" fmla="*/ 192 h 276"/>
                <a:gd name="T22" fmla="*/ 255 w 280"/>
                <a:gd name="T23" fmla="*/ 215 h 276"/>
                <a:gd name="T24" fmla="*/ 239 w 280"/>
                <a:gd name="T25" fmla="*/ 236 h 276"/>
                <a:gd name="T26" fmla="*/ 218 w 280"/>
                <a:gd name="T27" fmla="*/ 252 h 276"/>
                <a:gd name="T28" fmla="*/ 194 w 280"/>
                <a:gd name="T29" fmla="*/ 265 h 276"/>
                <a:gd name="T30" fmla="*/ 169 w 280"/>
                <a:gd name="T31" fmla="*/ 273 h 276"/>
                <a:gd name="T32" fmla="*/ 141 w 280"/>
                <a:gd name="T33" fmla="*/ 276 h 276"/>
                <a:gd name="T34" fmla="*/ 112 w 280"/>
                <a:gd name="T35" fmla="*/ 273 h 276"/>
                <a:gd name="T36" fmla="*/ 86 w 280"/>
                <a:gd name="T37" fmla="*/ 265 h 276"/>
                <a:gd name="T38" fmla="*/ 63 w 280"/>
                <a:gd name="T39" fmla="*/ 252 h 276"/>
                <a:gd name="T40" fmla="*/ 41 w 280"/>
                <a:gd name="T41" fmla="*/ 236 h 276"/>
                <a:gd name="T42" fmla="*/ 24 w 280"/>
                <a:gd name="T43" fmla="*/ 215 h 276"/>
                <a:gd name="T44" fmla="*/ 11 w 280"/>
                <a:gd name="T45" fmla="*/ 192 h 276"/>
                <a:gd name="T46" fmla="*/ 4 w 280"/>
                <a:gd name="T47" fmla="*/ 166 h 276"/>
                <a:gd name="T48" fmla="*/ 0 w 280"/>
                <a:gd name="T49" fmla="*/ 138 h 276"/>
                <a:gd name="T50" fmla="*/ 4 w 280"/>
                <a:gd name="T51" fmla="*/ 111 h 276"/>
                <a:gd name="T52" fmla="*/ 11 w 280"/>
                <a:gd name="T53" fmla="*/ 84 h 276"/>
                <a:gd name="T54" fmla="*/ 24 w 280"/>
                <a:gd name="T55" fmla="*/ 61 h 276"/>
                <a:gd name="T56" fmla="*/ 41 w 280"/>
                <a:gd name="T57" fmla="*/ 41 h 276"/>
                <a:gd name="T58" fmla="*/ 63 w 280"/>
                <a:gd name="T59" fmla="*/ 24 h 276"/>
                <a:gd name="T60" fmla="*/ 86 w 280"/>
                <a:gd name="T61" fmla="*/ 11 h 276"/>
                <a:gd name="T62" fmla="*/ 112 w 280"/>
                <a:gd name="T63" fmla="*/ 2 h 276"/>
                <a:gd name="T64" fmla="*/ 141 w 280"/>
                <a:gd name="T65"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76">
                  <a:moveTo>
                    <a:pt x="141" y="0"/>
                  </a:moveTo>
                  <a:lnTo>
                    <a:pt x="169" y="2"/>
                  </a:lnTo>
                  <a:lnTo>
                    <a:pt x="194" y="11"/>
                  </a:lnTo>
                  <a:lnTo>
                    <a:pt x="218" y="24"/>
                  </a:lnTo>
                  <a:lnTo>
                    <a:pt x="239" y="41"/>
                  </a:lnTo>
                  <a:lnTo>
                    <a:pt x="255" y="61"/>
                  </a:lnTo>
                  <a:lnTo>
                    <a:pt x="268" y="84"/>
                  </a:lnTo>
                  <a:lnTo>
                    <a:pt x="277" y="111"/>
                  </a:lnTo>
                  <a:lnTo>
                    <a:pt x="280" y="138"/>
                  </a:lnTo>
                  <a:lnTo>
                    <a:pt x="277" y="166"/>
                  </a:lnTo>
                  <a:lnTo>
                    <a:pt x="268" y="192"/>
                  </a:lnTo>
                  <a:lnTo>
                    <a:pt x="255" y="215"/>
                  </a:lnTo>
                  <a:lnTo>
                    <a:pt x="239" y="236"/>
                  </a:lnTo>
                  <a:lnTo>
                    <a:pt x="218" y="252"/>
                  </a:lnTo>
                  <a:lnTo>
                    <a:pt x="194" y="265"/>
                  </a:lnTo>
                  <a:lnTo>
                    <a:pt x="169" y="273"/>
                  </a:lnTo>
                  <a:lnTo>
                    <a:pt x="141" y="276"/>
                  </a:lnTo>
                  <a:lnTo>
                    <a:pt x="112" y="273"/>
                  </a:lnTo>
                  <a:lnTo>
                    <a:pt x="86" y="265"/>
                  </a:lnTo>
                  <a:lnTo>
                    <a:pt x="63" y="252"/>
                  </a:lnTo>
                  <a:lnTo>
                    <a:pt x="41" y="236"/>
                  </a:lnTo>
                  <a:lnTo>
                    <a:pt x="24" y="215"/>
                  </a:lnTo>
                  <a:lnTo>
                    <a:pt x="11" y="192"/>
                  </a:lnTo>
                  <a:lnTo>
                    <a:pt x="4" y="166"/>
                  </a:lnTo>
                  <a:lnTo>
                    <a:pt x="0" y="138"/>
                  </a:lnTo>
                  <a:lnTo>
                    <a:pt x="4" y="111"/>
                  </a:lnTo>
                  <a:lnTo>
                    <a:pt x="11" y="84"/>
                  </a:lnTo>
                  <a:lnTo>
                    <a:pt x="24" y="61"/>
                  </a:lnTo>
                  <a:lnTo>
                    <a:pt x="41" y="41"/>
                  </a:lnTo>
                  <a:lnTo>
                    <a:pt x="63" y="24"/>
                  </a:lnTo>
                  <a:lnTo>
                    <a:pt x="86" y="11"/>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0" name="Freeform 11">
            <a:extLst>
              <a:ext uri="{FF2B5EF4-FFF2-40B4-BE49-F238E27FC236}">
                <a16:creationId xmlns:a16="http://schemas.microsoft.com/office/drawing/2014/main" id="{E9D71F86-576A-441C-AA16-4690FFE6FD28}"/>
              </a:ext>
            </a:extLst>
          </p:cNvPr>
          <p:cNvSpPr>
            <a:spLocks noEditPoints="1"/>
          </p:cNvSpPr>
          <p:nvPr/>
        </p:nvSpPr>
        <p:spPr bwMode="auto">
          <a:xfrm>
            <a:off x="7679506" y="1101621"/>
            <a:ext cx="375558" cy="373896"/>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8165DDED-C90E-48BE-8F6D-92C251D9E426}"/>
              </a:ext>
            </a:extLst>
          </p:cNvPr>
          <p:cNvSpPr txBox="1"/>
          <p:nvPr/>
        </p:nvSpPr>
        <p:spPr>
          <a:xfrm>
            <a:off x="1601722" y="1846943"/>
            <a:ext cx="7226943" cy="1877437"/>
          </a:xfrm>
          <a:prstGeom prst="rect">
            <a:avLst/>
          </a:prstGeom>
          <a:noFill/>
        </p:spPr>
        <p:txBody>
          <a:bodyPr wrap="square" rtlCol="0">
            <a:spAutoFit/>
          </a:bodyPr>
          <a:lstStyle/>
          <a:p>
            <a:r>
              <a:rPr lang="en-US" sz="1200" b="1" dirty="0">
                <a:solidFill>
                  <a:srgbClr val="E46C0A"/>
                </a:solidFill>
                <a:latin typeface="Arial" panose="020B0604020202020204" pitchFamily="34" charset="0"/>
                <a:cs typeface="Arial" panose="020B0604020202020204" pitchFamily="34" charset="0"/>
              </a:rPr>
              <a:t>        Data Understanding : Wrangling</a:t>
            </a:r>
          </a:p>
          <a:p>
            <a:endParaRPr lang="en-US" dirty="0"/>
          </a:p>
          <a:p>
            <a:pPr algn="just"/>
            <a:r>
              <a:rPr lang="en-US" sz="1100" dirty="0"/>
              <a:t>Understanding the variable in terms of target and the response</a:t>
            </a:r>
            <a:r>
              <a:rPr lang="en-US" sz="1100" b="1" dirty="0">
                <a:solidFill>
                  <a:srgbClr val="E46C0A"/>
                </a:solidFill>
                <a:latin typeface="Arial" panose="020B0604020202020204" pitchFamily="34" charset="0"/>
                <a:cs typeface="Arial" panose="020B0604020202020204" pitchFamily="34" charset="0"/>
              </a:rPr>
              <a:t>. </a:t>
            </a:r>
            <a:r>
              <a:rPr lang="en-US" sz="1100" dirty="0"/>
              <a:t>Target [Dependent] variable is whether or not a patient was readmitted to a medical facility within 30 days. All other variables are predictors [Independent] This project aims to determine which of the predictors are most useful in predicting the outcome. We had 3 classes in the target variable i.e. &gt;30 days, &lt;30 days &amp; No. Since our objective is to predict readmission we had combine &gt; 30 &amp; &lt;30 to indicate it as 1 else, 0.</a:t>
            </a:r>
          </a:p>
          <a:p>
            <a:pPr algn="just"/>
            <a:endParaRPr lang="en-US" sz="1100" b="1" dirty="0">
              <a:solidFill>
                <a:srgbClr val="E46C0A"/>
              </a:solidFill>
              <a:latin typeface="Arial" panose="020B0604020202020204" pitchFamily="34" charset="0"/>
              <a:cs typeface="Arial" panose="020B0604020202020204" pitchFamily="34" charset="0"/>
            </a:endParaRPr>
          </a:p>
          <a:p>
            <a:pPr algn="ctr"/>
            <a:endParaRPr lang="en-US" sz="1200" b="1" dirty="0">
              <a:solidFill>
                <a:srgbClr val="E46C0A"/>
              </a:solidFill>
              <a:latin typeface="Arial" panose="020B0604020202020204" pitchFamily="34" charset="0"/>
              <a:cs typeface="Arial" panose="020B0604020202020204" pitchFamily="34" charset="0"/>
            </a:endParaRPr>
          </a:p>
          <a:p>
            <a:pPr algn="just"/>
            <a:r>
              <a:rPr lang="en-US" sz="1200" b="1" dirty="0">
                <a:solidFill>
                  <a:srgbClr val="E46C0A"/>
                </a:solidFill>
                <a:latin typeface="Arial" panose="020B0604020202020204" pitchFamily="34" charset="0"/>
                <a:cs typeface="Arial" panose="020B0604020202020204" pitchFamily="34" charset="0"/>
              </a:rPr>
              <a:t> </a:t>
            </a:r>
          </a:p>
        </p:txBody>
      </p:sp>
      <p:sp>
        <p:nvSpPr>
          <p:cNvPr id="106" name="TextBox 105">
            <a:extLst>
              <a:ext uri="{FF2B5EF4-FFF2-40B4-BE49-F238E27FC236}">
                <a16:creationId xmlns:a16="http://schemas.microsoft.com/office/drawing/2014/main" id="{EEE91EA3-A043-4707-BC7E-58FFF1914822}"/>
              </a:ext>
            </a:extLst>
          </p:cNvPr>
          <p:cNvSpPr txBox="1"/>
          <p:nvPr/>
        </p:nvSpPr>
        <p:spPr>
          <a:xfrm>
            <a:off x="1612756" y="3256986"/>
            <a:ext cx="4323292" cy="1846659"/>
          </a:xfrm>
          <a:prstGeom prst="rect">
            <a:avLst/>
          </a:prstGeom>
          <a:noFill/>
        </p:spPr>
        <p:txBody>
          <a:bodyPr wrap="square" rtlCol="0">
            <a:spAutoFit/>
          </a:bodyPr>
          <a:lstStyle/>
          <a:p>
            <a:pPr algn="just"/>
            <a:r>
              <a:rPr lang="en-US" sz="1200" b="1" dirty="0">
                <a:solidFill>
                  <a:srgbClr val="00B0F0"/>
                </a:solidFill>
                <a:latin typeface="Arial" panose="020B0604020202020204" pitchFamily="34" charset="0"/>
                <a:cs typeface="Arial" panose="020B0604020202020204" pitchFamily="34" charset="0"/>
              </a:rPr>
              <a:t>           Data Cleaning:</a:t>
            </a:r>
          </a:p>
          <a:p>
            <a:pPr algn="just"/>
            <a:endParaRPr lang="en-US" dirty="0">
              <a:solidFill>
                <a:srgbClr val="00B0F0"/>
              </a:solidFill>
            </a:endParaRPr>
          </a:p>
          <a:p>
            <a:pPr marL="171450" indent="-171450" algn="just">
              <a:buFont typeface="Wingdings" panose="05000000000000000000" pitchFamily="2" charset="2"/>
              <a:buChar char="Ø"/>
            </a:pPr>
            <a:r>
              <a:rPr lang="en-US" sz="1100" dirty="0">
                <a:solidFill>
                  <a:schemeClr val="tx1"/>
                </a:solidFill>
                <a:latin typeface="Arial" panose="020B0604020202020204" pitchFamily="34" charset="0"/>
                <a:cs typeface="Arial" panose="020B0604020202020204" pitchFamily="34" charset="0"/>
              </a:rPr>
              <a:t>Removing columns with missing values. </a:t>
            </a:r>
          </a:p>
          <a:p>
            <a:pPr marL="171450" indent="-171450" algn="just">
              <a:buFont typeface="Wingdings" panose="05000000000000000000" pitchFamily="2" charset="2"/>
              <a:buChar char="Ø"/>
            </a:pPr>
            <a:r>
              <a:rPr lang="en-US" sz="1100" dirty="0">
                <a:solidFill>
                  <a:schemeClr val="tx1"/>
                </a:solidFill>
                <a:latin typeface="Arial" panose="020B0604020202020204" pitchFamily="34" charset="0"/>
                <a:cs typeface="Arial" panose="020B0604020202020204" pitchFamily="34" charset="0"/>
              </a:rPr>
              <a:t>Renaming Columns for easy understandability.</a:t>
            </a:r>
          </a:p>
          <a:p>
            <a:pPr marL="171450" indent="-171450" algn="just">
              <a:buFont typeface="Wingdings" panose="05000000000000000000" pitchFamily="2" charset="2"/>
              <a:buChar char="Ø"/>
            </a:pPr>
            <a:r>
              <a:rPr lang="en-US" sz="1100" dirty="0">
                <a:solidFill>
                  <a:schemeClr val="tx1"/>
                </a:solidFill>
                <a:latin typeface="Arial" panose="020B0604020202020204" pitchFamily="34" charset="0"/>
                <a:cs typeface="Arial" panose="020B0604020202020204" pitchFamily="34" charset="0"/>
              </a:rPr>
              <a:t>Removing less relevant observations.</a:t>
            </a:r>
          </a:p>
          <a:p>
            <a:pPr marL="171450" indent="-171450" algn="just">
              <a:buFont typeface="Wingdings" panose="05000000000000000000" pitchFamily="2" charset="2"/>
              <a:buChar char="Ø"/>
            </a:pPr>
            <a:r>
              <a:rPr lang="en-US" sz="1100" dirty="0">
                <a:solidFill>
                  <a:schemeClr val="tx1"/>
                </a:solidFill>
                <a:latin typeface="Arial" panose="020B0604020202020204" pitchFamily="34" charset="0"/>
                <a:cs typeface="Arial" panose="020B0604020202020204" pitchFamily="34" charset="0"/>
              </a:rPr>
              <a:t>Removing observation which is bias.</a:t>
            </a:r>
          </a:p>
          <a:p>
            <a:pPr algn="just"/>
            <a:endParaRPr lang="en-US" sz="1100" dirty="0">
              <a:solidFill>
                <a:schemeClr val="tx1"/>
              </a:solidFill>
              <a:latin typeface="Arial" panose="020B0604020202020204" pitchFamily="34" charset="0"/>
              <a:cs typeface="Arial" panose="020B0604020202020204" pitchFamily="34" charset="0"/>
            </a:endParaRPr>
          </a:p>
          <a:p>
            <a:pPr algn="just"/>
            <a:r>
              <a:rPr lang="en-US" sz="1100" i="1" dirty="0">
                <a:solidFill>
                  <a:schemeClr val="tx1"/>
                </a:solidFill>
                <a:latin typeface="Arial" panose="020B0604020202020204" pitchFamily="34" charset="0"/>
                <a:cs typeface="Arial" panose="020B0604020202020204" pitchFamily="34" charset="0"/>
              </a:rPr>
              <a:t>Observation:</a:t>
            </a:r>
          </a:p>
          <a:p>
            <a:pPr algn="just"/>
            <a:r>
              <a:rPr lang="en-US" sz="1100" dirty="0"/>
              <a:t>weight: 96% missing medical specialty: 48% missing payer code: ~44% missing race: ~3% missing diagnosis 3: ~2% missing</a:t>
            </a:r>
            <a:endParaRPr lang="en-US" sz="1100" dirty="0">
              <a:solidFill>
                <a:schemeClr val="tx1"/>
              </a:solidFill>
              <a:latin typeface="Arial" panose="020B0604020202020204" pitchFamily="34" charset="0"/>
              <a:cs typeface="Arial" panose="020B0604020202020204" pitchFamily="34" charset="0"/>
            </a:endParaRPr>
          </a:p>
        </p:txBody>
      </p:sp>
      <p:pic>
        <p:nvPicPr>
          <p:cNvPr id="107" name="Picture 106">
            <a:extLst>
              <a:ext uri="{FF2B5EF4-FFF2-40B4-BE49-F238E27FC236}">
                <a16:creationId xmlns:a16="http://schemas.microsoft.com/office/drawing/2014/main" id="{CB5CCC16-671D-42D6-9B39-B7AEA9CD5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544" y="3188391"/>
            <a:ext cx="389385" cy="395112"/>
          </a:xfrm>
          <a:prstGeom prst="rect">
            <a:avLst/>
          </a:prstGeom>
        </p:spPr>
      </p:pic>
      <p:pic>
        <p:nvPicPr>
          <p:cNvPr id="57" name="Picture 56">
            <a:extLst>
              <a:ext uri="{FF2B5EF4-FFF2-40B4-BE49-F238E27FC236}">
                <a16:creationId xmlns:a16="http://schemas.microsoft.com/office/drawing/2014/main" id="{648FF12C-AD99-4D69-B1C1-FE67F01C1713}"/>
              </a:ext>
            </a:extLst>
          </p:cNvPr>
          <p:cNvPicPr>
            <a:picLocks noChangeAspect="1"/>
          </p:cNvPicPr>
          <p:nvPr/>
        </p:nvPicPr>
        <p:blipFill>
          <a:blip r:embed="rId5"/>
          <a:stretch>
            <a:fillRect/>
          </a:stretch>
        </p:blipFill>
        <p:spPr>
          <a:xfrm>
            <a:off x="6112391" y="3188391"/>
            <a:ext cx="2716274" cy="1843799"/>
          </a:xfrm>
          <a:prstGeom prst="rect">
            <a:avLst/>
          </a:prstGeom>
        </p:spPr>
        <p:style>
          <a:lnRef idx="2">
            <a:schemeClr val="accent1"/>
          </a:lnRef>
          <a:fillRef idx="1">
            <a:schemeClr val="lt1"/>
          </a:fillRef>
          <a:effectRef idx="0">
            <a:schemeClr val="accent1"/>
          </a:effectRef>
          <a:fontRef idx="minor">
            <a:schemeClr val="dk1"/>
          </a:fontRef>
        </p:style>
      </p:pic>
      <p:sp>
        <p:nvSpPr>
          <p:cNvPr id="108" name="Freeform 56">
            <a:extLst>
              <a:ext uri="{FF2B5EF4-FFF2-40B4-BE49-F238E27FC236}">
                <a16:creationId xmlns:a16="http://schemas.microsoft.com/office/drawing/2014/main" id="{A87E671C-6F54-40F4-8C42-52BAE5D19E26}"/>
              </a:ext>
            </a:extLst>
          </p:cNvPr>
          <p:cNvSpPr>
            <a:spLocks noEditPoints="1"/>
          </p:cNvSpPr>
          <p:nvPr/>
        </p:nvSpPr>
        <p:spPr bwMode="auto">
          <a:xfrm>
            <a:off x="1693484" y="1819292"/>
            <a:ext cx="272497" cy="337699"/>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E46C0A"/>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022815" y="1913128"/>
            <a:ext cx="17124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SLIDE TITLE</a:t>
            </a:r>
            <a:endParaRPr/>
          </a:p>
        </p:txBody>
      </p:sp>
      <p:sp>
        <p:nvSpPr>
          <p:cNvPr id="98" name="Google Shape;98;p18"/>
          <p:cNvSpPr txBox="1">
            <a:spLocks noGrp="1"/>
          </p:cNvSpPr>
          <p:nvPr>
            <p:ph type="sldNum" idx="12"/>
          </p:nvPr>
        </p:nvSpPr>
        <p:spPr>
          <a:xfrm>
            <a:off x="928015" y="432402"/>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28" name="Freeform 47">
            <a:extLst>
              <a:ext uri="{FF2B5EF4-FFF2-40B4-BE49-F238E27FC236}">
                <a16:creationId xmlns:a16="http://schemas.microsoft.com/office/drawing/2014/main" id="{0A5F0952-762F-4A19-A0DB-983989062408}"/>
              </a:ext>
            </a:extLst>
          </p:cNvPr>
          <p:cNvSpPr/>
          <p:nvPr/>
        </p:nvSpPr>
        <p:spPr>
          <a:xfrm>
            <a:off x="2897067" y="2669632"/>
            <a:ext cx="4850839" cy="661806"/>
          </a:xfrm>
          <a:custGeom>
            <a:avLst/>
            <a:gdLst>
              <a:gd name="connsiteX0" fmla="*/ 6628187 w 7623269"/>
              <a:gd name="connsiteY0" fmla="*/ 0 h 1078344"/>
              <a:gd name="connsiteX1" fmla="*/ 7125728 w 7623269"/>
              <a:gd name="connsiteY1" fmla="*/ 0 h 1078344"/>
              <a:gd name="connsiteX2" fmla="*/ 7623269 w 7623269"/>
              <a:gd name="connsiteY2" fmla="*/ 539172 h 1078344"/>
              <a:gd name="connsiteX3" fmla="*/ 7125728 w 7623269"/>
              <a:gd name="connsiteY3" fmla="*/ 1078344 h 1078344"/>
              <a:gd name="connsiteX4" fmla="*/ 6628187 w 7623269"/>
              <a:gd name="connsiteY4" fmla="*/ 1078343 h 1078344"/>
              <a:gd name="connsiteX5" fmla="*/ 6628187 w 7623269"/>
              <a:gd name="connsiteY5" fmla="*/ 1078344 h 1078344"/>
              <a:gd name="connsiteX6" fmla="*/ 0 w 7623269"/>
              <a:gd name="connsiteY6" fmla="*/ 1078344 h 1078344"/>
              <a:gd name="connsiteX7" fmla="*/ 0 w 7623269"/>
              <a:gd name="connsiteY7" fmla="*/ 1 h 1078344"/>
              <a:gd name="connsiteX8" fmla="*/ 6628187 w 7623269"/>
              <a:gd name="connsiteY8" fmla="*/ 1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3269" h="1078344">
                <a:moveTo>
                  <a:pt x="6628187" y="0"/>
                </a:moveTo>
                <a:lnTo>
                  <a:pt x="7125728" y="0"/>
                </a:lnTo>
                <a:cubicBezTo>
                  <a:pt x="7400512" y="0"/>
                  <a:pt x="7623269" y="241396"/>
                  <a:pt x="7623269" y="539172"/>
                </a:cubicBezTo>
                <a:cubicBezTo>
                  <a:pt x="7623269" y="836948"/>
                  <a:pt x="7400512" y="1078344"/>
                  <a:pt x="7125728" y="1078344"/>
                </a:cubicBezTo>
                <a:lnTo>
                  <a:pt x="6628187" y="1078343"/>
                </a:lnTo>
                <a:lnTo>
                  <a:pt x="6628187" y="1078344"/>
                </a:lnTo>
                <a:lnTo>
                  <a:pt x="0" y="1078344"/>
                </a:lnTo>
                <a:lnTo>
                  <a:pt x="0" y="1"/>
                </a:lnTo>
                <a:lnTo>
                  <a:pt x="6628187" y="1"/>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Freeform 48">
            <a:extLst>
              <a:ext uri="{FF2B5EF4-FFF2-40B4-BE49-F238E27FC236}">
                <a16:creationId xmlns:a16="http://schemas.microsoft.com/office/drawing/2014/main" id="{1DFC0F45-4B7C-47D1-BED2-CD9A7AAF70A5}"/>
              </a:ext>
            </a:extLst>
          </p:cNvPr>
          <p:cNvSpPr/>
          <p:nvPr/>
        </p:nvSpPr>
        <p:spPr>
          <a:xfrm>
            <a:off x="2897066" y="3331437"/>
            <a:ext cx="5582431" cy="661806"/>
          </a:xfrm>
          <a:custGeom>
            <a:avLst/>
            <a:gdLst>
              <a:gd name="connsiteX0" fmla="*/ 0 w 8772992"/>
              <a:gd name="connsiteY0" fmla="*/ 0 h 1078344"/>
              <a:gd name="connsiteX1" fmla="*/ 7777910 w 8772992"/>
              <a:gd name="connsiteY1" fmla="*/ 0 h 1078344"/>
              <a:gd name="connsiteX2" fmla="*/ 7798081 w 8772992"/>
              <a:gd name="connsiteY2" fmla="*/ 0 h 1078344"/>
              <a:gd name="connsiteX3" fmla="*/ 8275451 w 8772992"/>
              <a:gd name="connsiteY3" fmla="*/ 0 h 1078344"/>
              <a:gd name="connsiteX4" fmla="*/ 8772992 w 8772992"/>
              <a:gd name="connsiteY4" fmla="*/ 539172 h 1078344"/>
              <a:gd name="connsiteX5" fmla="*/ 8275451 w 8772992"/>
              <a:gd name="connsiteY5" fmla="*/ 1078344 h 1078344"/>
              <a:gd name="connsiteX6" fmla="*/ 7777910 w 8772992"/>
              <a:gd name="connsiteY6" fmla="*/ 1078343 h 1078344"/>
              <a:gd name="connsiteX7" fmla="*/ 0 w 8772992"/>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992" h="1078344">
                <a:moveTo>
                  <a:pt x="0" y="0"/>
                </a:moveTo>
                <a:lnTo>
                  <a:pt x="7777910" y="0"/>
                </a:lnTo>
                <a:lnTo>
                  <a:pt x="7798081" y="0"/>
                </a:lnTo>
                <a:lnTo>
                  <a:pt x="8275451" y="0"/>
                </a:lnTo>
                <a:cubicBezTo>
                  <a:pt x="8550235" y="0"/>
                  <a:pt x="8772992" y="241396"/>
                  <a:pt x="8772992" y="539172"/>
                </a:cubicBezTo>
                <a:cubicBezTo>
                  <a:pt x="8772992" y="836948"/>
                  <a:pt x="8550235" y="1078344"/>
                  <a:pt x="8275451" y="1078344"/>
                </a:cubicBezTo>
                <a:lnTo>
                  <a:pt x="7777910" y="1078343"/>
                </a:lnTo>
                <a:lnTo>
                  <a:pt x="0" y="10783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Freeform 49">
            <a:extLst>
              <a:ext uri="{FF2B5EF4-FFF2-40B4-BE49-F238E27FC236}">
                <a16:creationId xmlns:a16="http://schemas.microsoft.com/office/drawing/2014/main" id="{BC865967-B2A7-49EF-B9FF-C68DA7D21C54}"/>
              </a:ext>
            </a:extLst>
          </p:cNvPr>
          <p:cNvSpPr/>
          <p:nvPr/>
        </p:nvSpPr>
        <p:spPr>
          <a:xfrm>
            <a:off x="2897067" y="2007828"/>
            <a:ext cx="4239042" cy="664181"/>
          </a:xfrm>
          <a:custGeom>
            <a:avLst/>
            <a:gdLst>
              <a:gd name="connsiteX0" fmla="*/ 0 w 6661808"/>
              <a:gd name="connsiteY0" fmla="*/ 0 h 1082215"/>
              <a:gd name="connsiteX1" fmla="*/ 5666726 w 6661808"/>
              <a:gd name="connsiteY1" fmla="*/ 0 h 1082215"/>
              <a:gd name="connsiteX2" fmla="*/ 5666726 w 6661808"/>
              <a:gd name="connsiteY2" fmla="*/ 3871 h 1082215"/>
              <a:gd name="connsiteX3" fmla="*/ 6164267 w 6661808"/>
              <a:gd name="connsiteY3" fmla="*/ 3871 h 1082215"/>
              <a:gd name="connsiteX4" fmla="*/ 6661808 w 6661808"/>
              <a:gd name="connsiteY4" fmla="*/ 543043 h 1082215"/>
              <a:gd name="connsiteX5" fmla="*/ 6164267 w 6661808"/>
              <a:gd name="connsiteY5" fmla="*/ 1082215 h 1082215"/>
              <a:gd name="connsiteX6" fmla="*/ 5666726 w 6661808"/>
              <a:gd name="connsiteY6" fmla="*/ 1082214 h 1082215"/>
              <a:gd name="connsiteX7" fmla="*/ 5666726 w 6661808"/>
              <a:gd name="connsiteY7" fmla="*/ 1078343 h 1082215"/>
              <a:gd name="connsiteX8" fmla="*/ 0 w 6661808"/>
              <a:gd name="connsiteY8" fmla="*/ 1078343 h 108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1808" h="1082215">
                <a:moveTo>
                  <a:pt x="0" y="0"/>
                </a:moveTo>
                <a:lnTo>
                  <a:pt x="5666726" y="0"/>
                </a:lnTo>
                <a:lnTo>
                  <a:pt x="5666726" y="3871"/>
                </a:lnTo>
                <a:lnTo>
                  <a:pt x="6164267" y="3871"/>
                </a:lnTo>
                <a:cubicBezTo>
                  <a:pt x="6439051" y="3871"/>
                  <a:pt x="6661808" y="245267"/>
                  <a:pt x="6661808" y="543043"/>
                </a:cubicBezTo>
                <a:cubicBezTo>
                  <a:pt x="6661808" y="840819"/>
                  <a:pt x="6439051" y="1082215"/>
                  <a:pt x="6164267" y="1082215"/>
                </a:cubicBezTo>
                <a:lnTo>
                  <a:pt x="5666726" y="1082214"/>
                </a:lnTo>
                <a:lnTo>
                  <a:pt x="5666726" y="1078343"/>
                </a:lnTo>
                <a:lnTo>
                  <a:pt x="0" y="107834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Freeform 50">
            <a:extLst>
              <a:ext uri="{FF2B5EF4-FFF2-40B4-BE49-F238E27FC236}">
                <a16:creationId xmlns:a16="http://schemas.microsoft.com/office/drawing/2014/main" id="{1616F8F2-E477-47EA-AF42-3D870D04F7C8}"/>
              </a:ext>
            </a:extLst>
          </p:cNvPr>
          <p:cNvSpPr/>
          <p:nvPr/>
        </p:nvSpPr>
        <p:spPr>
          <a:xfrm>
            <a:off x="2897067" y="1346022"/>
            <a:ext cx="4987746" cy="661806"/>
          </a:xfrm>
          <a:custGeom>
            <a:avLst/>
            <a:gdLst>
              <a:gd name="connsiteX0" fmla="*/ 0 w 7838423"/>
              <a:gd name="connsiteY0" fmla="*/ 0 h 1078344"/>
              <a:gd name="connsiteX1" fmla="*/ 6843341 w 7838423"/>
              <a:gd name="connsiteY1" fmla="*/ 0 h 1078344"/>
              <a:gd name="connsiteX2" fmla="*/ 7112282 w 7838423"/>
              <a:gd name="connsiteY2" fmla="*/ 0 h 1078344"/>
              <a:gd name="connsiteX3" fmla="*/ 7340882 w 7838423"/>
              <a:gd name="connsiteY3" fmla="*/ 0 h 1078344"/>
              <a:gd name="connsiteX4" fmla="*/ 7838423 w 7838423"/>
              <a:gd name="connsiteY4" fmla="*/ 539172 h 1078344"/>
              <a:gd name="connsiteX5" fmla="*/ 7340882 w 7838423"/>
              <a:gd name="connsiteY5" fmla="*/ 1078344 h 1078344"/>
              <a:gd name="connsiteX6" fmla="*/ 6843341 w 7838423"/>
              <a:gd name="connsiteY6" fmla="*/ 1078343 h 1078344"/>
              <a:gd name="connsiteX7" fmla="*/ 0 w 7838423"/>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8423" h="1078344">
                <a:moveTo>
                  <a:pt x="0" y="0"/>
                </a:moveTo>
                <a:lnTo>
                  <a:pt x="6843341" y="0"/>
                </a:lnTo>
                <a:lnTo>
                  <a:pt x="7112282" y="0"/>
                </a:lnTo>
                <a:lnTo>
                  <a:pt x="7340882" y="0"/>
                </a:lnTo>
                <a:cubicBezTo>
                  <a:pt x="7615666" y="0"/>
                  <a:pt x="7838423" y="241396"/>
                  <a:pt x="7838423" y="539172"/>
                </a:cubicBezTo>
                <a:cubicBezTo>
                  <a:pt x="7838423" y="836948"/>
                  <a:pt x="7615666" y="1078344"/>
                  <a:pt x="7340882" y="1078344"/>
                </a:cubicBezTo>
                <a:lnTo>
                  <a:pt x="6843341" y="1078343"/>
                </a:lnTo>
                <a:lnTo>
                  <a:pt x="0" y="1078343"/>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Oval 31">
            <a:extLst>
              <a:ext uri="{FF2B5EF4-FFF2-40B4-BE49-F238E27FC236}">
                <a16:creationId xmlns:a16="http://schemas.microsoft.com/office/drawing/2014/main" id="{B5473599-F9F8-4167-A58D-DFB6C09F414E}"/>
              </a:ext>
            </a:extLst>
          </p:cNvPr>
          <p:cNvSpPr/>
          <p:nvPr/>
        </p:nvSpPr>
        <p:spPr>
          <a:xfrm>
            <a:off x="7262744" y="1424390"/>
            <a:ext cx="523666" cy="50507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Oval 32">
            <a:extLst>
              <a:ext uri="{FF2B5EF4-FFF2-40B4-BE49-F238E27FC236}">
                <a16:creationId xmlns:a16="http://schemas.microsoft.com/office/drawing/2014/main" id="{A16D61B7-97DE-4A67-AAFC-DD7523DC9BC4}"/>
              </a:ext>
            </a:extLst>
          </p:cNvPr>
          <p:cNvSpPr/>
          <p:nvPr/>
        </p:nvSpPr>
        <p:spPr>
          <a:xfrm>
            <a:off x="6493931" y="2086195"/>
            <a:ext cx="523666" cy="50507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Oval 33">
            <a:extLst>
              <a:ext uri="{FF2B5EF4-FFF2-40B4-BE49-F238E27FC236}">
                <a16:creationId xmlns:a16="http://schemas.microsoft.com/office/drawing/2014/main" id="{F048034A-A995-4842-BD4A-B30307AFFB98}"/>
              </a:ext>
            </a:extLst>
          </p:cNvPr>
          <p:cNvSpPr/>
          <p:nvPr/>
        </p:nvSpPr>
        <p:spPr>
          <a:xfrm>
            <a:off x="7114714" y="2748000"/>
            <a:ext cx="523666" cy="50507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Oval 34">
            <a:extLst>
              <a:ext uri="{FF2B5EF4-FFF2-40B4-BE49-F238E27FC236}">
                <a16:creationId xmlns:a16="http://schemas.microsoft.com/office/drawing/2014/main" id="{8EF16EF3-15DD-4B63-AA09-82FB2E90A1BF}"/>
              </a:ext>
            </a:extLst>
          </p:cNvPr>
          <p:cNvSpPr/>
          <p:nvPr/>
        </p:nvSpPr>
        <p:spPr>
          <a:xfrm>
            <a:off x="7859140" y="3409805"/>
            <a:ext cx="523666" cy="50507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TextBox 35">
            <a:extLst>
              <a:ext uri="{FF2B5EF4-FFF2-40B4-BE49-F238E27FC236}">
                <a16:creationId xmlns:a16="http://schemas.microsoft.com/office/drawing/2014/main" id="{E3D8E0A9-3F1E-47AC-88B4-2B17D8C998B2}"/>
              </a:ext>
            </a:extLst>
          </p:cNvPr>
          <p:cNvSpPr txBox="1"/>
          <p:nvPr/>
        </p:nvSpPr>
        <p:spPr>
          <a:xfrm>
            <a:off x="3082175" y="1452419"/>
            <a:ext cx="4057586" cy="415498"/>
          </a:xfrm>
          <a:prstGeom prst="rect">
            <a:avLst/>
          </a:prstGeom>
          <a:noFill/>
        </p:spPr>
        <p:txBody>
          <a:bodyPr wrap="square" rtlCol="0">
            <a:spAutoFit/>
          </a:bodyPr>
          <a:lstStyle/>
          <a:p>
            <a:pPr algn="just"/>
            <a:r>
              <a:rPr lang="en-US" sz="1050" dirty="0">
                <a:solidFill>
                  <a:schemeClr val="bg1"/>
                </a:solidFill>
                <a:latin typeface="Arial" panose="020B0604020202020204" pitchFamily="34" charset="0"/>
                <a:cs typeface="Arial" panose="020B0604020202020204" pitchFamily="34" charset="0"/>
              </a:rPr>
              <a:t>Using ICD-9 Code to interpret the diagnosis (1, 2 &amp; 3) values to textual terminologies, for better interpretation of data.</a:t>
            </a:r>
          </a:p>
        </p:txBody>
      </p:sp>
      <p:sp>
        <p:nvSpPr>
          <p:cNvPr id="37" name="TextBox 36">
            <a:extLst>
              <a:ext uri="{FF2B5EF4-FFF2-40B4-BE49-F238E27FC236}">
                <a16:creationId xmlns:a16="http://schemas.microsoft.com/office/drawing/2014/main" id="{955A6106-87BD-4312-BBE4-537F88FA4FC3}"/>
              </a:ext>
            </a:extLst>
          </p:cNvPr>
          <p:cNvSpPr txBox="1"/>
          <p:nvPr/>
        </p:nvSpPr>
        <p:spPr>
          <a:xfrm>
            <a:off x="2991048" y="2030879"/>
            <a:ext cx="3347114" cy="415498"/>
          </a:xfrm>
          <a:prstGeom prst="rect">
            <a:avLst/>
          </a:prstGeom>
          <a:noFill/>
        </p:spPr>
        <p:txBody>
          <a:bodyPr wrap="square" rtlCol="0">
            <a:spAutoFit/>
          </a:bodyPr>
          <a:lstStyle/>
          <a:p>
            <a:pPr algn="just"/>
            <a:endParaRPr lang="en-US" sz="1050" dirty="0">
              <a:solidFill>
                <a:schemeClr val="bg1"/>
              </a:solidFill>
              <a:latin typeface="Arial" panose="020B0604020202020204" pitchFamily="34" charset="0"/>
              <a:cs typeface="Arial" panose="020B0604020202020204" pitchFamily="34" charset="0"/>
            </a:endParaRPr>
          </a:p>
          <a:p>
            <a:pPr algn="just"/>
            <a:r>
              <a:rPr lang="en-US" sz="1050" dirty="0">
                <a:solidFill>
                  <a:schemeClr val="bg1"/>
                </a:solidFill>
                <a:latin typeface="Arial" panose="020B0604020202020204" pitchFamily="34" charset="0"/>
                <a:cs typeface="Arial" panose="020B0604020202020204" pitchFamily="34" charset="0"/>
              </a:rPr>
              <a:t>   Renaming columns for better understanding.</a:t>
            </a:r>
          </a:p>
        </p:txBody>
      </p:sp>
      <p:sp>
        <p:nvSpPr>
          <p:cNvPr id="38" name="TextBox 37">
            <a:extLst>
              <a:ext uri="{FF2B5EF4-FFF2-40B4-BE49-F238E27FC236}">
                <a16:creationId xmlns:a16="http://schemas.microsoft.com/office/drawing/2014/main" id="{86E71F7D-B730-4BF3-91F3-A95BC73499F3}"/>
              </a:ext>
            </a:extLst>
          </p:cNvPr>
          <p:cNvSpPr txBox="1"/>
          <p:nvPr/>
        </p:nvSpPr>
        <p:spPr>
          <a:xfrm>
            <a:off x="3146817" y="2862035"/>
            <a:ext cx="3697088" cy="253916"/>
          </a:xfrm>
          <a:prstGeom prst="rect">
            <a:avLst/>
          </a:prstGeom>
          <a:noFill/>
        </p:spPr>
        <p:txBody>
          <a:bodyPr wrap="square" rtlCol="0">
            <a:spAutoFit/>
          </a:bodyPr>
          <a:lstStyle/>
          <a:p>
            <a:pPr algn="just"/>
            <a:r>
              <a:rPr lang="en-US" sz="1050" dirty="0">
                <a:solidFill>
                  <a:schemeClr val="bg1"/>
                </a:solidFill>
                <a:latin typeface="Arial" panose="020B0604020202020204" pitchFamily="34" charset="0"/>
                <a:cs typeface="Arial" panose="020B0604020202020204" pitchFamily="34" charset="0"/>
              </a:rPr>
              <a:t>One- hot encoding to map the variables.</a:t>
            </a:r>
          </a:p>
        </p:txBody>
      </p:sp>
      <p:sp>
        <p:nvSpPr>
          <p:cNvPr id="39" name="TextBox 38">
            <a:extLst>
              <a:ext uri="{FF2B5EF4-FFF2-40B4-BE49-F238E27FC236}">
                <a16:creationId xmlns:a16="http://schemas.microsoft.com/office/drawing/2014/main" id="{89417D8B-FAE3-48C6-807C-365D53BA6342}"/>
              </a:ext>
            </a:extLst>
          </p:cNvPr>
          <p:cNvSpPr txBox="1"/>
          <p:nvPr/>
        </p:nvSpPr>
        <p:spPr>
          <a:xfrm>
            <a:off x="3056387" y="3356280"/>
            <a:ext cx="4747936" cy="577081"/>
          </a:xfrm>
          <a:prstGeom prst="rect">
            <a:avLst/>
          </a:prstGeom>
          <a:noFill/>
        </p:spPr>
        <p:txBody>
          <a:bodyPr wrap="square" rtlCol="0">
            <a:spAutoFit/>
          </a:bodyPr>
          <a:lstStyle/>
          <a:p>
            <a:pPr algn="just"/>
            <a:endParaRPr lang="en-US" sz="1050" dirty="0">
              <a:solidFill>
                <a:schemeClr val="bg1"/>
              </a:solidFill>
              <a:latin typeface="Arial" panose="020B0604020202020204" pitchFamily="34" charset="0"/>
              <a:cs typeface="Arial" panose="020B0604020202020204" pitchFamily="34" charset="0"/>
            </a:endParaRPr>
          </a:p>
          <a:p>
            <a:pPr algn="just"/>
            <a:r>
              <a:rPr lang="en-US" sz="1050" dirty="0">
                <a:solidFill>
                  <a:schemeClr val="bg1"/>
                </a:solidFill>
                <a:latin typeface="Arial" panose="020B0604020202020204" pitchFamily="34" charset="0"/>
                <a:cs typeface="Arial" panose="020B0604020202020204" pitchFamily="34" charset="0"/>
              </a:rPr>
              <a:t>With this exercise we ensured no null values were present and had sustained only relevant and meaningful information. </a:t>
            </a:r>
          </a:p>
        </p:txBody>
      </p:sp>
      <p:grpSp>
        <p:nvGrpSpPr>
          <p:cNvPr id="40" name="Group 11">
            <a:extLst>
              <a:ext uri="{FF2B5EF4-FFF2-40B4-BE49-F238E27FC236}">
                <a16:creationId xmlns:a16="http://schemas.microsoft.com/office/drawing/2014/main" id="{E967429B-2556-445B-8ECC-D0C3A7A58108}"/>
              </a:ext>
            </a:extLst>
          </p:cNvPr>
          <p:cNvGrpSpPr>
            <a:grpSpLocks noChangeAspect="1"/>
          </p:cNvGrpSpPr>
          <p:nvPr/>
        </p:nvGrpSpPr>
        <p:grpSpPr bwMode="auto">
          <a:xfrm>
            <a:off x="7397180" y="1582269"/>
            <a:ext cx="254794" cy="189310"/>
            <a:chOff x="4208" y="370"/>
            <a:chExt cx="214" cy="159"/>
          </a:xfrm>
          <a:solidFill>
            <a:srgbClr val="FF0000"/>
          </a:solidFill>
        </p:grpSpPr>
        <p:sp>
          <p:nvSpPr>
            <p:cNvPr id="41" name="Freeform 13">
              <a:extLst>
                <a:ext uri="{FF2B5EF4-FFF2-40B4-BE49-F238E27FC236}">
                  <a16:creationId xmlns:a16="http://schemas.microsoft.com/office/drawing/2014/main" id="{E2E4264F-AA6A-41E1-BFEC-AF4D8B734711}"/>
                </a:ext>
              </a:extLst>
            </p:cNvPr>
            <p:cNvSpPr>
              <a:spLocks/>
            </p:cNvSpPr>
            <p:nvPr/>
          </p:nvSpPr>
          <p:spPr bwMode="auto">
            <a:xfrm>
              <a:off x="4280" y="370"/>
              <a:ext cx="53" cy="34"/>
            </a:xfrm>
            <a:custGeom>
              <a:avLst/>
              <a:gdLst>
                <a:gd name="T0" fmla="*/ 61 w 857"/>
                <a:gd name="T1" fmla="*/ 0 h 550"/>
                <a:gd name="T2" fmla="*/ 73 w 857"/>
                <a:gd name="T3" fmla="*/ 1 h 550"/>
                <a:gd name="T4" fmla="*/ 87 w 857"/>
                <a:gd name="T5" fmla="*/ 6 h 550"/>
                <a:gd name="T6" fmla="*/ 836 w 857"/>
                <a:gd name="T7" fmla="*/ 434 h 550"/>
                <a:gd name="T8" fmla="*/ 846 w 857"/>
                <a:gd name="T9" fmla="*/ 442 h 550"/>
                <a:gd name="T10" fmla="*/ 853 w 857"/>
                <a:gd name="T11" fmla="*/ 453 h 550"/>
                <a:gd name="T12" fmla="*/ 857 w 857"/>
                <a:gd name="T13" fmla="*/ 466 h 550"/>
                <a:gd name="T14" fmla="*/ 857 w 857"/>
                <a:gd name="T15" fmla="*/ 479 h 550"/>
                <a:gd name="T16" fmla="*/ 851 w 857"/>
                <a:gd name="T17" fmla="*/ 492 h 550"/>
                <a:gd name="T18" fmla="*/ 830 w 857"/>
                <a:gd name="T19" fmla="*/ 529 h 550"/>
                <a:gd name="T20" fmla="*/ 821 w 857"/>
                <a:gd name="T21" fmla="*/ 539 h 550"/>
                <a:gd name="T22" fmla="*/ 811 w 857"/>
                <a:gd name="T23" fmla="*/ 547 h 550"/>
                <a:gd name="T24" fmla="*/ 797 w 857"/>
                <a:gd name="T25" fmla="*/ 550 h 550"/>
                <a:gd name="T26" fmla="*/ 784 w 857"/>
                <a:gd name="T27" fmla="*/ 550 h 550"/>
                <a:gd name="T28" fmla="*/ 771 w 857"/>
                <a:gd name="T29" fmla="*/ 545 h 550"/>
                <a:gd name="T30" fmla="*/ 22 w 857"/>
                <a:gd name="T31" fmla="*/ 117 h 550"/>
                <a:gd name="T32" fmla="*/ 10 w 857"/>
                <a:gd name="T33" fmla="*/ 109 h 550"/>
                <a:gd name="T34" fmla="*/ 4 w 857"/>
                <a:gd name="T35" fmla="*/ 97 h 550"/>
                <a:gd name="T36" fmla="*/ 0 w 857"/>
                <a:gd name="T37" fmla="*/ 85 h 550"/>
                <a:gd name="T38" fmla="*/ 1 w 857"/>
                <a:gd name="T39" fmla="*/ 71 h 550"/>
                <a:gd name="T40" fmla="*/ 6 w 857"/>
                <a:gd name="T41" fmla="*/ 58 h 550"/>
                <a:gd name="T42" fmla="*/ 27 w 857"/>
                <a:gd name="T43" fmla="*/ 22 h 550"/>
                <a:gd name="T44" fmla="*/ 37 w 857"/>
                <a:gd name="T45" fmla="*/ 10 h 550"/>
                <a:gd name="T46" fmla="*/ 47 w 857"/>
                <a:gd name="T47" fmla="*/ 4 h 550"/>
                <a:gd name="T48" fmla="*/ 61 w 857"/>
                <a:gd name="T49"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7" h="550">
                  <a:moveTo>
                    <a:pt x="61" y="0"/>
                  </a:moveTo>
                  <a:lnTo>
                    <a:pt x="73" y="1"/>
                  </a:lnTo>
                  <a:lnTo>
                    <a:pt x="87" y="6"/>
                  </a:lnTo>
                  <a:lnTo>
                    <a:pt x="836" y="434"/>
                  </a:lnTo>
                  <a:lnTo>
                    <a:pt x="846" y="442"/>
                  </a:lnTo>
                  <a:lnTo>
                    <a:pt x="853" y="453"/>
                  </a:lnTo>
                  <a:lnTo>
                    <a:pt x="857" y="466"/>
                  </a:lnTo>
                  <a:lnTo>
                    <a:pt x="857" y="479"/>
                  </a:lnTo>
                  <a:lnTo>
                    <a:pt x="851" y="492"/>
                  </a:lnTo>
                  <a:lnTo>
                    <a:pt x="830" y="529"/>
                  </a:lnTo>
                  <a:lnTo>
                    <a:pt x="821" y="539"/>
                  </a:lnTo>
                  <a:lnTo>
                    <a:pt x="811" y="547"/>
                  </a:lnTo>
                  <a:lnTo>
                    <a:pt x="797" y="550"/>
                  </a:lnTo>
                  <a:lnTo>
                    <a:pt x="784" y="550"/>
                  </a:lnTo>
                  <a:lnTo>
                    <a:pt x="771" y="545"/>
                  </a:lnTo>
                  <a:lnTo>
                    <a:pt x="22" y="117"/>
                  </a:lnTo>
                  <a:lnTo>
                    <a:pt x="10" y="109"/>
                  </a:lnTo>
                  <a:lnTo>
                    <a:pt x="4" y="97"/>
                  </a:lnTo>
                  <a:lnTo>
                    <a:pt x="0" y="85"/>
                  </a:lnTo>
                  <a:lnTo>
                    <a:pt x="1" y="71"/>
                  </a:lnTo>
                  <a:lnTo>
                    <a:pt x="6" y="58"/>
                  </a:lnTo>
                  <a:lnTo>
                    <a:pt x="27" y="22"/>
                  </a:lnTo>
                  <a:lnTo>
                    <a:pt x="37" y="10"/>
                  </a:lnTo>
                  <a:lnTo>
                    <a:pt x="47" y="4"/>
                  </a:lnTo>
                  <a:lnTo>
                    <a:pt x="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42" name="Freeform 14">
              <a:extLst>
                <a:ext uri="{FF2B5EF4-FFF2-40B4-BE49-F238E27FC236}">
                  <a16:creationId xmlns:a16="http://schemas.microsoft.com/office/drawing/2014/main" id="{BBFE91AF-439B-4F2B-A7C8-AF7E935286F4}"/>
                </a:ext>
              </a:extLst>
            </p:cNvPr>
            <p:cNvSpPr>
              <a:spLocks/>
            </p:cNvSpPr>
            <p:nvPr/>
          </p:nvSpPr>
          <p:spPr bwMode="auto">
            <a:xfrm>
              <a:off x="4239" y="439"/>
              <a:ext cx="54" cy="35"/>
            </a:xfrm>
            <a:custGeom>
              <a:avLst/>
              <a:gdLst>
                <a:gd name="T0" fmla="*/ 59 w 856"/>
                <a:gd name="T1" fmla="*/ 0 h 550"/>
                <a:gd name="T2" fmla="*/ 73 w 856"/>
                <a:gd name="T3" fmla="*/ 0 h 550"/>
                <a:gd name="T4" fmla="*/ 86 w 856"/>
                <a:gd name="T5" fmla="*/ 5 h 550"/>
                <a:gd name="T6" fmla="*/ 835 w 856"/>
                <a:gd name="T7" fmla="*/ 433 h 550"/>
                <a:gd name="T8" fmla="*/ 846 w 856"/>
                <a:gd name="T9" fmla="*/ 441 h 550"/>
                <a:gd name="T10" fmla="*/ 853 w 856"/>
                <a:gd name="T11" fmla="*/ 453 h 550"/>
                <a:gd name="T12" fmla="*/ 856 w 856"/>
                <a:gd name="T13" fmla="*/ 466 h 550"/>
                <a:gd name="T14" fmla="*/ 856 w 856"/>
                <a:gd name="T15" fmla="*/ 479 h 550"/>
                <a:gd name="T16" fmla="*/ 851 w 856"/>
                <a:gd name="T17" fmla="*/ 492 h 550"/>
                <a:gd name="T18" fmla="*/ 829 w 856"/>
                <a:gd name="T19" fmla="*/ 529 h 550"/>
                <a:gd name="T20" fmla="*/ 821 w 856"/>
                <a:gd name="T21" fmla="*/ 540 h 550"/>
                <a:gd name="T22" fmla="*/ 809 w 856"/>
                <a:gd name="T23" fmla="*/ 546 h 550"/>
                <a:gd name="T24" fmla="*/ 797 w 856"/>
                <a:gd name="T25" fmla="*/ 550 h 550"/>
                <a:gd name="T26" fmla="*/ 783 w 856"/>
                <a:gd name="T27" fmla="*/ 549 h 550"/>
                <a:gd name="T28" fmla="*/ 770 w 856"/>
                <a:gd name="T29" fmla="*/ 545 h 550"/>
                <a:gd name="T30" fmla="*/ 21 w 856"/>
                <a:gd name="T31" fmla="*/ 117 h 550"/>
                <a:gd name="T32" fmla="*/ 10 w 856"/>
                <a:gd name="T33" fmla="*/ 108 h 550"/>
                <a:gd name="T34" fmla="*/ 3 w 856"/>
                <a:gd name="T35" fmla="*/ 97 h 550"/>
                <a:gd name="T36" fmla="*/ 0 w 856"/>
                <a:gd name="T37" fmla="*/ 84 h 550"/>
                <a:gd name="T38" fmla="*/ 0 w 856"/>
                <a:gd name="T39" fmla="*/ 71 h 550"/>
                <a:gd name="T40" fmla="*/ 5 w 856"/>
                <a:gd name="T41" fmla="*/ 58 h 550"/>
                <a:gd name="T42" fmla="*/ 27 w 856"/>
                <a:gd name="T43" fmla="*/ 21 h 550"/>
                <a:gd name="T44" fmla="*/ 35 w 856"/>
                <a:gd name="T45" fmla="*/ 11 h 550"/>
                <a:gd name="T46" fmla="*/ 47 w 856"/>
                <a:gd name="T47" fmla="*/ 3 h 550"/>
                <a:gd name="T48" fmla="*/ 59 w 856"/>
                <a:gd name="T49"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6" h="550">
                  <a:moveTo>
                    <a:pt x="59" y="0"/>
                  </a:moveTo>
                  <a:lnTo>
                    <a:pt x="73" y="0"/>
                  </a:lnTo>
                  <a:lnTo>
                    <a:pt x="86" y="5"/>
                  </a:lnTo>
                  <a:lnTo>
                    <a:pt x="835" y="433"/>
                  </a:lnTo>
                  <a:lnTo>
                    <a:pt x="846" y="441"/>
                  </a:lnTo>
                  <a:lnTo>
                    <a:pt x="853" y="453"/>
                  </a:lnTo>
                  <a:lnTo>
                    <a:pt x="856" y="466"/>
                  </a:lnTo>
                  <a:lnTo>
                    <a:pt x="856" y="479"/>
                  </a:lnTo>
                  <a:lnTo>
                    <a:pt x="851" y="492"/>
                  </a:lnTo>
                  <a:lnTo>
                    <a:pt x="829" y="529"/>
                  </a:lnTo>
                  <a:lnTo>
                    <a:pt x="821" y="540"/>
                  </a:lnTo>
                  <a:lnTo>
                    <a:pt x="809" y="546"/>
                  </a:lnTo>
                  <a:lnTo>
                    <a:pt x="797" y="550"/>
                  </a:lnTo>
                  <a:lnTo>
                    <a:pt x="783" y="549"/>
                  </a:lnTo>
                  <a:lnTo>
                    <a:pt x="770" y="545"/>
                  </a:lnTo>
                  <a:lnTo>
                    <a:pt x="21" y="117"/>
                  </a:lnTo>
                  <a:lnTo>
                    <a:pt x="10" y="108"/>
                  </a:lnTo>
                  <a:lnTo>
                    <a:pt x="3" y="97"/>
                  </a:lnTo>
                  <a:lnTo>
                    <a:pt x="0" y="84"/>
                  </a:lnTo>
                  <a:lnTo>
                    <a:pt x="0" y="71"/>
                  </a:lnTo>
                  <a:lnTo>
                    <a:pt x="5" y="58"/>
                  </a:lnTo>
                  <a:lnTo>
                    <a:pt x="27" y="21"/>
                  </a:lnTo>
                  <a:lnTo>
                    <a:pt x="35" y="11"/>
                  </a:lnTo>
                  <a:lnTo>
                    <a:pt x="47" y="3"/>
                  </a:lnTo>
                  <a:lnTo>
                    <a:pt x="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43" name="Freeform 15">
              <a:extLst>
                <a:ext uri="{FF2B5EF4-FFF2-40B4-BE49-F238E27FC236}">
                  <a16:creationId xmlns:a16="http://schemas.microsoft.com/office/drawing/2014/main" id="{89E56F90-B8F0-4E5C-9F03-721FAE41AEAF}"/>
                </a:ext>
              </a:extLst>
            </p:cNvPr>
            <p:cNvSpPr>
              <a:spLocks/>
            </p:cNvSpPr>
            <p:nvPr/>
          </p:nvSpPr>
          <p:spPr bwMode="auto">
            <a:xfrm>
              <a:off x="4248" y="382"/>
              <a:ext cx="159" cy="114"/>
            </a:xfrm>
            <a:custGeom>
              <a:avLst/>
              <a:gdLst>
                <a:gd name="T0" fmla="*/ 513 w 2550"/>
                <a:gd name="T1" fmla="*/ 0 h 1826"/>
                <a:gd name="T2" fmla="*/ 527 w 2550"/>
                <a:gd name="T3" fmla="*/ 1 h 1826"/>
                <a:gd name="T4" fmla="*/ 540 w 2550"/>
                <a:gd name="T5" fmla="*/ 6 h 1826"/>
                <a:gd name="T6" fmla="*/ 1215 w 2550"/>
                <a:gd name="T7" fmla="*/ 391 h 1826"/>
                <a:gd name="T8" fmla="*/ 1225 w 2550"/>
                <a:gd name="T9" fmla="*/ 400 h 1826"/>
                <a:gd name="T10" fmla="*/ 1232 w 2550"/>
                <a:gd name="T11" fmla="*/ 410 h 1826"/>
                <a:gd name="T12" fmla="*/ 1236 w 2550"/>
                <a:gd name="T13" fmla="*/ 424 h 1826"/>
                <a:gd name="T14" fmla="*/ 1235 w 2550"/>
                <a:gd name="T15" fmla="*/ 436 h 1826"/>
                <a:gd name="T16" fmla="*/ 1230 w 2550"/>
                <a:gd name="T17" fmla="*/ 449 h 1826"/>
                <a:gd name="T18" fmla="*/ 1028 w 2550"/>
                <a:gd name="T19" fmla="*/ 795 h 1826"/>
                <a:gd name="T20" fmla="*/ 2528 w 2550"/>
                <a:gd name="T21" fmla="*/ 1563 h 1826"/>
                <a:gd name="T22" fmla="*/ 2539 w 2550"/>
                <a:gd name="T23" fmla="*/ 1572 h 1826"/>
                <a:gd name="T24" fmla="*/ 2547 w 2550"/>
                <a:gd name="T25" fmla="*/ 1582 h 1826"/>
                <a:gd name="T26" fmla="*/ 2550 w 2550"/>
                <a:gd name="T27" fmla="*/ 1594 h 1826"/>
                <a:gd name="T28" fmla="*/ 2550 w 2550"/>
                <a:gd name="T29" fmla="*/ 1607 h 1826"/>
                <a:gd name="T30" fmla="*/ 2545 w 2550"/>
                <a:gd name="T31" fmla="*/ 1620 h 1826"/>
                <a:gd name="T32" fmla="*/ 2437 w 2550"/>
                <a:gd name="T33" fmla="*/ 1806 h 1826"/>
                <a:gd name="T34" fmla="*/ 2428 w 2550"/>
                <a:gd name="T35" fmla="*/ 1816 h 1826"/>
                <a:gd name="T36" fmla="*/ 2417 w 2550"/>
                <a:gd name="T37" fmla="*/ 1823 h 1826"/>
                <a:gd name="T38" fmla="*/ 2404 w 2550"/>
                <a:gd name="T39" fmla="*/ 1826 h 1826"/>
                <a:gd name="T40" fmla="*/ 2392 w 2550"/>
                <a:gd name="T41" fmla="*/ 1825 h 1826"/>
                <a:gd name="T42" fmla="*/ 2379 w 2550"/>
                <a:gd name="T43" fmla="*/ 1820 h 1826"/>
                <a:gd name="T44" fmla="*/ 956 w 2550"/>
                <a:gd name="T45" fmla="*/ 919 h 1826"/>
                <a:gd name="T46" fmla="*/ 754 w 2550"/>
                <a:gd name="T47" fmla="*/ 1265 h 1826"/>
                <a:gd name="T48" fmla="*/ 745 w 2550"/>
                <a:gd name="T49" fmla="*/ 1275 h 1826"/>
                <a:gd name="T50" fmla="*/ 734 w 2550"/>
                <a:gd name="T51" fmla="*/ 1283 h 1826"/>
                <a:gd name="T52" fmla="*/ 721 w 2550"/>
                <a:gd name="T53" fmla="*/ 1286 h 1826"/>
                <a:gd name="T54" fmla="*/ 708 w 2550"/>
                <a:gd name="T55" fmla="*/ 1285 h 1826"/>
                <a:gd name="T56" fmla="*/ 695 w 2550"/>
                <a:gd name="T57" fmla="*/ 1280 h 1826"/>
                <a:gd name="T58" fmla="*/ 21 w 2550"/>
                <a:gd name="T59" fmla="*/ 895 h 1826"/>
                <a:gd name="T60" fmla="*/ 10 w 2550"/>
                <a:gd name="T61" fmla="*/ 887 h 1826"/>
                <a:gd name="T62" fmla="*/ 3 w 2550"/>
                <a:gd name="T63" fmla="*/ 876 h 1826"/>
                <a:gd name="T64" fmla="*/ 0 w 2550"/>
                <a:gd name="T65" fmla="*/ 862 h 1826"/>
                <a:gd name="T66" fmla="*/ 0 w 2550"/>
                <a:gd name="T67" fmla="*/ 850 h 1826"/>
                <a:gd name="T68" fmla="*/ 5 w 2550"/>
                <a:gd name="T69" fmla="*/ 836 h 1826"/>
                <a:gd name="T70" fmla="*/ 480 w 2550"/>
                <a:gd name="T71" fmla="*/ 22 h 1826"/>
                <a:gd name="T72" fmla="*/ 489 w 2550"/>
                <a:gd name="T73" fmla="*/ 11 h 1826"/>
                <a:gd name="T74" fmla="*/ 500 w 2550"/>
                <a:gd name="T75" fmla="*/ 3 h 1826"/>
                <a:gd name="T76" fmla="*/ 513 w 2550"/>
                <a:gd name="T77" fmla="*/ 0 h 1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50" h="1826">
                  <a:moveTo>
                    <a:pt x="513" y="0"/>
                  </a:moveTo>
                  <a:lnTo>
                    <a:pt x="527" y="1"/>
                  </a:lnTo>
                  <a:lnTo>
                    <a:pt x="540" y="6"/>
                  </a:lnTo>
                  <a:lnTo>
                    <a:pt x="1215" y="391"/>
                  </a:lnTo>
                  <a:lnTo>
                    <a:pt x="1225" y="400"/>
                  </a:lnTo>
                  <a:lnTo>
                    <a:pt x="1232" y="410"/>
                  </a:lnTo>
                  <a:lnTo>
                    <a:pt x="1236" y="424"/>
                  </a:lnTo>
                  <a:lnTo>
                    <a:pt x="1235" y="436"/>
                  </a:lnTo>
                  <a:lnTo>
                    <a:pt x="1230" y="449"/>
                  </a:lnTo>
                  <a:lnTo>
                    <a:pt x="1028" y="795"/>
                  </a:lnTo>
                  <a:lnTo>
                    <a:pt x="2528" y="1563"/>
                  </a:lnTo>
                  <a:lnTo>
                    <a:pt x="2539" y="1572"/>
                  </a:lnTo>
                  <a:lnTo>
                    <a:pt x="2547" y="1582"/>
                  </a:lnTo>
                  <a:lnTo>
                    <a:pt x="2550" y="1594"/>
                  </a:lnTo>
                  <a:lnTo>
                    <a:pt x="2550" y="1607"/>
                  </a:lnTo>
                  <a:lnTo>
                    <a:pt x="2545" y="1620"/>
                  </a:lnTo>
                  <a:lnTo>
                    <a:pt x="2437" y="1806"/>
                  </a:lnTo>
                  <a:lnTo>
                    <a:pt x="2428" y="1816"/>
                  </a:lnTo>
                  <a:lnTo>
                    <a:pt x="2417" y="1823"/>
                  </a:lnTo>
                  <a:lnTo>
                    <a:pt x="2404" y="1826"/>
                  </a:lnTo>
                  <a:lnTo>
                    <a:pt x="2392" y="1825"/>
                  </a:lnTo>
                  <a:lnTo>
                    <a:pt x="2379" y="1820"/>
                  </a:lnTo>
                  <a:lnTo>
                    <a:pt x="956" y="919"/>
                  </a:lnTo>
                  <a:lnTo>
                    <a:pt x="754" y="1265"/>
                  </a:lnTo>
                  <a:lnTo>
                    <a:pt x="745" y="1275"/>
                  </a:lnTo>
                  <a:lnTo>
                    <a:pt x="734" y="1283"/>
                  </a:lnTo>
                  <a:lnTo>
                    <a:pt x="721" y="1286"/>
                  </a:lnTo>
                  <a:lnTo>
                    <a:pt x="708" y="1285"/>
                  </a:lnTo>
                  <a:lnTo>
                    <a:pt x="695" y="1280"/>
                  </a:lnTo>
                  <a:lnTo>
                    <a:pt x="21" y="895"/>
                  </a:lnTo>
                  <a:lnTo>
                    <a:pt x="10" y="887"/>
                  </a:lnTo>
                  <a:lnTo>
                    <a:pt x="3" y="876"/>
                  </a:lnTo>
                  <a:lnTo>
                    <a:pt x="0" y="862"/>
                  </a:lnTo>
                  <a:lnTo>
                    <a:pt x="0" y="850"/>
                  </a:lnTo>
                  <a:lnTo>
                    <a:pt x="5" y="836"/>
                  </a:lnTo>
                  <a:lnTo>
                    <a:pt x="480" y="22"/>
                  </a:lnTo>
                  <a:lnTo>
                    <a:pt x="489" y="11"/>
                  </a:lnTo>
                  <a:lnTo>
                    <a:pt x="500" y="3"/>
                  </a:lnTo>
                  <a:lnTo>
                    <a:pt x="51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44" name="Freeform 16">
              <a:extLst>
                <a:ext uri="{FF2B5EF4-FFF2-40B4-BE49-F238E27FC236}">
                  <a16:creationId xmlns:a16="http://schemas.microsoft.com/office/drawing/2014/main" id="{D2EFB972-25D3-4FE0-A8C5-790C65379E8F}"/>
                </a:ext>
              </a:extLst>
            </p:cNvPr>
            <p:cNvSpPr>
              <a:spLocks/>
            </p:cNvSpPr>
            <p:nvPr/>
          </p:nvSpPr>
          <p:spPr bwMode="auto">
            <a:xfrm>
              <a:off x="4404" y="483"/>
              <a:ext cx="18" cy="22"/>
            </a:xfrm>
            <a:custGeom>
              <a:avLst/>
              <a:gdLst>
                <a:gd name="T0" fmla="*/ 169 w 292"/>
                <a:gd name="T1" fmla="*/ 0 h 350"/>
                <a:gd name="T2" fmla="*/ 182 w 292"/>
                <a:gd name="T3" fmla="*/ 1 h 350"/>
                <a:gd name="T4" fmla="*/ 195 w 292"/>
                <a:gd name="T5" fmla="*/ 5 h 350"/>
                <a:gd name="T6" fmla="*/ 270 w 292"/>
                <a:gd name="T7" fmla="*/ 49 h 350"/>
                <a:gd name="T8" fmla="*/ 281 w 292"/>
                <a:gd name="T9" fmla="*/ 57 h 350"/>
                <a:gd name="T10" fmla="*/ 287 w 292"/>
                <a:gd name="T11" fmla="*/ 69 h 350"/>
                <a:gd name="T12" fmla="*/ 292 w 292"/>
                <a:gd name="T13" fmla="*/ 81 h 350"/>
                <a:gd name="T14" fmla="*/ 291 w 292"/>
                <a:gd name="T15" fmla="*/ 95 h 350"/>
                <a:gd name="T16" fmla="*/ 285 w 292"/>
                <a:gd name="T17" fmla="*/ 107 h 350"/>
                <a:gd name="T18" fmla="*/ 156 w 292"/>
                <a:gd name="T19" fmla="*/ 329 h 350"/>
                <a:gd name="T20" fmla="*/ 147 w 292"/>
                <a:gd name="T21" fmla="*/ 340 h 350"/>
                <a:gd name="T22" fmla="*/ 136 w 292"/>
                <a:gd name="T23" fmla="*/ 347 h 350"/>
                <a:gd name="T24" fmla="*/ 123 w 292"/>
                <a:gd name="T25" fmla="*/ 350 h 350"/>
                <a:gd name="T26" fmla="*/ 109 w 292"/>
                <a:gd name="T27" fmla="*/ 349 h 350"/>
                <a:gd name="T28" fmla="*/ 97 w 292"/>
                <a:gd name="T29" fmla="*/ 345 h 350"/>
                <a:gd name="T30" fmla="*/ 21 w 292"/>
                <a:gd name="T31" fmla="*/ 303 h 350"/>
                <a:gd name="T32" fmla="*/ 11 w 292"/>
                <a:gd name="T33" fmla="*/ 293 h 350"/>
                <a:gd name="T34" fmla="*/ 4 w 292"/>
                <a:gd name="T35" fmla="*/ 283 h 350"/>
                <a:gd name="T36" fmla="*/ 0 w 292"/>
                <a:gd name="T37" fmla="*/ 270 h 350"/>
                <a:gd name="T38" fmla="*/ 1 w 292"/>
                <a:gd name="T39" fmla="*/ 257 h 350"/>
                <a:gd name="T40" fmla="*/ 6 w 292"/>
                <a:gd name="T41" fmla="*/ 244 h 350"/>
                <a:gd name="T42" fmla="*/ 136 w 292"/>
                <a:gd name="T43" fmla="*/ 22 h 350"/>
                <a:gd name="T44" fmla="*/ 144 w 292"/>
                <a:gd name="T45" fmla="*/ 11 h 350"/>
                <a:gd name="T46" fmla="*/ 155 w 292"/>
                <a:gd name="T47" fmla="*/ 4 h 350"/>
                <a:gd name="T48" fmla="*/ 169 w 292"/>
                <a:gd name="T49"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2" h="350">
                  <a:moveTo>
                    <a:pt x="169" y="0"/>
                  </a:moveTo>
                  <a:lnTo>
                    <a:pt x="182" y="1"/>
                  </a:lnTo>
                  <a:lnTo>
                    <a:pt x="195" y="5"/>
                  </a:lnTo>
                  <a:lnTo>
                    <a:pt x="270" y="49"/>
                  </a:lnTo>
                  <a:lnTo>
                    <a:pt x="281" y="57"/>
                  </a:lnTo>
                  <a:lnTo>
                    <a:pt x="287" y="69"/>
                  </a:lnTo>
                  <a:lnTo>
                    <a:pt x="292" y="81"/>
                  </a:lnTo>
                  <a:lnTo>
                    <a:pt x="291" y="95"/>
                  </a:lnTo>
                  <a:lnTo>
                    <a:pt x="285" y="107"/>
                  </a:lnTo>
                  <a:lnTo>
                    <a:pt x="156" y="329"/>
                  </a:lnTo>
                  <a:lnTo>
                    <a:pt x="147" y="340"/>
                  </a:lnTo>
                  <a:lnTo>
                    <a:pt x="136" y="347"/>
                  </a:lnTo>
                  <a:lnTo>
                    <a:pt x="123" y="350"/>
                  </a:lnTo>
                  <a:lnTo>
                    <a:pt x="109" y="349"/>
                  </a:lnTo>
                  <a:lnTo>
                    <a:pt x="97" y="345"/>
                  </a:lnTo>
                  <a:lnTo>
                    <a:pt x="21" y="303"/>
                  </a:lnTo>
                  <a:lnTo>
                    <a:pt x="11" y="293"/>
                  </a:lnTo>
                  <a:lnTo>
                    <a:pt x="4" y="283"/>
                  </a:lnTo>
                  <a:lnTo>
                    <a:pt x="0" y="270"/>
                  </a:lnTo>
                  <a:lnTo>
                    <a:pt x="1" y="257"/>
                  </a:lnTo>
                  <a:lnTo>
                    <a:pt x="6" y="244"/>
                  </a:lnTo>
                  <a:lnTo>
                    <a:pt x="136" y="22"/>
                  </a:lnTo>
                  <a:lnTo>
                    <a:pt x="144" y="11"/>
                  </a:lnTo>
                  <a:lnTo>
                    <a:pt x="155" y="4"/>
                  </a:lnTo>
                  <a:lnTo>
                    <a:pt x="1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45" name="Freeform 17">
              <a:extLst>
                <a:ext uri="{FF2B5EF4-FFF2-40B4-BE49-F238E27FC236}">
                  <a16:creationId xmlns:a16="http://schemas.microsoft.com/office/drawing/2014/main" id="{1E44F7F0-80F8-45BA-9611-B2E77DC066B6}"/>
                </a:ext>
              </a:extLst>
            </p:cNvPr>
            <p:cNvSpPr>
              <a:spLocks noEditPoints="1"/>
            </p:cNvSpPr>
            <p:nvPr/>
          </p:nvSpPr>
          <p:spPr bwMode="auto">
            <a:xfrm>
              <a:off x="4208" y="491"/>
              <a:ext cx="116" cy="38"/>
            </a:xfrm>
            <a:custGeom>
              <a:avLst/>
              <a:gdLst>
                <a:gd name="T0" fmla="*/ 159 w 1855"/>
                <a:gd name="T1" fmla="*/ 294 h 611"/>
                <a:gd name="T2" fmla="*/ 127 w 1855"/>
                <a:gd name="T3" fmla="*/ 312 h 611"/>
                <a:gd name="T4" fmla="*/ 107 w 1855"/>
                <a:gd name="T5" fmla="*/ 346 h 611"/>
                <a:gd name="T6" fmla="*/ 105 w 1855"/>
                <a:gd name="T7" fmla="*/ 440 h 611"/>
                <a:gd name="T8" fmla="*/ 115 w 1855"/>
                <a:gd name="T9" fmla="*/ 477 h 611"/>
                <a:gd name="T10" fmla="*/ 141 w 1855"/>
                <a:gd name="T11" fmla="*/ 503 h 611"/>
                <a:gd name="T12" fmla="*/ 179 w 1855"/>
                <a:gd name="T13" fmla="*/ 513 h 611"/>
                <a:gd name="T14" fmla="*/ 1702 w 1855"/>
                <a:gd name="T15" fmla="*/ 511 h 611"/>
                <a:gd name="T16" fmla="*/ 1735 w 1855"/>
                <a:gd name="T17" fmla="*/ 492 h 611"/>
                <a:gd name="T18" fmla="*/ 1755 w 1855"/>
                <a:gd name="T19" fmla="*/ 459 h 611"/>
                <a:gd name="T20" fmla="*/ 1757 w 1855"/>
                <a:gd name="T21" fmla="*/ 365 h 611"/>
                <a:gd name="T22" fmla="*/ 1747 w 1855"/>
                <a:gd name="T23" fmla="*/ 328 h 611"/>
                <a:gd name="T24" fmla="*/ 1720 w 1855"/>
                <a:gd name="T25" fmla="*/ 301 h 611"/>
                <a:gd name="T26" fmla="*/ 1682 w 1855"/>
                <a:gd name="T27" fmla="*/ 291 h 611"/>
                <a:gd name="T28" fmla="*/ 214 w 1855"/>
                <a:gd name="T29" fmla="*/ 0 h 611"/>
                <a:gd name="T30" fmla="*/ 1660 w 1855"/>
                <a:gd name="T31" fmla="*/ 2 h 611"/>
                <a:gd name="T32" fmla="*/ 1691 w 1855"/>
                <a:gd name="T33" fmla="*/ 20 h 611"/>
                <a:gd name="T34" fmla="*/ 1710 w 1855"/>
                <a:gd name="T35" fmla="*/ 51 h 611"/>
                <a:gd name="T36" fmla="*/ 1712 w 1855"/>
                <a:gd name="T37" fmla="*/ 140 h 611"/>
                <a:gd name="T38" fmla="*/ 1704 w 1855"/>
                <a:gd name="T39" fmla="*/ 174 h 611"/>
                <a:gd name="T40" fmla="*/ 1784 w 1855"/>
                <a:gd name="T41" fmla="*/ 187 h 611"/>
                <a:gd name="T42" fmla="*/ 1819 w 1855"/>
                <a:gd name="T43" fmla="*/ 197 h 611"/>
                <a:gd name="T44" fmla="*/ 1845 w 1855"/>
                <a:gd name="T45" fmla="*/ 222 h 611"/>
                <a:gd name="T46" fmla="*/ 1855 w 1855"/>
                <a:gd name="T47" fmla="*/ 257 h 611"/>
                <a:gd name="T48" fmla="*/ 1853 w 1855"/>
                <a:gd name="T49" fmla="*/ 559 h 611"/>
                <a:gd name="T50" fmla="*/ 1834 w 1855"/>
                <a:gd name="T51" fmla="*/ 590 h 611"/>
                <a:gd name="T52" fmla="*/ 1802 w 1855"/>
                <a:gd name="T53" fmla="*/ 609 h 611"/>
                <a:gd name="T54" fmla="*/ 71 w 1855"/>
                <a:gd name="T55" fmla="*/ 611 h 611"/>
                <a:gd name="T56" fmla="*/ 36 w 1855"/>
                <a:gd name="T57" fmla="*/ 601 h 611"/>
                <a:gd name="T58" fmla="*/ 9 w 1855"/>
                <a:gd name="T59" fmla="*/ 575 h 611"/>
                <a:gd name="T60" fmla="*/ 0 w 1855"/>
                <a:gd name="T61" fmla="*/ 540 h 611"/>
                <a:gd name="T62" fmla="*/ 2 w 1855"/>
                <a:gd name="T63" fmla="*/ 240 h 611"/>
                <a:gd name="T64" fmla="*/ 21 w 1855"/>
                <a:gd name="T65" fmla="*/ 208 h 611"/>
                <a:gd name="T66" fmla="*/ 52 w 1855"/>
                <a:gd name="T67" fmla="*/ 190 h 611"/>
                <a:gd name="T68" fmla="*/ 161 w 1855"/>
                <a:gd name="T69" fmla="*/ 187 h 611"/>
                <a:gd name="T70" fmla="*/ 145 w 1855"/>
                <a:gd name="T71" fmla="*/ 158 h 611"/>
                <a:gd name="T72" fmla="*/ 142 w 1855"/>
                <a:gd name="T73" fmla="*/ 70 h 611"/>
                <a:gd name="T74" fmla="*/ 152 w 1855"/>
                <a:gd name="T75" fmla="*/ 35 h 611"/>
                <a:gd name="T76" fmla="*/ 178 w 1855"/>
                <a:gd name="T77" fmla="*/ 9 h 611"/>
                <a:gd name="T78" fmla="*/ 214 w 1855"/>
                <a:gd name="T79"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5" h="611">
                  <a:moveTo>
                    <a:pt x="179" y="291"/>
                  </a:moveTo>
                  <a:lnTo>
                    <a:pt x="159" y="294"/>
                  </a:lnTo>
                  <a:lnTo>
                    <a:pt x="141" y="301"/>
                  </a:lnTo>
                  <a:lnTo>
                    <a:pt x="127" y="312"/>
                  </a:lnTo>
                  <a:lnTo>
                    <a:pt x="115" y="328"/>
                  </a:lnTo>
                  <a:lnTo>
                    <a:pt x="107" y="346"/>
                  </a:lnTo>
                  <a:lnTo>
                    <a:pt x="105" y="365"/>
                  </a:lnTo>
                  <a:lnTo>
                    <a:pt x="105" y="440"/>
                  </a:lnTo>
                  <a:lnTo>
                    <a:pt x="107" y="459"/>
                  </a:lnTo>
                  <a:lnTo>
                    <a:pt x="115" y="477"/>
                  </a:lnTo>
                  <a:lnTo>
                    <a:pt x="127" y="492"/>
                  </a:lnTo>
                  <a:lnTo>
                    <a:pt x="141" y="503"/>
                  </a:lnTo>
                  <a:lnTo>
                    <a:pt x="159" y="511"/>
                  </a:lnTo>
                  <a:lnTo>
                    <a:pt x="179" y="513"/>
                  </a:lnTo>
                  <a:lnTo>
                    <a:pt x="1682" y="513"/>
                  </a:lnTo>
                  <a:lnTo>
                    <a:pt x="1702" y="511"/>
                  </a:lnTo>
                  <a:lnTo>
                    <a:pt x="1720" y="503"/>
                  </a:lnTo>
                  <a:lnTo>
                    <a:pt x="1735" y="492"/>
                  </a:lnTo>
                  <a:lnTo>
                    <a:pt x="1747" y="477"/>
                  </a:lnTo>
                  <a:lnTo>
                    <a:pt x="1755" y="459"/>
                  </a:lnTo>
                  <a:lnTo>
                    <a:pt x="1757" y="440"/>
                  </a:lnTo>
                  <a:lnTo>
                    <a:pt x="1757" y="365"/>
                  </a:lnTo>
                  <a:lnTo>
                    <a:pt x="1755" y="346"/>
                  </a:lnTo>
                  <a:lnTo>
                    <a:pt x="1747" y="328"/>
                  </a:lnTo>
                  <a:lnTo>
                    <a:pt x="1735" y="312"/>
                  </a:lnTo>
                  <a:lnTo>
                    <a:pt x="1720" y="301"/>
                  </a:lnTo>
                  <a:lnTo>
                    <a:pt x="1702" y="294"/>
                  </a:lnTo>
                  <a:lnTo>
                    <a:pt x="1682" y="291"/>
                  </a:lnTo>
                  <a:lnTo>
                    <a:pt x="179" y="291"/>
                  </a:lnTo>
                  <a:close/>
                  <a:moveTo>
                    <a:pt x="214" y="0"/>
                  </a:moveTo>
                  <a:lnTo>
                    <a:pt x="1641" y="0"/>
                  </a:lnTo>
                  <a:lnTo>
                    <a:pt x="1660" y="2"/>
                  </a:lnTo>
                  <a:lnTo>
                    <a:pt x="1677" y="9"/>
                  </a:lnTo>
                  <a:lnTo>
                    <a:pt x="1691" y="20"/>
                  </a:lnTo>
                  <a:lnTo>
                    <a:pt x="1703" y="35"/>
                  </a:lnTo>
                  <a:lnTo>
                    <a:pt x="1710" y="51"/>
                  </a:lnTo>
                  <a:lnTo>
                    <a:pt x="1712" y="70"/>
                  </a:lnTo>
                  <a:lnTo>
                    <a:pt x="1712" y="140"/>
                  </a:lnTo>
                  <a:lnTo>
                    <a:pt x="1710" y="158"/>
                  </a:lnTo>
                  <a:lnTo>
                    <a:pt x="1704" y="174"/>
                  </a:lnTo>
                  <a:lnTo>
                    <a:pt x="1693" y="187"/>
                  </a:lnTo>
                  <a:lnTo>
                    <a:pt x="1784" y="187"/>
                  </a:lnTo>
                  <a:lnTo>
                    <a:pt x="1802" y="190"/>
                  </a:lnTo>
                  <a:lnTo>
                    <a:pt x="1819" y="197"/>
                  </a:lnTo>
                  <a:lnTo>
                    <a:pt x="1834" y="208"/>
                  </a:lnTo>
                  <a:lnTo>
                    <a:pt x="1845" y="222"/>
                  </a:lnTo>
                  <a:lnTo>
                    <a:pt x="1853" y="240"/>
                  </a:lnTo>
                  <a:lnTo>
                    <a:pt x="1855" y="257"/>
                  </a:lnTo>
                  <a:lnTo>
                    <a:pt x="1855" y="540"/>
                  </a:lnTo>
                  <a:lnTo>
                    <a:pt x="1853" y="559"/>
                  </a:lnTo>
                  <a:lnTo>
                    <a:pt x="1845" y="575"/>
                  </a:lnTo>
                  <a:lnTo>
                    <a:pt x="1834" y="590"/>
                  </a:lnTo>
                  <a:lnTo>
                    <a:pt x="1819" y="601"/>
                  </a:lnTo>
                  <a:lnTo>
                    <a:pt x="1802" y="609"/>
                  </a:lnTo>
                  <a:lnTo>
                    <a:pt x="1784" y="611"/>
                  </a:lnTo>
                  <a:lnTo>
                    <a:pt x="71" y="611"/>
                  </a:lnTo>
                  <a:lnTo>
                    <a:pt x="52" y="609"/>
                  </a:lnTo>
                  <a:lnTo>
                    <a:pt x="36" y="601"/>
                  </a:lnTo>
                  <a:lnTo>
                    <a:pt x="21" y="590"/>
                  </a:lnTo>
                  <a:lnTo>
                    <a:pt x="9" y="575"/>
                  </a:lnTo>
                  <a:lnTo>
                    <a:pt x="2" y="559"/>
                  </a:lnTo>
                  <a:lnTo>
                    <a:pt x="0" y="540"/>
                  </a:lnTo>
                  <a:lnTo>
                    <a:pt x="0" y="257"/>
                  </a:lnTo>
                  <a:lnTo>
                    <a:pt x="2" y="240"/>
                  </a:lnTo>
                  <a:lnTo>
                    <a:pt x="9" y="222"/>
                  </a:lnTo>
                  <a:lnTo>
                    <a:pt x="21" y="208"/>
                  </a:lnTo>
                  <a:lnTo>
                    <a:pt x="36" y="197"/>
                  </a:lnTo>
                  <a:lnTo>
                    <a:pt x="52" y="190"/>
                  </a:lnTo>
                  <a:lnTo>
                    <a:pt x="71" y="187"/>
                  </a:lnTo>
                  <a:lnTo>
                    <a:pt x="161" y="187"/>
                  </a:lnTo>
                  <a:lnTo>
                    <a:pt x="152" y="174"/>
                  </a:lnTo>
                  <a:lnTo>
                    <a:pt x="145" y="158"/>
                  </a:lnTo>
                  <a:lnTo>
                    <a:pt x="142" y="140"/>
                  </a:lnTo>
                  <a:lnTo>
                    <a:pt x="142" y="70"/>
                  </a:lnTo>
                  <a:lnTo>
                    <a:pt x="145" y="51"/>
                  </a:lnTo>
                  <a:lnTo>
                    <a:pt x="152" y="35"/>
                  </a:lnTo>
                  <a:lnTo>
                    <a:pt x="163" y="20"/>
                  </a:lnTo>
                  <a:lnTo>
                    <a:pt x="178" y="9"/>
                  </a:lnTo>
                  <a:lnTo>
                    <a:pt x="195" y="2"/>
                  </a:lnTo>
                  <a:lnTo>
                    <a:pt x="21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sp>
        <p:nvSpPr>
          <p:cNvPr id="46" name="Freeform 22">
            <a:extLst>
              <a:ext uri="{FF2B5EF4-FFF2-40B4-BE49-F238E27FC236}">
                <a16:creationId xmlns:a16="http://schemas.microsoft.com/office/drawing/2014/main" id="{2B02AC49-23DD-4081-BBF9-6B7DC554B20E}"/>
              </a:ext>
            </a:extLst>
          </p:cNvPr>
          <p:cNvSpPr>
            <a:spLocks noEditPoints="1"/>
          </p:cNvSpPr>
          <p:nvPr/>
        </p:nvSpPr>
        <p:spPr bwMode="auto">
          <a:xfrm>
            <a:off x="6650841" y="2201799"/>
            <a:ext cx="213536" cy="312458"/>
          </a:xfrm>
          <a:custGeom>
            <a:avLst/>
            <a:gdLst>
              <a:gd name="T0" fmla="*/ 1893 w 2504"/>
              <a:gd name="T1" fmla="*/ 2632 h 3282"/>
              <a:gd name="T2" fmla="*/ 1998 w 2504"/>
              <a:gd name="T3" fmla="*/ 2700 h 3282"/>
              <a:gd name="T4" fmla="*/ 2041 w 2504"/>
              <a:gd name="T5" fmla="*/ 2581 h 3282"/>
              <a:gd name="T6" fmla="*/ 2066 w 2504"/>
              <a:gd name="T7" fmla="*/ 1485 h 3282"/>
              <a:gd name="T8" fmla="*/ 2152 w 2504"/>
              <a:gd name="T9" fmla="*/ 1638 h 3282"/>
              <a:gd name="T10" fmla="*/ 1864 w 2504"/>
              <a:gd name="T11" fmla="*/ 1932 h 3282"/>
              <a:gd name="T12" fmla="*/ 1714 w 2504"/>
              <a:gd name="T13" fmla="*/ 1844 h 3282"/>
              <a:gd name="T14" fmla="*/ 1930 w 2504"/>
              <a:gd name="T15" fmla="*/ 1513 h 3282"/>
              <a:gd name="T16" fmla="*/ 1866 w 2504"/>
              <a:gd name="T17" fmla="*/ 1269 h 3282"/>
              <a:gd name="T18" fmla="*/ 1924 w 2504"/>
              <a:gd name="T19" fmla="*/ 1435 h 3282"/>
              <a:gd name="T20" fmla="*/ 1618 w 2504"/>
              <a:gd name="T21" fmla="*/ 1707 h 3282"/>
              <a:gd name="T22" fmla="*/ 1485 w 2504"/>
              <a:gd name="T23" fmla="*/ 1593 h 3282"/>
              <a:gd name="T24" fmla="*/ 1727 w 2504"/>
              <a:gd name="T25" fmla="*/ 1269 h 3282"/>
              <a:gd name="T26" fmla="*/ 376 w 2504"/>
              <a:gd name="T27" fmla="*/ 1249 h 3282"/>
              <a:gd name="T28" fmla="*/ 645 w 2504"/>
              <a:gd name="T29" fmla="*/ 1028 h 3282"/>
              <a:gd name="T30" fmla="*/ 916 w 2504"/>
              <a:gd name="T31" fmla="*/ 613 h 3282"/>
              <a:gd name="T32" fmla="*/ 1527 w 2504"/>
              <a:gd name="T33" fmla="*/ 1031 h 3282"/>
              <a:gd name="T34" fmla="*/ 1689 w 2504"/>
              <a:gd name="T35" fmla="*/ 1089 h 3282"/>
              <a:gd name="T36" fmla="*/ 1651 w 2504"/>
              <a:gd name="T37" fmla="*/ 1273 h 3282"/>
              <a:gd name="T38" fmla="*/ 1348 w 2504"/>
              <a:gd name="T39" fmla="*/ 1471 h 3282"/>
              <a:gd name="T40" fmla="*/ 1262 w 2504"/>
              <a:gd name="T41" fmla="*/ 1318 h 3282"/>
              <a:gd name="T42" fmla="*/ 190 w 2504"/>
              <a:gd name="T43" fmla="*/ 1635 h 3282"/>
              <a:gd name="T44" fmla="*/ 463 w 2504"/>
              <a:gd name="T45" fmla="*/ 1576 h 3282"/>
              <a:gd name="T46" fmla="*/ 585 w 2504"/>
              <a:gd name="T47" fmla="*/ 1427 h 3282"/>
              <a:gd name="T48" fmla="*/ 719 w 2504"/>
              <a:gd name="T49" fmla="*/ 1518 h 3282"/>
              <a:gd name="T50" fmla="*/ 714 w 2504"/>
              <a:gd name="T51" fmla="*/ 1802 h 3282"/>
              <a:gd name="T52" fmla="*/ 662 w 2504"/>
              <a:gd name="T53" fmla="*/ 2115 h 3282"/>
              <a:gd name="T54" fmla="*/ 2063 w 2504"/>
              <a:gd name="T55" fmla="*/ 2161 h 3282"/>
              <a:gd name="T56" fmla="*/ 1930 w 2504"/>
              <a:gd name="T57" fmla="*/ 2046 h 3282"/>
              <a:gd name="T58" fmla="*/ 2172 w 2504"/>
              <a:gd name="T59" fmla="*/ 1723 h 3282"/>
              <a:gd name="T60" fmla="*/ 2340 w 2504"/>
              <a:gd name="T61" fmla="*/ 1749 h 3282"/>
              <a:gd name="T62" fmla="*/ 2340 w 2504"/>
              <a:gd name="T63" fmla="*/ 1931 h 3282"/>
              <a:gd name="T64" fmla="*/ 2504 w 2504"/>
              <a:gd name="T65" fmla="*/ 2231 h 3282"/>
              <a:gd name="T66" fmla="*/ 1668 w 2504"/>
              <a:gd name="T67" fmla="*/ 3151 h 3282"/>
              <a:gd name="T68" fmla="*/ 1361 w 2504"/>
              <a:gd name="T69" fmla="*/ 2988 h 3282"/>
              <a:gd name="T70" fmla="*/ 1141 w 2504"/>
              <a:gd name="T71" fmla="*/ 3191 h 3282"/>
              <a:gd name="T72" fmla="*/ 880 w 2504"/>
              <a:gd name="T73" fmla="*/ 3281 h 3282"/>
              <a:gd name="T74" fmla="*/ 677 w 2504"/>
              <a:gd name="T75" fmla="*/ 3250 h 3282"/>
              <a:gd name="T76" fmla="*/ 517 w 2504"/>
              <a:gd name="T77" fmla="*/ 3158 h 3282"/>
              <a:gd name="T78" fmla="*/ 253 w 2504"/>
              <a:gd name="T79" fmla="*/ 2839 h 3282"/>
              <a:gd name="T80" fmla="*/ 201 w 2504"/>
              <a:gd name="T81" fmla="*/ 2530 h 3282"/>
              <a:gd name="T82" fmla="*/ 243 w 2504"/>
              <a:gd name="T83" fmla="*/ 2381 h 3282"/>
              <a:gd name="T84" fmla="*/ 334 w 2504"/>
              <a:gd name="T85" fmla="*/ 2042 h 3282"/>
              <a:gd name="T86" fmla="*/ 4 w 2504"/>
              <a:gd name="T87" fmla="*/ 1491 h 3282"/>
              <a:gd name="T88" fmla="*/ 888 w 2504"/>
              <a:gd name="T89" fmla="*/ 613 h 3282"/>
              <a:gd name="T90" fmla="*/ 1115 w 2504"/>
              <a:gd name="T91" fmla="*/ 452 h 3282"/>
              <a:gd name="T92" fmla="*/ 828 w 2504"/>
              <a:gd name="T93" fmla="*/ 459 h 3282"/>
              <a:gd name="T94" fmla="*/ 742 w 2504"/>
              <a:gd name="T95" fmla="*/ 381 h 3282"/>
              <a:gd name="T96" fmla="*/ 1069 w 2504"/>
              <a:gd name="T97" fmla="*/ 211 h 3282"/>
              <a:gd name="T98" fmla="*/ 1054 w 2504"/>
              <a:gd name="T99" fmla="*/ 314 h 3282"/>
              <a:gd name="T100" fmla="*/ 700 w 2504"/>
              <a:gd name="T101" fmla="*/ 314 h 3282"/>
              <a:gd name="T102" fmla="*/ 684 w 2504"/>
              <a:gd name="T103" fmla="*/ 212 h 3282"/>
              <a:gd name="T104" fmla="*/ 993 w 2504"/>
              <a:gd name="T105" fmla="*/ 10 h 3282"/>
              <a:gd name="T106" fmla="*/ 1290 w 2504"/>
              <a:gd name="T107" fmla="*/ 274 h 3282"/>
              <a:gd name="T108" fmla="*/ 904 w 2504"/>
              <a:gd name="T109" fmla="*/ 101 h 3282"/>
              <a:gd name="T110" fmla="*/ 506 w 2504"/>
              <a:gd name="T111" fmla="*/ 235 h 3282"/>
              <a:gd name="T112" fmla="*/ 705 w 2504"/>
              <a:gd name="T113" fmla="*/ 23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04" h="3282">
                <a:moveTo>
                  <a:pt x="1964" y="2543"/>
                </a:moveTo>
                <a:lnTo>
                  <a:pt x="1947" y="2547"/>
                </a:lnTo>
                <a:lnTo>
                  <a:pt x="1931" y="2555"/>
                </a:lnTo>
                <a:lnTo>
                  <a:pt x="1916" y="2567"/>
                </a:lnTo>
                <a:lnTo>
                  <a:pt x="1905" y="2581"/>
                </a:lnTo>
                <a:lnTo>
                  <a:pt x="1897" y="2597"/>
                </a:lnTo>
                <a:lnTo>
                  <a:pt x="1893" y="2615"/>
                </a:lnTo>
                <a:lnTo>
                  <a:pt x="1893" y="2632"/>
                </a:lnTo>
                <a:lnTo>
                  <a:pt x="1897" y="2650"/>
                </a:lnTo>
                <a:lnTo>
                  <a:pt x="1905" y="2666"/>
                </a:lnTo>
                <a:lnTo>
                  <a:pt x="1916" y="2682"/>
                </a:lnTo>
                <a:lnTo>
                  <a:pt x="1931" y="2693"/>
                </a:lnTo>
                <a:lnTo>
                  <a:pt x="1947" y="2700"/>
                </a:lnTo>
                <a:lnTo>
                  <a:pt x="1964" y="2705"/>
                </a:lnTo>
                <a:lnTo>
                  <a:pt x="1982" y="2705"/>
                </a:lnTo>
                <a:lnTo>
                  <a:pt x="1998" y="2700"/>
                </a:lnTo>
                <a:lnTo>
                  <a:pt x="2014" y="2693"/>
                </a:lnTo>
                <a:lnTo>
                  <a:pt x="2029" y="2682"/>
                </a:lnTo>
                <a:lnTo>
                  <a:pt x="2041" y="2666"/>
                </a:lnTo>
                <a:lnTo>
                  <a:pt x="2048" y="2650"/>
                </a:lnTo>
                <a:lnTo>
                  <a:pt x="2052" y="2632"/>
                </a:lnTo>
                <a:lnTo>
                  <a:pt x="2052" y="2615"/>
                </a:lnTo>
                <a:lnTo>
                  <a:pt x="2048" y="2597"/>
                </a:lnTo>
                <a:lnTo>
                  <a:pt x="2041" y="2581"/>
                </a:lnTo>
                <a:lnTo>
                  <a:pt x="2029" y="2567"/>
                </a:lnTo>
                <a:lnTo>
                  <a:pt x="2014" y="2555"/>
                </a:lnTo>
                <a:lnTo>
                  <a:pt x="1998" y="2547"/>
                </a:lnTo>
                <a:lnTo>
                  <a:pt x="1981" y="2543"/>
                </a:lnTo>
                <a:lnTo>
                  <a:pt x="1964" y="2543"/>
                </a:lnTo>
                <a:close/>
                <a:moveTo>
                  <a:pt x="2019" y="1475"/>
                </a:moveTo>
                <a:lnTo>
                  <a:pt x="2043" y="1477"/>
                </a:lnTo>
                <a:lnTo>
                  <a:pt x="2066" y="1485"/>
                </a:lnTo>
                <a:lnTo>
                  <a:pt x="2088" y="1496"/>
                </a:lnTo>
                <a:lnTo>
                  <a:pt x="2107" y="1513"/>
                </a:lnTo>
                <a:lnTo>
                  <a:pt x="2118" y="1523"/>
                </a:lnTo>
                <a:lnTo>
                  <a:pt x="2134" y="1542"/>
                </a:lnTo>
                <a:lnTo>
                  <a:pt x="2145" y="1565"/>
                </a:lnTo>
                <a:lnTo>
                  <a:pt x="2152" y="1589"/>
                </a:lnTo>
                <a:lnTo>
                  <a:pt x="2154" y="1613"/>
                </a:lnTo>
                <a:lnTo>
                  <a:pt x="2152" y="1638"/>
                </a:lnTo>
                <a:lnTo>
                  <a:pt x="2145" y="1662"/>
                </a:lnTo>
                <a:lnTo>
                  <a:pt x="2134" y="1685"/>
                </a:lnTo>
                <a:lnTo>
                  <a:pt x="2118" y="1704"/>
                </a:lnTo>
                <a:lnTo>
                  <a:pt x="2095" y="1727"/>
                </a:lnTo>
                <a:lnTo>
                  <a:pt x="1930" y="1896"/>
                </a:lnTo>
                <a:lnTo>
                  <a:pt x="1909" y="1912"/>
                </a:lnTo>
                <a:lnTo>
                  <a:pt x="1887" y="1925"/>
                </a:lnTo>
                <a:lnTo>
                  <a:pt x="1864" y="1932"/>
                </a:lnTo>
                <a:lnTo>
                  <a:pt x="1840" y="1934"/>
                </a:lnTo>
                <a:lnTo>
                  <a:pt x="1816" y="1932"/>
                </a:lnTo>
                <a:lnTo>
                  <a:pt x="1793" y="1925"/>
                </a:lnTo>
                <a:lnTo>
                  <a:pt x="1771" y="1912"/>
                </a:lnTo>
                <a:lnTo>
                  <a:pt x="1751" y="1896"/>
                </a:lnTo>
                <a:lnTo>
                  <a:pt x="1742" y="1887"/>
                </a:lnTo>
                <a:lnTo>
                  <a:pt x="1725" y="1866"/>
                </a:lnTo>
                <a:lnTo>
                  <a:pt x="1714" y="1844"/>
                </a:lnTo>
                <a:lnTo>
                  <a:pt x="1707" y="1820"/>
                </a:lnTo>
                <a:lnTo>
                  <a:pt x="1705" y="1796"/>
                </a:lnTo>
                <a:lnTo>
                  <a:pt x="1707" y="1771"/>
                </a:lnTo>
                <a:lnTo>
                  <a:pt x="1714" y="1747"/>
                </a:lnTo>
                <a:lnTo>
                  <a:pt x="1725" y="1725"/>
                </a:lnTo>
                <a:lnTo>
                  <a:pt x="1742" y="1705"/>
                </a:lnTo>
                <a:lnTo>
                  <a:pt x="1908" y="1535"/>
                </a:lnTo>
                <a:lnTo>
                  <a:pt x="1930" y="1513"/>
                </a:lnTo>
                <a:lnTo>
                  <a:pt x="1949" y="1496"/>
                </a:lnTo>
                <a:lnTo>
                  <a:pt x="1971" y="1485"/>
                </a:lnTo>
                <a:lnTo>
                  <a:pt x="1994" y="1477"/>
                </a:lnTo>
                <a:lnTo>
                  <a:pt x="2019" y="1475"/>
                </a:lnTo>
                <a:close/>
                <a:moveTo>
                  <a:pt x="1796" y="1249"/>
                </a:moveTo>
                <a:lnTo>
                  <a:pt x="1820" y="1251"/>
                </a:lnTo>
                <a:lnTo>
                  <a:pt x="1844" y="1258"/>
                </a:lnTo>
                <a:lnTo>
                  <a:pt x="1866" y="1269"/>
                </a:lnTo>
                <a:lnTo>
                  <a:pt x="1885" y="1286"/>
                </a:lnTo>
                <a:lnTo>
                  <a:pt x="1895" y="1296"/>
                </a:lnTo>
                <a:lnTo>
                  <a:pt x="1911" y="1316"/>
                </a:lnTo>
                <a:lnTo>
                  <a:pt x="1924" y="1338"/>
                </a:lnTo>
                <a:lnTo>
                  <a:pt x="1930" y="1362"/>
                </a:lnTo>
                <a:lnTo>
                  <a:pt x="1933" y="1387"/>
                </a:lnTo>
                <a:lnTo>
                  <a:pt x="1930" y="1412"/>
                </a:lnTo>
                <a:lnTo>
                  <a:pt x="1924" y="1435"/>
                </a:lnTo>
                <a:lnTo>
                  <a:pt x="1911" y="1458"/>
                </a:lnTo>
                <a:lnTo>
                  <a:pt x="1895" y="1477"/>
                </a:lnTo>
                <a:lnTo>
                  <a:pt x="1874" y="1500"/>
                </a:lnTo>
                <a:lnTo>
                  <a:pt x="1707" y="1669"/>
                </a:lnTo>
                <a:lnTo>
                  <a:pt x="1687" y="1686"/>
                </a:lnTo>
                <a:lnTo>
                  <a:pt x="1666" y="1698"/>
                </a:lnTo>
                <a:lnTo>
                  <a:pt x="1642" y="1705"/>
                </a:lnTo>
                <a:lnTo>
                  <a:pt x="1618" y="1707"/>
                </a:lnTo>
                <a:lnTo>
                  <a:pt x="1594" y="1705"/>
                </a:lnTo>
                <a:lnTo>
                  <a:pt x="1571" y="1698"/>
                </a:lnTo>
                <a:lnTo>
                  <a:pt x="1549" y="1686"/>
                </a:lnTo>
                <a:lnTo>
                  <a:pt x="1529" y="1669"/>
                </a:lnTo>
                <a:lnTo>
                  <a:pt x="1519" y="1660"/>
                </a:lnTo>
                <a:lnTo>
                  <a:pt x="1503" y="1639"/>
                </a:lnTo>
                <a:lnTo>
                  <a:pt x="1492" y="1618"/>
                </a:lnTo>
                <a:lnTo>
                  <a:pt x="1485" y="1593"/>
                </a:lnTo>
                <a:lnTo>
                  <a:pt x="1482" y="1569"/>
                </a:lnTo>
                <a:lnTo>
                  <a:pt x="1485" y="1544"/>
                </a:lnTo>
                <a:lnTo>
                  <a:pt x="1492" y="1521"/>
                </a:lnTo>
                <a:lnTo>
                  <a:pt x="1503" y="1498"/>
                </a:lnTo>
                <a:lnTo>
                  <a:pt x="1519" y="1479"/>
                </a:lnTo>
                <a:lnTo>
                  <a:pt x="1541" y="1456"/>
                </a:lnTo>
                <a:lnTo>
                  <a:pt x="1707" y="1286"/>
                </a:lnTo>
                <a:lnTo>
                  <a:pt x="1727" y="1269"/>
                </a:lnTo>
                <a:lnTo>
                  <a:pt x="1750" y="1258"/>
                </a:lnTo>
                <a:lnTo>
                  <a:pt x="1773" y="1251"/>
                </a:lnTo>
                <a:lnTo>
                  <a:pt x="1796" y="1249"/>
                </a:lnTo>
                <a:close/>
                <a:moveTo>
                  <a:pt x="632" y="994"/>
                </a:moveTo>
                <a:lnTo>
                  <a:pt x="624" y="995"/>
                </a:lnTo>
                <a:lnTo>
                  <a:pt x="618" y="999"/>
                </a:lnTo>
                <a:lnTo>
                  <a:pt x="380" y="1243"/>
                </a:lnTo>
                <a:lnTo>
                  <a:pt x="376" y="1249"/>
                </a:lnTo>
                <a:lnTo>
                  <a:pt x="374" y="1257"/>
                </a:lnTo>
                <a:lnTo>
                  <a:pt x="376" y="1264"/>
                </a:lnTo>
                <a:lnTo>
                  <a:pt x="380" y="1270"/>
                </a:lnTo>
                <a:lnTo>
                  <a:pt x="386" y="1275"/>
                </a:lnTo>
                <a:lnTo>
                  <a:pt x="393" y="1277"/>
                </a:lnTo>
                <a:lnTo>
                  <a:pt x="401" y="1275"/>
                </a:lnTo>
                <a:lnTo>
                  <a:pt x="407" y="1270"/>
                </a:lnTo>
                <a:lnTo>
                  <a:pt x="645" y="1028"/>
                </a:lnTo>
                <a:lnTo>
                  <a:pt x="649" y="1021"/>
                </a:lnTo>
                <a:lnTo>
                  <a:pt x="651" y="1014"/>
                </a:lnTo>
                <a:lnTo>
                  <a:pt x="649" y="1007"/>
                </a:lnTo>
                <a:lnTo>
                  <a:pt x="645" y="1000"/>
                </a:lnTo>
                <a:lnTo>
                  <a:pt x="639" y="996"/>
                </a:lnTo>
                <a:lnTo>
                  <a:pt x="632" y="994"/>
                </a:lnTo>
                <a:close/>
                <a:moveTo>
                  <a:pt x="888" y="613"/>
                </a:moveTo>
                <a:lnTo>
                  <a:pt x="916" y="613"/>
                </a:lnTo>
                <a:lnTo>
                  <a:pt x="942" y="617"/>
                </a:lnTo>
                <a:lnTo>
                  <a:pt x="968" y="626"/>
                </a:lnTo>
                <a:lnTo>
                  <a:pt x="993" y="641"/>
                </a:lnTo>
                <a:lnTo>
                  <a:pt x="1015" y="659"/>
                </a:lnTo>
                <a:lnTo>
                  <a:pt x="1446" y="1099"/>
                </a:lnTo>
                <a:lnTo>
                  <a:pt x="1485" y="1059"/>
                </a:lnTo>
                <a:lnTo>
                  <a:pt x="1505" y="1043"/>
                </a:lnTo>
                <a:lnTo>
                  <a:pt x="1527" y="1031"/>
                </a:lnTo>
                <a:lnTo>
                  <a:pt x="1551" y="1024"/>
                </a:lnTo>
                <a:lnTo>
                  <a:pt x="1575" y="1021"/>
                </a:lnTo>
                <a:lnTo>
                  <a:pt x="1598" y="1024"/>
                </a:lnTo>
                <a:lnTo>
                  <a:pt x="1621" y="1031"/>
                </a:lnTo>
                <a:lnTo>
                  <a:pt x="1644" y="1043"/>
                </a:lnTo>
                <a:lnTo>
                  <a:pt x="1664" y="1059"/>
                </a:lnTo>
                <a:lnTo>
                  <a:pt x="1674" y="1069"/>
                </a:lnTo>
                <a:lnTo>
                  <a:pt x="1689" y="1089"/>
                </a:lnTo>
                <a:lnTo>
                  <a:pt x="1701" y="1112"/>
                </a:lnTo>
                <a:lnTo>
                  <a:pt x="1708" y="1135"/>
                </a:lnTo>
                <a:lnTo>
                  <a:pt x="1710" y="1160"/>
                </a:lnTo>
                <a:lnTo>
                  <a:pt x="1708" y="1185"/>
                </a:lnTo>
                <a:lnTo>
                  <a:pt x="1701" y="1209"/>
                </a:lnTo>
                <a:lnTo>
                  <a:pt x="1689" y="1230"/>
                </a:lnTo>
                <a:lnTo>
                  <a:pt x="1674" y="1251"/>
                </a:lnTo>
                <a:lnTo>
                  <a:pt x="1651" y="1273"/>
                </a:lnTo>
                <a:lnTo>
                  <a:pt x="1507" y="1421"/>
                </a:lnTo>
                <a:lnTo>
                  <a:pt x="1485" y="1442"/>
                </a:lnTo>
                <a:lnTo>
                  <a:pt x="1465" y="1459"/>
                </a:lnTo>
                <a:lnTo>
                  <a:pt x="1443" y="1471"/>
                </a:lnTo>
                <a:lnTo>
                  <a:pt x="1420" y="1477"/>
                </a:lnTo>
                <a:lnTo>
                  <a:pt x="1396" y="1481"/>
                </a:lnTo>
                <a:lnTo>
                  <a:pt x="1372" y="1479"/>
                </a:lnTo>
                <a:lnTo>
                  <a:pt x="1348" y="1471"/>
                </a:lnTo>
                <a:lnTo>
                  <a:pt x="1326" y="1459"/>
                </a:lnTo>
                <a:lnTo>
                  <a:pt x="1307" y="1442"/>
                </a:lnTo>
                <a:lnTo>
                  <a:pt x="1297" y="1433"/>
                </a:lnTo>
                <a:lnTo>
                  <a:pt x="1281" y="1413"/>
                </a:lnTo>
                <a:lnTo>
                  <a:pt x="1270" y="1391"/>
                </a:lnTo>
                <a:lnTo>
                  <a:pt x="1262" y="1366"/>
                </a:lnTo>
                <a:lnTo>
                  <a:pt x="1260" y="1343"/>
                </a:lnTo>
                <a:lnTo>
                  <a:pt x="1262" y="1318"/>
                </a:lnTo>
                <a:lnTo>
                  <a:pt x="1270" y="1294"/>
                </a:lnTo>
                <a:lnTo>
                  <a:pt x="1281" y="1271"/>
                </a:lnTo>
                <a:lnTo>
                  <a:pt x="1297" y="1251"/>
                </a:lnTo>
                <a:lnTo>
                  <a:pt x="1319" y="1229"/>
                </a:lnTo>
                <a:lnTo>
                  <a:pt x="1319" y="1228"/>
                </a:lnTo>
                <a:lnTo>
                  <a:pt x="1368" y="1179"/>
                </a:lnTo>
                <a:lnTo>
                  <a:pt x="1003" y="807"/>
                </a:lnTo>
                <a:lnTo>
                  <a:pt x="190" y="1635"/>
                </a:lnTo>
                <a:lnTo>
                  <a:pt x="390" y="1837"/>
                </a:lnTo>
                <a:lnTo>
                  <a:pt x="402" y="1792"/>
                </a:lnTo>
                <a:lnTo>
                  <a:pt x="414" y="1748"/>
                </a:lnTo>
                <a:lnTo>
                  <a:pt x="426" y="1707"/>
                </a:lnTo>
                <a:lnTo>
                  <a:pt x="437" y="1669"/>
                </a:lnTo>
                <a:lnTo>
                  <a:pt x="447" y="1634"/>
                </a:lnTo>
                <a:lnTo>
                  <a:pt x="456" y="1603"/>
                </a:lnTo>
                <a:lnTo>
                  <a:pt x="463" y="1576"/>
                </a:lnTo>
                <a:lnTo>
                  <a:pt x="470" y="1555"/>
                </a:lnTo>
                <a:lnTo>
                  <a:pt x="482" y="1522"/>
                </a:lnTo>
                <a:lnTo>
                  <a:pt x="496" y="1495"/>
                </a:lnTo>
                <a:lnTo>
                  <a:pt x="511" y="1472"/>
                </a:lnTo>
                <a:lnTo>
                  <a:pt x="529" y="1455"/>
                </a:lnTo>
                <a:lnTo>
                  <a:pt x="547" y="1441"/>
                </a:lnTo>
                <a:lnTo>
                  <a:pt x="566" y="1432"/>
                </a:lnTo>
                <a:lnTo>
                  <a:pt x="585" y="1427"/>
                </a:lnTo>
                <a:lnTo>
                  <a:pt x="605" y="1426"/>
                </a:lnTo>
                <a:lnTo>
                  <a:pt x="625" y="1429"/>
                </a:lnTo>
                <a:lnTo>
                  <a:pt x="644" y="1436"/>
                </a:lnTo>
                <a:lnTo>
                  <a:pt x="662" y="1447"/>
                </a:lnTo>
                <a:lnTo>
                  <a:pt x="679" y="1460"/>
                </a:lnTo>
                <a:lnTo>
                  <a:pt x="694" y="1476"/>
                </a:lnTo>
                <a:lnTo>
                  <a:pt x="709" y="1497"/>
                </a:lnTo>
                <a:lnTo>
                  <a:pt x="719" y="1518"/>
                </a:lnTo>
                <a:lnTo>
                  <a:pt x="726" y="1542"/>
                </a:lnTo>
                <a:lnTo>
                  <a:pt x="730" y="1571"/>
                </a:lnTo>
                <a:lnTo>
                  <a:pt x="732" y="1603"/>
                </a:lnTo>
                <a:lnTo>
                  <a:pt x="731" y="1638"/>
                </a:lnTo>
                <a:lnTo>
                  <a:pt x="729" y="1675"/>
                </a:lnTo>
                <a:lnTo>
                  <a:pt x="725" y="1715"/>
                </a:lnTo>
                <a:lnTo>
                  <a:pt x="720" y="1758"/>
                </a:lnTo>
                <a:lnTo>
                  <a:pt x="714" y="1802"/>
                </a:lnTo>
                <a:lnTo>
                  <a:pt x="708" y="1848"/>
                </a:lnTo>
                <a:lnTo>
                  <a:pt x="701" y="1896"/>
                </a:lnTo>
                <a:lnTo>
                  <a:pt x="694" y="1944"/>
                </a:lnTo>
                <a:lnTo>
                  <a:pt x="691" y="1970"/>
                </a:lnTo>
                <a:lnTo>
                  <a:pt x="685" y="2002"/>
                </a:lnTo>
                <a:lnTo>
                  <a:pt x="678" y="2037"/>
                </a:lnTo>
                <a:lnTo>
                  <a:pt x="671" y="2075"/>
                </a:lnTo>
                <a:lnTo>
                  <a:pt x="662" y="2115"/>
                </a:lnTo>
                <a:lnTo>
                  <a:pt x="1471" y="2939"/>
                </a:lnTo>
                <a:lnTo>
                  <a:pt x="2283" y="2112"/>
                </a:lnTo>
                <a:lnTo>
                  <a:pt x="2223" y="2050"/>
                </a:lnTo>
                <a:lnTo>
                  <a:pt x="2152" y="2122"/>
                </a:lnTo>
                <a:lnTo>
                  <a:pt x="2133" y="2139"/>
                </a:lnTo>
                <a:lnTo>
                  <a:pt x="2111" y="2151"/>
                </a:lnTo>
                <a:lnTo>
                  <a:pt x="2087" y="2157"/>
                </a:lnTo>
                <a:lnTo>
                  <a:pt x="2063" y="2161"/>
                </a:lnTo>
                <a:lnTo>
                  <a:pt x="2039" y="2157"/>
                </a:lnTo>
                <a:lnTo>
                  <a:pt x="2016" y="2151"/>
                </a:lnTo>
                <a:lnTo>
                  <a:pt x="1994" y="2139"/>
                </a:lnTo>
                <a:lnTo>
                  <a:pt x="1974" y="2122"/>
                </a:lnTo>
                <a:lnTo>
                  <a:pt x="1964" y="2113"/>
                </a:lnTo>
                <a:lnTo>
                  <a:pt x="1948" y="2093"/>
                </a:lnTo>
                <a:lnTo>
                  <a:pt x="1937" y="2071"/>
                </a:lnTo>
                <a:lnTo>
                  <a:pt x="1930" y="2046"/>
                </a:lnTo>
                <a:lnTo>
                  <a:pt x="1928" y="2023"/>
                </a:lnTo>
                <a:lnTo>
                  <a:pt x="1930" y="1998"/>
                </a:lnTo>
                <a:lnTo>
                  <a:pt x="1937" y="1974"/>
                </a:lnTo>
                <a:lnTo>
                  <a:pt x="1948" y="1951"/>
                </a:lnTo>
                <a:lnTo>
                  <a:pt x="1964" y="1932"/>
                </a:lnTo>
                <a:lnTo>
                  <a:pt x="1986" y="1908"/>
                </a:lnTo>
                <a:lnTo>
                  <a:pt x="2152" y="1739"/>
                </a:lnTo>
                <a:lnTo>
                  <a:pt x="2172" y="1723"/>
                </a:lnTo>
                <a:lnTo>
                  <a:pt x="2194" y="1711"/>
                </a:lnTo>
                <a:lnTo>
                  <a:pt x="2218" y="1704"/>
                </a:lnTo>
                <a:lnTo>
                  <a:pt x="2242" y="1702"/>
                </a:lnTo>
                <a:lnTo>
                  <a:pt x="2265" y="1704"/>
                </a:lnTo>
                <a:lnTo>
                  <a:pt x="2289" y="1711"/>
                </a:lnTo>
                <a:lnTo>
                  <a:pt x="2311" y="1723"/>
                </a:lnTo>
                <a:lnTo>
                  <a:pt x="2331" y="1739"/>
                </a:lnTo>
                <a:lnTo>
                  <a:pt x="2340" y="1749"/>
                </a:lnTo>
                <a:lnTo>
                  <a:pt x="2356" y="1769"/>
                </a:lnTo>
                <a:lnTo>
                  <a:pt x="2368" y="1792"/>
                </a:lnTo>
                <a:lnTo>
                  <a:pt x="2375" y="1815"/>
                </a:lnTo>
                <a:lnTo>
                  <a:pt x="2377" y="1840"/>
                </a:lnTo>
                <a:lnTo>
                  <a:pt x="2375" y="1865"/>
                </a:lnTo>
                <a:lnTo>
                  <a:pt x="2368" y="1889"/>
                </a:lnTo>
                <a:lnTo>
                  <a:pt x="2356" y="1910"/>
                </a:lnTo>
                <a:lnTo>
                  <a:pt x="2340" y="1931"/>
                </a:lnTo>
                <a:lnTo>
                  <a:pt x="2318" y="1952"/>
                </a:lnTo>
                <a:lnTo>
                  <a:pt x="2319" y="1953"/>
                </a:lnTo>
                <a:lnTo>
                  <a:pt x="2302" y="1971"/>
                </a:lnTo>
                <a:lnTo>
                  <a:pt x="2457" y="2131"/>
                </a:lnTo>
                <a:lnTo>
                  <a:pt x="2475" y="2152"/>
                </a:lnTo>
                <a:lnTo>
                  <a:pt x="2490" y="2177"/>
                </a:lnTo>
                <a:lnTo>
                  <a:pt x="2499" y="2204"/>
                </a:lnTo>
                <a:lnTo>
                  <a:pt x="2504" y="2231"/>
                </a:lnTo>
                <a:lnTo>
                  <a:pt x="2504" y="2258"/>
                </a:lnTo>
                <a:lnTo>
                  <a:pt x="2499" y="2286"/>
                </a:lnTo>
                <a:lnTo>
                  <a:pt x="2490" y="2312"/>
                </a:lnTo>
                <a:lnTo>
                  <a:pt x="2475" y="2337"/>
                </a:lnTo>
                <a:lnTo>
                  <a:pt x="2457" y="2359"/>
                </a:lnTo>
                <a:lnTo>
                  <a:pt x="1713" y="3118"/>
                </a:lnTo>
                <a:lnTo>
                  <a:pt x="1692" y="3136"/>
                </a:lnTo>
                <a:lnTo>
                  <a:pt x="1668" y="3151"/>
                </a:lnTo>
                <a:lnTo>
                  <a:pt x="1642" y="3160"/>
                </a:lnTo>
                <a:lnTo>
                  <a:pt x="1614" y="3164"/>
                </a:lnTo>
                <a:lnTo>
                  <a:pt x="1587" y="3164"/>
                </a:lnTo>
                <a:lnTo>
                  <a:pt x="1561" y="3160"/>
                </a:lnTo>
                <a:lnTo>
                  <a:pt x="1534" y="3151"/>
                </a:lnTo>
                <a:lnTo>
                  <a:pt x="1510" y="3136"/>
                </a:lnTo>
                <a:lnTo>
                  <a:pt x="1488" y="3118"/>
                </a:lnTo>
                <a:lnTo>
                  <a:pt x="1361" y="2988"/>
                </a:lnTo>
                <a:lnTo>
                  <a:pt x="1225" y="3125"/>
                </a:lnTo>
                <a:lnTo>
                  <a:pt x="1223" y="3127"/>
                </a:lnTo>
                <a:lnTo>
                  <a:pt x="1218" y="3132"/>
                </a:lnTo>
                <a:lnTo>
                  <a:pt x="1209" y="3140"/>
                </a:lnTo>
                <a:lnTo>
                  <a:pt x="1197" y="3151"/>
                </a:lnTo>
                <a:lnTo>
                  <a:pt x="1181" y="3163"/>
                </a:lnTo>
                <a:lnTo>
                  <a:pt x="1162" y="3176"/>
                </a:lnTo>
                <a:lnTo>
                  <a:pt x="1141" y="3191"/>
                </a:lnTo>
                <a:lnTo>
                  <a:pt x="1117" y="3205"/>
                </a:lnTo>
                <a:lnTo>
                  <a:pt x="1090" y="3220"/>
                </a:lnTo>
                <a:lnTo>
                  <a:pt x="1060" y="3234"/>
                </a:lnTo>
                <a:lnTo>
                  <a:pt x="1029" y="3248"/>
                </a:lnTo>
                <a:lnTo>
                  <a:pt x="995" y="3259"/>
                </a:lnTo>
                <a:lnTo>
                  <a:pt x="958" y="3269"/>
                </a:lnTo>
                <a:lnTo>
                  <a:pt x="920" y="3276"/>
                </a:lnTo>
                <a:lnTo>
                  <a:pt x="880" y="3281"/>
                </a:lnTo>
                <a:lnTo>
                  <a:pt x="838" y="3282"/>
                </a:lnTo>
                <a:lnTo>
                  <a:pt x="794" y="3278"/>
                </a:lnTo>
                <a:lnTo>
                  <a:pt x="750" y="3271"/>
                </a:lnTo>
                <a:lnTo>
                  <a:pt x="747" y="3271"/>
                </a:lnTo>
                <a:lnTo>
                  <a:pt x="744" y="3270"/>
                </a:lnTo>
                <a:lnTo>
                  <a:pt x="726" y="3266"/>
                </a:lnTo>
                <a:lnTo>
                  <a:pt x="708" y="3260"/>
                </a:lnTo>
                <a:lnTo>
                  <a:pt x="677" y="3250"/>
                </a:lnTo>
                <a:lnTo>
                  <a:pt x="663" y="3244"/>
                </a:lnTo>
                <a:lnTo>
                  <a:pt x="648" y="3238"/>
                </a:lnTo>
                <a:lnTo>
                  <a:pt x="618" y="3224"/>
                </a:lnTo>
                <a:lnTo>
                  <a:pt x="587" y="3207"/>
                </a:lnTo>
                <a:lnTo>
                  <a:pt x="578" y="3201"/>
                </a:lnTo>
                <a:lnTo>
                  <a:pt x="568" y="3195"/>
                </a:lnTo>
                <a:lnTo>
                  <a:pt x="543" y="3177"/>
                </a:lnTo>
                <a:lnTo>
                  <a:pt x="517" y="3158"/>
                </a:lnTo>
                <a:lnTo>
                  <a:pt x="496" y="3142"/>
                </a:lnTo>
                <a:lnTo>
                  <a:pt x="461" y="3113"/>
                </a:lnTo>
                <a:lnTo>
                  <a:pt x="427" y="3079"/>
                </a:lnTo>
                <a:lnTo>
                  <a:pt x="380" y="3029"/>
                </a:lnTo>
                <a:lnTo>
                  <a:pt x="340" y="2980"/>
                </a:lnTo>
                <a:lnTo>
                  <a:pt x="305" y="2931"/>
                </a:lnTo>
                <a:lnTo>
                  <a:pt x="277" y="2884"/>
                </a:lnTo>
                <a:lnTo>
                  <a:pt x="253" y="2839"/>
                </a:lnTo>
                <a:lnTo>
                  <a:pt x="233" y="2794"/>
                </a:lnTo>
                <a:lnTo>
                  <a:pt x="218" y="2751"/>
                </a:lnTo>
                <a:lnTo>
                  <a:pt x="207" y="2709"/>
                </a:lnTo>
                <a:lnTo>
                  <a:pt x="200" y="2670"/>
                </a:lnTo>
                <a:lnTo>
                  <a:pt x="197" y="2631"/>
                </a:lnTo>
                <a:lnTo>
                  <a:pt x="196" y="2595"/>
                </a:lnTo>
                <a:lnTo>
                  <a:pt x="197" y="2562"/>
                </a:lnTo>
                <a:lnTo>
                  <a:pt x="201" y="2530"/>
                </a:lnTo>
                <a:lnTo>
                  <a:pt x="207" y="2502"/>
                </a:lnTo>
                <a:lnTo>
                  <a:pt x="214" y="2475"/>
                </a:lnTo>
                <a:lnTo>
                  <a:pt x="223" y="2451"/>
                </a:lnTo>
                <a:lnTo>
                  <a:pt x="224" y="2448"/>
                </a:lnTo>
                <a:lnTo>
                  <a:pt x="226" y="2439"/>
                </a:lnTo>
                <a:lnTo>
                  <a:pt x="230" y="2424"/>
                </a:lnTo>
                <a:lnTo>
                  <a:pt x="236" y="2405"/>
                </a:lnTo>
                <a:lnTo>
                  <a:pt x="243" y="2381"/>
                </a:lnTo>
                <a:lnTo>
                  <a:pt x="250" y="2352"/>
                </a:lnTo>
                <a:lnTo>
                  <a:pt x="259" y="2320"/>
                </a:lnTo>
                <a:lnTo>
                  <a:pt x="268" y="2285"/>
                </a:lnTo>
                <a:lnTo>
                  <a:pt x="278" y="2247"/>
                </a:lnTo>
                <a:lnTo>
                  <a:pt x="289" y="2207"/>
                </a:lnTo>
                <a:lnTo>
                  <a:pt x="300" y="2165"/>
                </a:lnTo>
                <a:lnTo>
                  <a:pt x="312" y="2120"/>
                </a:lnTo>
                <a:lnTo>
                  <a:pt x="334" y="2042"/>
                </a:lnTo>
                <a:lnTo>
                  <a:pt x="355" y="1963"/>
                </a:lnTo>
                <a:lnTo>
                  <a:pt x="45" y="1646"/>
                </a:lnTo>
                <a:lnTo>
                  <a:pt x="27" y="1625"/>
                </a:lnTo>
                <a:lnTo>
                  <a:pt x="13" y="1600"/>
                </a:lnTo>
                <a:lnTo>
                  <a:pt x="4" y="1573"/>
                </a:lnTo>
                <a:lnTo>
                  <a:pt x="0" y="1547"/>
                </a:lnTo>
                <a:lnTo>
                  <a:pt x="0" y="1519"/>
                </a:lnTo>
                <a:lnTo>
                  <a:pt x="4" y="1491"/>
                </a:lnTo>
                <a:lnTo>
                  <a:pt x="13" y="1465"/>
                </a:lnTo>
                <a:lnTo>
                  <a:pt x="27" y="1440"/>
                </a:lnTo>
                <a:lnTo>
                  <a:pt x="45" y="1418"/>
                </a:lnTo>
                <a:lnTo>
                  <a:pt x="789" y="659"/>
                </a:lnTo>
                <a:lnTo>
                  <a:pt x="811" y="641"/>
                </a:lnTo>
                <a:lnTo>
                  <a:pt x="836" y="626"/>
                </a:lnTo>
                <a:lnTo>
                  <a:pt x="861" y="617"/>
                </a:lnTo>
                <a:lnTo>
                  <a:pt x="888" y="613"/>
                </a:lnTo>
                <a:close/>
                <a:moveTo>
                  <a:pt x="857" y="352"/>
                </a:moveTo>
                <a:lnTo>
                  <a:pt x="897" y="352"/>
                </a:lnTo>
                <a:lnTo>
                  <a:pt x="936" y="358"/>
                </a:lnTo>
                <a:lnTo>
                  <a:pt x="975" y="367"/>
                </a:lnTo>
                <a:lnTo>
                  <a:pt x="1013" y="381"/>
                </a:lnTo>
                <a:lnTo>
                  <a:pt x="1049" y="401"/>
                </a:lnTo>
                <a:lnTo>
                  <a:pt x="1083" y="425"/>
                </a:lnTo>
                <a:lnTo>
                  <a:pt x="1115" y="452"/>
                </a:lnTo>
                <a:lnTo>
                  <a:pt x="1045" y="523"/>
                </a:lnTo>
                <a:lnTo>
                  <a:pt x="1018" y="500"/>
                </a:lnTo>
                <a:lnTo>
                  <a:pt x="990" y="481"/>
                </a:lnTo>
                <a:lnTo>
                  <a:pt x="958" y="468"/>
                </a:lnTo>
                <a:lnTo>
                  <a:pt x="927" y="459"/>
                </a:lnTo>
                <a:lnTo>
                  <a:pt x="894" y="453"/>
                </a:lnTo>
                <a:lnTo>
                  <a:pt x="860" y="453"/>
                </a:lnTo>
                <a:lnTo>
                  <a:pt x="828" y="459"/>
                </a:lnTo>
                <a:lnTo>
                  <a:pt x="795" y="468"/>
                </a:lnTo>
                <a:lnTo>
                  <a:pt x="765" y="481"/>
                </a:lnTo>
                <a:lnTo>
                  <a:pt x="736" y="500"/>
                </a:lnTo>
                <a:lnTo>
                  <a:pt x="710" y="523"/>
                </a:lnTo>
                <a:lnTo>
                  <a:pt x="640" y="452"/>
                </a:lnTo>
                <a:lnTo>
                  <a:pt x="671" y="425"/>
                </a:lnTo>
                <a:lnTo>
                  <a:pt x="706" y="401"/>
                </a:lnTo>
                <a:lnTo>
                  <a:pt x="742" y="381"/>
                </a:lnTo>
                <a:lnTo>
                  <a:pt x="779" y="367"/>
                </a:lnTo>
                <a:lnTo>
                  <a:pt x="818" y="358"/>
                </a:lnTo>
                <a:lnTo>
                  <a:pt x="857" y="352"/>
                </a:lnTo>
                <a:close/>
                <a:moveTo>
                  <a:pt x="877" y="173"/>
                </a:moveTo>
                <a:lnTo>
                  <a:pt x="926" y="176"/>
                </a:lnTo>
                <a:lnTo>
                  <a:pt x="975" y="183"/>
                </a:lnTo>
                <a:lnTo>
                  <a:pt x="1023" y="195"/>
                </a:lnTo>
                <a:lnTo>
                  <a:pt x="1069" y="211"/>
                </a:lnTo>
                <a:lnTo>
                  <a:pt x="1115" y="233"/>
                </a:lnTo>
                <a:lnTo>
                  <a:pt x="1158" y="260"/>
                </a:lnTo>
                <a:lnTo>
                  <a:pt x="1200" y="291"/>
                </a:lnTo>
                <a:lnTo>
                  <a:pt x="1239" y="326"/>
                </a:lnTo>
                <a:lnTo>
                  <a:pt x="1169" y="397"/>
                </a:lnTo>
                <a:lnTo>
                  <a:pt x="1133" y="364"/>
                </a:lnTo>
                <a:lnTo>
                  <a:pt x="1095" y="337"/>
                </a:lnTo>
                <a:lnTo>
                  <a:pt x="1054" y="314"/>
                </a:lnTo>
                <a:lnTo>
                  <a:pt x="1011" y="297"/>
                </a:lnTo>
                <a:lnTo>
                  <a:pt x="967" y="283"/>
                </a:lnTo>
                <a:lnTo>
                  <a:pt x="923" y="276"/>
                </a:lnTo>
                <a:lnTo>
                  <a:pt x="877" y="274"/>
                </a:lnTo>
                <a:lnTo>
                  <a:pt x="832" y="276"/>
                </a:lnTo>
                <a:lnTo>
                  <a:pt x="787" y="283"/>
                </a:lnTo>
                <a:lnTo>
                  <a:pt x="743" y="297"/>
                </a:lnTo>
                <a:lnTo>
                  <a:pt x="700" y="314"/>
                </a:lnTo>
                <a:lnTo>
                  <a:pt x="660" y="337"/>
                </a:lnTo>
                <a:lnTo>
                  <a:pt x="621" y="364"/>
                </a:lnTo>
                <a:lnTo>
                  <a:pt x="585" y="397"/>
                </a:lnTo>
                <a:lnTo>
                  <a:pt x="516" y="327"/>
                </a:lnTo>
                <a:lnTo>
                  <a:pt x="554" y="291"/>
                </a:lnTo>
                <a:lnTo>
                  <a:pt x="595" y="260"/>
                </a:lnTo>
                <a:lnTo>
                  <a:pt x="639" y="233"/>
                </a:lnTo>
                <a:lnTo>
                  <a:pt x="684" y="212"/>
                </a:lnTo>
                <a:lnTo>
                  <a:pt x="732" y="195"/>
                </a:lnTo>
                <a:lnTo>
                  <a:pt x="779" y="183"/>
                </a:lnTo>
                <a:lnTo>
                  <a:pt x="828" y="176"/>
                </a:lnTo>
                <a:lnTo>
                  <a:pt x="877" y="173"/>
                </a:lnTo>
                <a:close/>
                <a:moveTo>
                  <a:pt x="874" y="0"/>
                </a:moveTo>
                <a:lnTo>
                  <a:pt x="880" y="0"/>
                </a:lnTo>
                <a:lnTo>
                  <a:pt x="935" y="2"/>
                </a:lnTo>
                <a:lnTo>
                  <a:pt x="993" y="10"/>
                </a:lnTo>
                <a:lnTo>
                  <a:pt x="1050" y="23"/>
                </a:lnTo>
                <a:lnTo>
                  <a:pt x="1106" y="40"/>
                </a:lnTo>
                <a:lnTo>
                  <a:pt x="1160" y="63"/>
                </a:lnTo>
                <a:lnTo>
                  <a:pt x="1214" y="91"/>
                </a:lnTo>
                <a:lnTo>
                  <a:pt x="1264" y="123"/>
                </a:lnTo>
                <a:lnTo>
                  <a:pt x="1313" y="161"/>
                </a:lnTo>
                <a:lnTo>
                  <a:pt x="1358" y="203"/>
                </a:lnTo>
                <a:lnTo>
                  <a:pt x="1290" y="274"/>
                </a:lnTo>
                <a:lnTo>
                  <a:pt x="1248" y="236"/>
                </a:lnTo>
                <a:lnTo>
                  <a:pt x="1204" y="202"/>
                </a:lnTo>
                <a:lnTo>
                  <a:pt x="1157" y="173"/>
                </a:lnTo>
                <a:lnTo>
                  <a:pt x="1109" y="149"/>
                </a:lnTo>
                <a:lnTo>
                  <a:pt x="1059" y="130"/>
                </a:lnTo>
                <a:lnTo>
                  <a:pt x="1008" y="115"/>
                </a:lnTo>
                <a:lnTo>
                  <a:pt x="956" y="106"/>
                </a:lnTo>
                <a:lnTo>
                  <a:pt x="904" y="101"/>
                </a:lnTo>
                <a:lnTo>
                  <a:pt x="851" y="101"/>
                </a:lnTo>
                <a:lnTo>
                  <a:pt x="799" y="105"/>
                </a:lnTo>
                <a:lnTo>
                  <a:pt x="746" y="115"/>
                </a:lnTo>
                <a:lnTo>
                  <a:pt x="695" y="130"/>
                </a:lnTo>
                <a:lnTo>
                  <a:pt x="645" y="148"/>
                </a:lnTo>
                <a:lnTo>
                  <a:pt x="596" y="173"/>
                </a:lnTo>
                <a:lnTo>
                  <a:pt x="551" y="202"/>
                </a:lnTo>
                <a:lnTo>
                  <a:pt x="506" y="235"/>
                </a:lnTo>
                <a:lnTo>
                  <a:pt x="465" y="274"/>
                </a:lnTo>
                <a:lnTo>
                  <a:pt x="395" y="203"/>
                </a:lnTo>
                <a:lnTo>
                  <a:pt x="442" y="161"/>
                </a:lnTo>
                <a:lnTo>
                  <a:pt x="490" y="123"/>
                </a:lnTo>
                <a:lnTo>
                  <a:pt x="541" y="91"/>
                </a:lnTo>
                <a:lnTo>
                  <a:pt x="593" y="63"/>
                </a:lnTo>
                <a:lnTo>
                  <a:pt x="648" y="40"/>
                </a:lnTo>
                <a:lnTo>
                  <a:pt x="705" y="23"/>
                </a:lnTo>
                <a:lnTo>
                  <a:pt x="761" y="10"/>
                </a:lnTo>
                <a:lnTo>
                  <a:pt x="819" y="2"/>
                </a:lnTo>
                <a:lnTo>
                  <a:pt x="874" y="0"/>
                </a:lnTo>
                <a:close/>
              </a:path>
            </a:pathLst>
          </a:custGeom>
          <a:solidFill>
            <a:srgbClr val="FFC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47" name="Freeform 27">
            <a:extLst>
              <a:ext uri="{FF2B5EF4-FFF2-40B4-BE49-F238E27FC236}">
                <a16:creationId xmlns:a16="http://schemas.microsoft.com/office/drawing/2014/main" id="{6BB2A209-40CF-473D-ADD3-6650A6312087}"/>
              </a:ext>
            </a:extLst>
          </p:cNvPr>
          <p:cNvSpPr>
            <a:spLocks noEditPoints="1"/>
          </p:cNvSpPr>
          <p:nvPr/>
        </p:nvSpPr>
        <p:spPr bwMode="auto">
          <a:xfrm>
            <a:off x="7221571" y="2884077"/>
            <a:ext cx="261333" cy="261866"/>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rgbClr val="92D05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nvGrpSpPr>
          <p:cNvPr id="48" name="Group 30">
            <a:extLst>
              <a:ext uri="{FF2B5EF4-FFF2-40B4-BE49-F238E27FC236}">
                <a16:creationId xmlns:a16="http://schemas.microsoft.com/office/drawing/2014/main" id="{4A5FFCA5-15F7-4888-8CE6-C2D5072153C1}"/>
              </a:ext>
            </a:extLst>
          </p:cNvPr>
          <p:cNvGrpSpPr>
            <a:grpSpLocks noChangeAspect="1"/>
          </p:cNvGrpSpPr>
          <p:nvPr/>
        </p:nvGrpSpPr>
        <p:grpSpPr bwMode="auto">
          <a:xfrm>
            <a:off x="7987622" y="3513511"/>
            <a:ext cx="266700" cy="297656"/>
            <a:chOff x="3137" y="364"/>
            <a:chExt cx="224" cy="250"/>
          </a:xfrm>
          <a:solidFill>
            <a:schemeClr val="accent6"/>
          </a:solidFill>
        </p:grpSpPr>
        <p:sp>
          <p:nvSpPr>
            <p:cNvPr id="49" name="Freeform 32">
              <a:extLst>
                <a:ext uri="{FF2B5EF4-FFF2-40B4-BE49-F238E27FC236}">
                  <a16:creationId xmlns:a16="http://schemas.microsoft.com/office/drawing/2014/main" id="{957D1D3A-007A-4A2B-A4B7-E65B32A747D3}"/>
                </a:ext>
              </a:extLst>
            </p:cNvPr>
            <p:cNvSpPr>
              <a:spLocks noEditPoints="1"/>
            </p:cNvSpPr>
            <p:nvPr/>
          </p:nvSpPr>
          <p:spPr bwMode="auto">
            <a:xfrm>
              <a:off x="3137" y="364"/>
              <a:ext cx="224" cy="250"/>
            </a:xfrm>
            <a:custGeom>
              <a:avLst/>
              <a:gdLst>
                <a:gd name="T0" fmla="*/ 1168 w 2916"/>
                <a:gd name="T1" fmla="*/ 1187 h 3254"/>
                <a:gd name="T2" fmla="*/ 861 w 2916"/>
                <a:gd name="T3" fmla="*/ 1359 h 3254"/>
                <a:gd name="T4" fmla="*/ 644 w 2916"/>
                <a:gd name="T5" fmla="*/ 1632 h 3254"/>
                <a:gd name="T6" fmla="*/ 544 w 2916"/>
                <a:gd name="T7" fmla="*/ 1975 h 3254"/>
                <a:gd name="T8" fmla="*/ 588 w 2916"/>
                <a:gd name="T9" fmla="*/ 2336 h 3254"/>
                <a:gd name="T10" fmla="*/ 761 w 2916"/>
                <a:gd name="T11" fmla="*/ 2641 h 3254"/>
                <a:gd name="T12" fmla="*/ 1036 w 2916"/>
                <a:gd name="T13" fmla="*/ 2856 h 3254"/>
                <a:gd name="T14" fmla="*/ 1383 w 2916"/>
                <a:gd name="T15" fmla="*/ 2955 h 3254"/>
                <a:gd name="T16" fmla="*/ 1748 w 2916"/>
                <a:gd name="T17" fmla="*/ 2911 h 3254"/>
                <a:gd name="T18" fmla="*/ 2054 w 2916"/>
                <a:gd name="T19" fmla="*/ 2739 h 3254"/>
                <a:gd name="T20" fmla="*/ 2273 w 2916"/>
                <a:gd name="T21" fmla="*/ 2467 h 3254"/>
                <a:gd name="T22" fmla="*/ 2373 w 2916"/>
                <a:gd name="T23" fmla="*/ 2124 h 3254"/>
                <a:gd name="T24" fmla="*/ 2328 w 2916"/>
                <a:gd name="T25" fmla="*/ 1762 h 3254"/>
                <a:gd name="T26" fmla="*/ 2154 w 2916"/>
                <a:gd name="T27" fmla="*/ 1458 h 3254"/>
                <a:gd name="T28" fmla="*/ 1879 w 2916"/>
                <a:gd name="T29" fmla="*/ 1242 h 3254"/>
                <a:gd name="T30" fmla="*/ 1533 w 2916"/>
                <a:gd name="T31" fmla="*/ 1143 h 3254"/>
                <a:gd name="T32" fmla="*/ 2776 w 2916"/>
                <a:gd name="T33" fmla="*/ 8 h 3254"/>
                <a:gd name="T34" fmla="*/ 2736 w 2916"/>
                <a:gd name="T35" fmla="*/ 90 h 3254"/>
                <a:gd name="T36" fmla="*/ 2641 w 2916"/>
                <a:gd name="T37" fmla="*/ 234 h 3254"/>
                <a:gd name="T38" fmla="*/ 2482 w 2916"/>
                <a:gd name="T39" fmla="*/ 408 h 3254"/>
                <a:gd name="T40" fmla="*/ 2246 w 2916"/>
                <a:gd name="T41" fmla="*/ 578 h 3254"/>
                <a:gd name="T42" fmla="*/ 1922 w 2916"/>
                <a:gd name="T43" fmla="*/ 713 h 3254"/>
                <a:gd name="T44" fmla="*/ 1594 w 2916"/>
                <a:gd name="T45" fmla="*/ 955 h 3254"/>
                <a:gd name="T46" fmla="*/ 2232 w 2916"/>
                <a:gd name="T47" fmla="*/ 971 h 3254"/>
                <a:gd name="T48" fmla="*/ 2370 w 2916"/>
                <a:gd name="T49" fmla="*/ 1060 h 3254"/>
                <a:gd name="T50" fmla="*/ 2445 w 2916"/>
                <a:gd name="T51" fmla="*/ 1221 h 3254"/>
                <a:gd name="T52" fmla="*/ 2491 w 2916"/>
                <a:gd name="T53" fmla="*/ 1390 h 3254"/>
                <a:gd name="T54" fmla="*/ 2563 w 2916"/>
                <a:gd name="T55" fmla="*/ 1654 h 3254"/>
                <a:gd name="T56" fmla="*/ 2648 w 2916"/>
                <a:gd name="T57" fmla="*/ 1969 h 3254"/>
                <a:gd name="T58" fmla="*/ 2735 w 2916"/>
                <a:gd name="T59" fmla="*/ 2293 h 3254"/>
                <a:gd name="T60" fmla="*/ 2815 w 2916"/>
                <a:gd name="T61" fmla="*/ 2586 h 3254"/>
                <a:gd name="T62" fmla="*/ 2874 w 2916"/>
                <a:gd name="T63" fmla="*/ 2807 h 3254"/>
                <a:gd name="T64" fmla="*/ 2904 w 2916"/>
                <a:gd name="T65" fmla="*/ 2912 h 3254"/>
                <a:gd name="T66" fmla="*/ 2915 w 2916"/>
                <a:gd name="T67" fmla="*/ 3010 h 3254"/>
                <a:gd name="T68" fmla="*/ 2874 w 2916"/>
                <a:gd name="T69" fmla="*/ 3097 h 3254"/>
                <a:gd name="T70" fmla="*/ 2754 w 2916"/>
                <a:gd name="T71" fmla="*/ 3142 h 3254"/>
                <a:gd name="T72" fmla="*/ 346 w 2916"/>
                <a:gd name="T73" fmla="*/ 3144 h 3254"/>
                <a:gd name="T74" fmla="*/ 78 w 2916"/>
                <a:gd name="T75" fmla="*/ 3122 h 3254"/>
                <a:gd name="T76" fmla="*/ 8 w 2916"/>
                <a:gd name="T77" fmla="*/ 3048 h 3254"/>
                <a:gd name="T78" fmla="*/ 3 w 2916"/>
                <a:gd name="T79" fmla="*/ 2950 h 3254"/>
                <a:gd name="T80" fmla="*/ 25 w 2916"/>
                <a:gd name="T81" fmla="*/ 2864 h 3254"/>
                <a:gd name="T82" fmla="*/ 73 w 2916"/>
                <a:gd name="T83" fmla="*/ 2685 h 3254"/>
                <a:gd name="T84" fmla="*/ 147 w 2916"/>
                <a:gd name="T85" fmla="*/ 2417 h 3254"/>
                <a:gd name="T86" fmla="*/ 233 w 2916"/>
                <a:gd name="T87" fmla="*/ 2100 h 3254"/>
                <a:gd name="T88" fmla="*/ 320 w 2916"/>
                <a:gd name="T89" fmla="*/ 1775 h 3254"/>
                <a:gd name="T90" fmla="*/ 398 w 2916"/>
                <a:gd name="T91" fmla="*/ 1487 h 3254"/>
                <a:gd name="T92" fmla="*/ 456 w 2916"/>
                <a:gd name="T93" fmla="*/ 1275 h 3254"/>
                <a:gd name="T94" fmla="*/ 505 w 2916"/>
                <a:gd name="T95" fmla="*/ 1121 h 3254"/>
                <a:gd name="T96" fmla="*/ 623 w 2916"/>
                <a:gd name="T97" fmla="*/ 996 h 3254"/>
                <a:gd name="T98" fmla="*/ 783 w 2916"/>
                <a:gd name="T99" fmla="*/ 955 h 3254"/>
                <a:gd name="T100" fmla="*/ 1111 w 2916"/>
                <a:gd name="T101" fmla="*/ 761 h 3254"/>
                <a:gd name="T102" fmla="*/ 749 w 2916"/>
                <a:gd name="T103" fmla="*/ 668 h 3254"/>
                <a:gd name="T104" fmla="*/ 479 w 2916"/>
                <a:gd name="T105" fmla="*/ 521 h 3254"/>
                <a:gd name="T106" fmla="*/ 289 w 2916"/>
                <a:gd name="T107" fmla="*/ 353 h 3254"/>
                <a:gd name="T108" fmla="*/ 166 w 2916"/>
                <a:gd name="T109" fmla="*/ 190 h 3254"/>
                <a:gd name="T110" fmla="*/ 99 w 2916"/>
                <a:gd name="T111" fmla="*/ 63 h 3254"/>
                <a:gd name="T112" fmla="*/ 76 w 2916"/>
                <a:gd name="T113" fmla="*/ 2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16" h="3254">
                  <a:moveTo>
                    <a:pt x="1458" y="1141"/>
                  </a:moveTo>
                  <a:lnTo>
                    <a:pt x="1383" y="1143"/>
                  </a:lnTo>
                  <a:lnTo>
                    <a:pt x="1309" y="1152"/>
                  </a:lnTo>
                  <a:lnTo>
                    <a:pt x="1238" y="1167"/>
                  </a:lnTo>
                  <a:lnTo>
                    <a:pt x="1168" y="1187"/>
                  </a:lnTo>
                  <a:lnTo>
                    <a:pt x="1101" y="1212"/>
                  </a:lnTo>
                  <a:lnTo>
                    <a:pt x="1036" y="1242"/>
                  </a:lnTo>
                  <a:lnTo>
                    <a:pt x="974" y="1276"/>
                  </a:lnTo>
                  <a:lnTo>
                    <a:pt x="916" y="1316"/>
                  </a:lnTo>
                  <a:lnTo>
                    <a:pt x="861" y="1359"/>
                  </a:lnTo>
                  <a:lnTo>
                    <a:pt x="809" y="1406"/>
                  </a:lnTo>
                  <a:lnTo>
                    <a:pt x="761" y="1458"/>
                  </a:lnTo>
                  <a:lnTo>
                    <a:pt x="718" y="1512"/>
                  </a:lnTo>
                  <a:lnTo>
                    <a:pt x="678" y="1570"/>
                  </a:lnTo>
                  <a:lnTo>
                    <a:pt x="644" y="1632"/>
                  </a:lnTo>
                  <a:lnTo>
                    <a:pt x="613" y="1695"/>
                  </a:lnTo>
                  <a:lnTo>
                    <a:pt x="588" y="1762"/>
                  </a:lnTo>
                  <a:lnTo>
                    <a:pt x="567" y="1830"/>
                  </a:lnTo>
                  <a:lnTo>
                    <a:pt x="553" y="1901"/>
                  </a:lnTo>
                  <a:lnTo>
                    <a:pt x="544" y="1975"/>
                  </a:lnTo>
                  <a:lnTo>
                    <a:pt x="541" y="2049"/>
                  </a:lnTo>
                  <a:lnTo>
                    <a:pt x="544" y="2124"/>
                  </a:lnTo>
                  <a:lnTo>
                    <a:pt x="553" y="2196"/>
                  </a:lnTo>
                  <a:lnTo>
                    <a:pt x="567" y="2267"/>
                  </a:lnTo>
                  <a:lnTo>
                    <a:pt x="588" y="2336"/>
                  </a:lnTo>
                  <a:lnTo>
                    <a:pt x="613" y="2402"/>
                  </a:lnTo>
                  <a:lnTo>
                    <a:pt x="644" y="2467"/>
                  </a:lnTo>
                  <a:lnTo>
                    <a:pt x="678" y="2528"/>
                  </a:lnTo>
                  <a:lnTo>
                    <a:pt x="718" y="2585"/>
                  </a:lnTo>
                  <a:lnTo>
                    <a:pt x="761" y="2641"/>
                  </a:lnTo>
                  <a:lnTo>
                    <a:pt x="809" y="2691"/>
                  </a:lnTo>
                  <a:lnTo>
                    <a:pt x="861" y="2739"/>
                  </a:lnTo>
                  <a:lnTo>
                    <a:pt x="916" y="2782"/>
                  </a:lnTo>
                  <a:lnTo>
                    <a:pt x="974" y="2821"/>
                  </a:lnTo>
                  <a:lnTo>
                    <a:pt x="1036" y="2856"/>
                  </a:lnTo>
                  <a:lnTo>
                    <a:pt x="1101" y="2886"/>
                  </a:lnTo>
                  <a:lnTo>
                    <a:pt x="1168" y="2911"/>
                  </a:lnTo>
                  <a:lnTo>
                    <a:pt x="1238" y="2932"/>
                  </a:lnTo>
                  <a:lnTo>
                    <a:pt x="1309" y="2946"/>
                  </a:lnTo>
                  <a:lnTo>
                    <a:pt x="1383" y="2955"/>
                  </a:lnTo>
                  <a:lnTo>
                    <a:pt x="1458" y="2958"/>
                  </a:lnTo>
                  <a:lnTo>
                    <a:pt x="1533" y="2955"/>
                  </a:lnTo>
                  <a:lnTo>
                    <a:pt x="1606" y="2946"/>
                  </a:lnTo>
                  <a:lnTo>
                    <a:pt x="1679" y="2932"/>
                  </a:lnTo>
                  <a:lnTo>
                    <a:pt x="1748" y="2911"/>
                  </a:lnTo>
                  <a:lnTo>
                    <a:pt x="1815" y="2886"/>
                  </a:lnTo>
                  <a:lnTo>
                    <a:pt x="1879" y="2856"/>
                  </a:lnTo>
                  <a:lnTo>
                    <a:pt x="1941" y="2821"/>
                  </a:lnTo>
                  <a:lnTo>
                    <a:pt x="2000" y="2782"/>
                  </a:lnTo>
                  <a:lnTo>
                    <a:pt x="2054" y="2739"/>
                  </a:lnTo>
                  <a:lnTo>
                    <a:pt x="2107" y="2691"/>
                  </a:lnTo>
                  <a:lnTo>
                    <a:pt x="2154" y="2641"/>
                  </a:lnTo>
                  <a:lnTo>
                    <a:pt x="2198" y="2585"/>
                  </a:lnTo>
                  <a:lnTo>
                    <a:pt x="2238" y="2528"/>
                  </a:lnTo>
                  <a:lnTo>
                    <a:pt x="2273" y="2467"/>
                  </a:lnTo>
                  <a:lnTo>
                    <a:pt x="2303" y="2402"/>
                  </a:lnTo>
                  <a:lnTo>
                    <a:pt x="2328" y="2336"/>
                  </a:lnTo>
                  <a:lnTo>
                    <a:pt x="2348" y="2267"/>
                  </a:lnTo>
                  <a:lnTo>
                    <a:pt x="2363" y="2196"/>
                  </a:lnTo>
                  <a:lnTo>
                    <a:pt x="2373" y="2124"/>
                  </a:lnTo>
                  <a:lnTo>
                    <a:pt x="2376" y="2049"/>
                  </a:lnTo>
                  <a:lnTo>
                    <a:pt x="2373" y="1975"/>
                  </a:lnTo>
                  <a:lnTo>
                    <a:pt x="2363" y="1901"/>
                  </a:lnTo>
                  <a:lnTo>
                    <a:pt x="2348" y="1830"/>
                  </a:lnTo>
                  <a:lnTo>
                    <a:pt x="2328" y="1762"/>
                  </a:lnTo>
                  <a:lnTo>
                    <a:pt x="2303" y="1695"/>
                  </a:lnTo>
                  <a:lnTo>
                    <a:pt x="2273" y="1632"/>
                  </a:lnTo>
                  <a:lnTo>
                    <a:pt x="2238" y="1570"/>
                  </a:lnTo>
                  <a:lnTo>
                    <a:pt x="2198" y="1512"/>
                  </a:lnTo>
                  <a:lnTo>
                    <a:pt x="2154" y="1458"/>
                  </a:lnTo>
                  <a:lnTo>
                    <a:pt x="2107" y="1406"/>
                  </a:lnTo>
                  <a:lnTo>
                    <a:pt x="2054" y="1359"/>
                  </a:lnTo>
                  <a:lnTo>
                    <a:pt x="2000" y="1316"/>
                  </a:lnTo>
                  <a:lnTo>
                    <a:pt x="1941" y="1276"/>
                  </a:lnTo>
                  <a:lnTo>
                    <a:pt x="1879" y="1242"/>
                  </a:lnTo>
                  <a:lnTo>
                    <a:pt x="1815" y="1212"/>
                  </a:lnTo>
                  <a:lnTo>
                    <a:pt x="1748" y="1187"/>
                  </a:lnTo>
                  <a:lnTo>
                    <a:pt x="1679" y="1167"/>
                  </a:lnTo>
                  <a:lnTo>
                    <a:pt x="1606" y="1152"/>
                  </a:lnTo>
                  <a:lnTo>
                    <a:pt x="1533" y="1143"/>
                  </a:lnTo>
                  <a:lnTo>
                    <a:pt x="1458" y="1141"/>
                  </a:lnTo>
                  <a:close/>
                  <a:moveTo>
                    <a:pt x="75" y="0"/>
                  </a:moveTo>
                  <a:lnTo>
                    <a:pt x="2779" y="0"/>
                  </a:lnTo>
                  <a:lnTo>
                    <a:pt x="2778" y="2"/>
                  </a:lnTo>
                  <a:lnTo>
                    <a:pt x="2776" y="8"/>
                  </a:lnTo>
                  <a:lnTo>
                    <a:pt x="2771" y="18"/>
                  </a:lnTo>
                  <a:lnTo>
                    <a:pt x="2765" y="31"/>
                  </a:lnTo>
                  <a:lnTo>
                    <a:pt x="2758" y="48"/>
                  </a:lnTo>
                  <a:lnTo>
                    <a:pt x="2747" y="68"/>
                  </a:lnTo>
                  <a:lnTo>
                    <a:pt x="2736" y="90"/>
                  </a:lnTo>
                  <a:lnTo>
                    <a:pt x="2721" y="115"/>
                  </a:lnTo>
                  <a:lnTo>
                    <a:pt x="2705" y="142"/>
                  </a:lnTo>
                  <a:lnTo>
                    <a:pt x="2686" y="172"/>
                  </a:lnTo>
                  <a:lnTo>
                    <a:pt x="2665" y="202"/>
                  </a:lnTo>
                  <a:lnTo>
                    <a:pt x="2641" y="234"/>
                  </a:lnTo>
                  <a:lnTo>
                    <a:pt x="2615" y="267"/>
                  </a:lnTo>
                  <a:lnTo>
                    <a:pt x="2586" y="302"/>
                  </a:lnTo>
                  <a:lnTo>
                    <a:pt x="2554" y="337"/>
                  </a:lnTo>
                  <a:lnTo>
                    <a:pt x="2520" y="372"/>
                  </a:lnTo>
                  <a:lnTo>
                    <a:pt x="2482" y="408"/>
                  </a:lnTo>
                  <a:lnTo>
                    <a:pt x="2441" y="443"/>
                  </a:lnTo>
                  <a:lnTo>
                    <a:pt x="2397" y="478"/>
                  </a:lnTo>
                  <a:lnTo>
                    <a:pt x="2349" y="513"/>
                  </a:lnTo>
                  <a:lnTo>
                    <a:pt x="2299" y="546"/>
                  </a:lnTo>
                  <a:lnTo>
                    <a:pt x="2246" y="578"/>
                  </a:lnTo>
                  <a:lnTo>
                    <a:pt x="2189" y="609"/>
                  </a:lnTo>
                  <a:lnTo>
                    <a:pt x="2128" y="639"/>
                  </a:lnTo>
                  <a:lnTo>
                    <a:pt x="2063" y="666"/>
                  </a:lnTo>
                  <a:lnTo>
                    <a:pt x="1995" y="691"/>
                  </a:lnTo>
                  <a:lnTo>
                    <a:pt x="1922" y="713"/>
                  </a:lnTo>
                  <a:lnTo>
                    <a:pt x="1847" y="733"/>
                  </a:lnTo>
                  <a:lnTo>
                    <a:pt x="1766" y="750"/>
                  </a:lnTo>
                  <a:lnTo>
                    <a:pt x="1682" y="763"/>
                  </a:lnTo>
                  <a:lnTo>
                    <a:pt x="1594" y="774"/>
                  </a:lnTo>
                  <a:lnTo>
                    <a:pt x="1594" y="955"/>
                  </a:lnTo>
                  <a:lnTo>
                    <a:pt x="2096" y="955"/>
                  </a:lnTo>
                  <a:lnTo>
                    <a:pt x="2132" y="955"/>
                  </a:lnTo>
                  <a:lnTo>
                    <a:pt x="2167" y="958"/>
                  </a:lnTo>
                  <a:lnTo>
                    <a:pt x="2199" y="964"/>
                  </a:lnTo>
                  <a:lnTo>
                    <a:pt x="2232" y="971"/>
                  </a:lnTo>
                  <a:lnTo>
                    <a:pt x="2263" y="983"/>
                  </a:lnTo>
                  <a:lnTo>
                    <a:pt x="2293" y="996"/>
                  </a:lnTo>
                  <a:lnTo>
                    <a:pt x="2320" y="1014"/>
                  </a:lnTo>
                  <a:lnTo>
                    <a:pt x="2346" y="1035"/>
                  </a:lnTo>
                  <a:lnTo>
                    <a:pt x="2370" y="1060"/>
                  </a:lnTo>
                  <a:lnTo>
                    <a:pt x="2391" y="1088"/>
                  </a:lnTo>
                  <a:lnTo>
                    <a:pt x="2410" y="1121"/>
                  </a:lnTo>
                  <a:lnTo>
                    <a:pt x="2427" y="1159"/>
                  </a:lnTo>
                  <a:lnTo>
                    <a:pt x="2440" y="1201"/>
                  </a:lnTo>
                  <a:lnTo>
                    <a:pt x="2445" y="1221"/>
                  </a:lnTo>
                  <a:lnTo>
                    <a:pt x="2452" y="1245"/>
                  </a:lnTo>
                  <a:lnTo>
                    <a:pt x="2460" y="1275"/>
                  </a:lnTo>
                  <a:lnTo>
                    <a:pt x="2469" y="1309"/>
                  </a:lnTo>
                  <a:lnTo>
                    <a:pt x="2480" y="1348"/>
                  </a:lnTo>
                  <a:lnTo>
                    <a:pt x="2491" y="1390"/>
                  </a:lnTo>
                  <a:lnTo>
                    <a:pt x="2504" y="1437"/>
                  </a:lnTo>
                  <a:lnTo>
                    <a:pt x="2517" y="1487"/>
                  </a:lnTo>
                  <a:lnTo>
                    <a:pt x="2531" y="1539"/>
                  </a:lnTo>
                  <a:lnTo>
                    <a:pt x="2547" y="1595"/>
                  </a:lnTo>
                  <a:lnTo>
                    <a:pt x="2563" y="1654"/>
                  </a:lnTo>
                  <a:lnTo>
                    <a:pt x="2578" y="1714"/>
                  </a:lnTo>
                  <a:lnTo>
                    <a:pt x="2595" y="1775"/>
                  </a:lnTo>
                  <a:lnTo>
                    <a:pt x="2612" y="1839"/>
                  </a:lnTo>
                  <a:lnTo>
                    <a:pt x="2630" y="1903"/>
                  </a:lnTo>
                  <a:lnTo>
                    <a:pt x="2648" y="1969"/>
                  </a:lnTo>
                  <a:lnTo>
                    <a:pt x="2665" y="2034"/>
                  </a:lnTo>
                  <a:lnTo>
                    <a:pt x="2682" y="2100"/>
                  </a:lnTo>
                  <a:lnTo>
                    <a:pt x="2700" y="2165"/>
                  </a:lnTo>
                  <a:lnTo>
                    <a:pt x="2718" y="2230"/>
                  </a:lnTo>
                  <a:lnTo>
                    <a:pt x="2735" y="2293"/>
                  </a:lnTo>
                  <a:lnTo>
                    <a:pt x="2753" y="2356"/>
                  </a:lnTo>
                  <a:lnTo>
                    <a:pt x="2768" y="2417"/>
                  </a:lnTo>
                  <a:lnTo>
                    <a:pt x="2784" y="2476"/>
                  </a:lnTo>
                  <a:lnTo>
                    <a:pt x="2800" y="2532"/>
                  </a:lnTo>
                  <a:lnTo>
                    <a:pt x="2815" y="2586"/>
                  </a:lnTo>
                  <a:lnTo>
                    <a:pt x="2828" y="2637"/>
                  </a:lnTo>
                  <a:lnTo>
                    <a:pt x="2842" y="2685"/>
                  </a:lnTo>
                  <a:lnTo>
                    <a:pt x="2853" y="2730"/>
                  </a:lnTo>
                  <a:lnTo>
                    <a:pt x="2865" y="2771"/>
                  </a:lnTo>
                  <a:lnTo>
                    <a:pt x="2874" y="2807"/>
                  </a:lnTo>
                  <a:lnTo>
                    <a:pt x="2883" y="2838"/>
                  </a:lnTo>
                  <a:lnTo>
                    <a:pt x="2890" y="2864"/>
                  </a:lnTo>
                  <a:lnTo>
                    <a:pt x="2896" y="2886"/>
                  </a:lnTo>
                  <a:lnTo>
                    <a:pt x="2901" y="2902"/>
                  </a:lnTo>
                  <a:lnTo>
                    <a:pt x="2904" y="2912"/>
                  </a:lnTo>
                  <a:lnTo>
                    <a:pt x="2909" y="2931"/>
                  </a:lnTo>
                  <a:lnTo>
                    <a:pt x="2912" y="2950"/>
                  </a:lnTo>
                  <a:lnTo>
                    <a:pt x="2915" y="2970"/>
                  </a:lnTo>
                  <a:lnTo>
                    <a:pt x="2916" y="2990"/>
                  </a:lnTo>
                  <a:lnTo>
                    <a:pt x="2915" y="3010"/>
                  </a:lnTo>
                  <a:lnTo>
                    <a:pt x="2912" y="3029"/>
                  </a:lnTo>
                  <a:lnTo>
                    <a:pt x="2907" y="3048"/>
                  </a:lnTo>
                  <a:lnTo>
                    <a:pt x="2899" y="3066"/>
                  </a:lnTo>
                  <a:lnTo>
                    <a:pt x="2888" y="3081"/>
                  </a:lnTo>
                  <a:lnTo>
                    <a:pt x="2874" y="3097"/>
                  </a:lnTo>
                  <a:lnTo>
                    <a:pt x="2858" y="3111"/>
                  </a:lnTo>
                  <a:lnTo>
                    <a:pt x="2838" y="3122"/>
                  </a:lnTo>
                  <a:lnTo>
                    <a:pt x="2813" y="3131"/>
                  </a:lnTo>
                  <a:lnTo>
                    <a:pt x="2785" y="3138"/>
                  </a:lnTo>
                  <a:lnTo>
                    <a:pt x="2754" y="3142"/>
                  </a:lnTo>
                  <a:lnTo>
                    <a:pt x="2717" y="3144"/>
                  </a:lnTo>
                  <a:lnTo>
                    <a:pt x="2544" y="3144"/>
                  </a:lnTo>
                  <a:lnTo>
                    <a:pt x="2544" y="3254"/>
                  </a:lnTo>
                  <a:lnTo>
                    <a:pt x="346" y="3254"/>
                  </a:lnTo>
                  <a:lnTo>
                    <a:pt x="346" y="3144"/>
                  </a:lnTo>
                  <a:lnTo>
                    <a:pt x="198" y="3144"/>
                  </a:lnTo>
                  <a:lnTo>
                    <a:pt x="162" y="3142"/>
                  </a:lnTo>
                  <a:lnTo>
                    <a:pt x="130" y="3138"/>
                  </a:lnTo>
                  <a:lnTo>
                    <a:pt x="102" y="3131"/>
                  </a:lnTo>
                  <a:lnTo>
                    <a:pt x="78" y="3122"/>
                  </a:lnTo>
                  <a:lnTo>
                    <a:pt x="58" y="3111"/>
                  </a:lnTo>
                  <a:lnTo>
                    <a:pt x="41" y="3097"/>
                  </a:lnTo>
                  <a:lnTo>
                    <a:pt x="27" y="3081"/>
                  </a:lnTo>
                  <a:lnTo>
                    <a:pt x="17" y="3066"/>
                  </a:lnTo>
                  <a:lnTo>
                    <a:pt x="8" y="3048"/>
                  </a:lnTo>
                  <a:lnTo>
                    <a:pt x="3" y="3029"/>
                  </a:lnTo>
                  <a:lnTo>
                    <a:pt x="0" y="3010"/>
                  </a:lnTo>
                  <a:lnTo>
                    <a:pt x="0" y="2990"/>
                  </a:lnTo>
                  <a:lnTo>
                    <a:pt x="0" y="2970"/>
                  </a:lnTo>
                  <a:lnTo>
                    <a:pt x="3" y="2950"/>
                  </a:lnTo>
                  <a:lnTo>
                    <a:pt x="7" y="2931"/>
                  </a:lnTo>
                  <a:lnTo>
                    <a:pt x="12" y="2912"/>
                  </a:lnTo>
                  <a:lnTo>
                    <a:pt x="15" y="2902"/>
                  </a:lnTo>
                  <a:lnTo>
                    <a:pt x="19" y="2886"/>
                  </a:lnTo>
                  <a:lnTo>
                    <a:pt x="25" y="2864"/>
                  </a:lnTo>
                  <a:lnTo>
                    <a:pt x="33" y="2838"/>
                  </a:lnTo>
                  <a:lnTo>
                    <a:pt x="41" y="2807"/>
                  </a:lnTo>
                  <a:lnTo>
                    <a:pt x="50" y="2771"/>
                  </a:lnTo>
                  <a:lnTo>
                    <a:pt x="62" y="2730"/>
                  </a:lnTo>
                  <a:lnTo>
                    <a:pt x="73" y="2685"/>
                  </a:lnTo>
                  <a:lnTo>
                    <a:pt x="87" y="2637"/>
                  </a:lnTo>
                  <a:lnTo>
                    <a:pt x="101" y="2586"/>
                  </a:lnTo>
                  <a:lnTo>
                    <a:pt x="115" y="2532"/>
                  </a:lnTo>
                  <a:lnTo>
                    <a:pt x="131" y="2476"/>
                  </a:lnTo>
                  <a:lnTo>
                    <a:pt x="147" y="2417"/>
                  </a:lnTo>
                  <a:lnTo>
                    <a:pt x="164" y="2356"/>
                  </a:lnTo>
                  <a:lnTo>
                    <a:pt x="181" y="2293"/>
                  </a:lnTo>
                  <a:lnTo>
                    <a:pt x="197" y="2230"/>
                  </a:lnTo>
                  <a:lnTo>
                    <a:pt x="215" y="2165"/>
                  </a:lnTo>
                  <a:lnTo>
                    <a:pt x="233" y="2100"/>
                  </a:lnTo>
                  <a:lnTo>
                    <a:pt x="250" y="2034"/>
                  </a:lnTo>
                  <a:lnTo>
                    <a:pt x="268" y="1969"/>
                  </a:lnTo>
                  <a:lnTo>
                    <a:pt x="286" y="1903"/>
                  </a:lnTo>
                  <a:lnTo>
                    <a:pt x="303" y="1839"/>
                  </a:lnTo>
                  <a:lnTo>
                    <a:pt x="320" y="1775"/>
                  </a:lnTo>
                  <a:lnTo>
                    <a:pt x="337" y="1714"/>
                  </a:lnTo>
                  <a:lnTo>
                    <a:pt x="353" y="1654"/>
                  </a:lnTo>
                  <a:lnTo>
                    <a:pt x="368" y="1595"/>
                  </a:lnTo>
                  <a:lnTo>
                    <a:pt x="384" y="1539"/>
                  </a:lnTo>
                  <a:lnTo>
                    <a:pt x="398" y="1487"/>
                  </a:lnTo>
                  <a:lnTo>
                    <a:pt x="412" y="1437"/>
                  </a:lnTo>
                  <a:lnTo>
                    <a:pt x="424" y="1390"/>
                  </a:lnTo>
                  <a:lnTo>
                    <a:pt x="436" y="1348"/>
                  </a:lnTo>
                  <a:lnTo>
                    <a:pt x="446" y="1309"/>
                  </a:lnTo>
                  <a:lnTo>
                    <a:pt x="456" y="1275"/>
                  </a:lnTo>
                  <a:lnTo>
                    <a:pt x="463" y="1245"/>
                  </a:lnTo>
                  <a:lnTo>
                    <a:pt x="470" y="1221"/>
                  </a:lnTo>
                  <a:lnTo>
                    <a:pt x="476" y="1201"/>
                  </a:lnTo>
                  <a:lnTo>
                    <a:pt x="488" y="1159"/>
                  </a:lnTo>
                  <a:lnTo>
                    <a:pt x="505" y="1121"/>
                  </a:lnTo>
                  <a:lnTo>
                    <a:pt x="524" y="1088"/>
                  </a:lnTo>
                  <a:lnTo>
                    <a:pt x="546" y="1060"/>
                  </a:lnTo>
                  <a:lnTo>
                    <a:pt x="569" y="1035"/>
                  </a:lnTo>
                  <a:lnTo>
                    <a:pt x="595" y="1014"/>
                  </a:lnTo>
                  <a:lnTo>
                    <a:pt x="623" y="996"/>
                  </a:lnTo>
                  <a:lnTo>
                    <a:pt x="652" y="983"/>
                  </a:lnTo>
                  <a:lnTo>
                    <a:pt x="683" y="971"/>
                  </a:lnTo>
                  <a:lnTo>
                    <a:pt x="716" y="964"/>
                  </a:lnTo>
                  <a:lnTo>
                    <a:pt x="750" y="958"/>
                  </a:lnTo>
                  <a:lnTo>
                    <a:pt x="783" y="955"/>
                  </a:lnTo>
                  <a:lnTo>
                    <a:pt x="819" y="955"/>
                  </a:lnTo>
                  <a:lnTo>
                    <a:pt x="1285" y="955"/>
                  </a:lnTo>
                  <a:lnTo>
                    <a:pt x="1285" y="778"/>
                  </a:lnTo>
                  <a:lnTo>
                    <a:pt x="1196" y="772"/>
                  </a:lnTo>
                  <a:lnTo>
                    <a:pt x="1111" y="761"/>
                  </a:lnTo>
                  <a:lnTo>
                    <a:pt x="1031" y="748"/>
                  </a:lnTo>
                  <a:lnTo>
                    <a:pt x="954" y="732"/>
                  </a:lnTo>
                  <a:lnTo>
                    <a:pt x="882" y="712"/>
                  </a:lnTo>
                  <a:lnTo>
                    <a:pt x="814" y="692"/>
                  </a:lnTo>
                  <a:lnTo>
                    <a:pt x="749" y="668"/>
                  </a:lnTo>
                  <a:lnTo>
                    <a:pt x="688" y="642"/>
                  </a:lnTo>
                  <a:lnTo>
                    <a:pt x="631" y="614"/>
                  </a:lnTo>
                  <a:lnTo>
                    <a:pt x="576" y="584"/>
                  </a:lnTo>
                  <a:lnTo>
                    <a:pt x="526" y="553"/>
                  </a:lnTo>
                  <a:lnTo>
                    <a:pt x="479" y="521"/>
                  </a:lnTo>
                  <a:lnTo>
                    <a:pt x="435" y="489"/>
                  </a:lnTo>
                  <a:lnTo>
                    <a:pt x="394" y="454"/>
                  </a:lnTo>
                  <a:lnTo>
                    <a:pt x="356" y="421"/>
                  </a:lnTo>
                  <a:lnTo>
                    <a:pt x="320" y="387"/>
                  </a:lnTo>
                  <a:lnTo>
                    <a:pt x="289" y="353"/>
                  </a:lnTo>
                  <a:lnTo>
                    <a:pt x="259" y="318"/>
                  </a:lnTo>
                  <a:lnTo>
                    <a:pt x="232" y="285"/>
                  </a:lnTo>
                  <a:lnTo>
                    <a:pt x="208" y="253"/>
                  </a:lnTo>
                  <a:lnTo>
                    <a:pt x="186" y="220"/>
                  </a:lnTo>
                  <a:lnTo>
                    <a:pt x="166" y="190"/>
                  </a:lnTo>
                  <a:lnTo>
                    <a:pt x="148" y="161"/>
                  </a:lnTo>
                  <a:lnTo>
                    <a:pt x="133" y="133"/>
                  </a:lnTo>
                  <a:lnTo>
                    <a:pt x="120" y="108"/>
                  </a:lnTo>
                  <a:lnTo>
                    <a:pt x="108" y="84"/>
                  </a:lnTo>
                  <a:lnTo>
                    <a:pt x="99" y="63"/>
                  </a:lnTo>
                  <a:lnTo>
                    <a:pt x="91" y="45"/>
                  </a:lnTo>
                  <a:lnTo>
                    <a:pt x="85" y="29"/>
                  </a:lnTo>
                  <a:lnTo>
                    <a:pt x="80" y="17"/>
                  </a:lnTo>
                  <a:lnTo>
                    <a:pt x="77" y="7"/>
                  </a:lnTo>
                  <a:lnTo>
                    <a:pt x="76" y="2"/>
                  </a:lnTo>
                  <a:lnTo>
                    <a:pt x="75" y="0"/>
                  </a:lnTo>
                  <a:close/>
                </a:path>
              </a:pathLst>
            </a:custGeom>
            <a:solidFill>
              <a:srgbClr val="0070C0"/>
            </a:solidFill>
            <a:ln w="0">
              <a:solidFill>
                <a:schemeClr val="dk1"/>
              </a:solidFill>
              <a:prstDash val="solid"/>
              <a:round/>
              <a:headEnd/>
              <a:tailEnd/>
            </a:ln>
          </p:spPr>
          <p:txBody>
            <a:bodyPr vert="horz" wrap="square" lIns="68580" tIns="34290" rIns="68580" bIns="34290" numCol="1" anchor="t" anchorCtr="0" compatLnSpc="1">
              <a:prstTxWarp prst="textNoShape">
                <a:avLst/>
              </a:prstTxWarp>
            </a:bodyPr>
            <a:lstStyle/>
            <a:p>
              <a:endParaRPr lang="en-US" sz="1050" dirty="0"/>
            </a:p>
          </p:txBody>
        </p:sp>
        <p:sp>
          <p:nvSpPr>
            <p:cNvPr id="50" name="Freeform 33">
              <a:extLst>
                <a:ext uri="{FF2B5EF4-FFF2-40B4-BE49-F238E27FC236}">
                  <a16:creationId xmlns:a16="http://schemas.microsoft.com/office/drawing/2014/main" id="{8A7B5460-2771-4691-8072-C711358764CF}"/>
                </a:ext>
              </a:extLst>
            </p:cNvPr>
            <p:cNvSpPr>
              <a:spLocks/>
            </p:cNvSpPr>
            <p:nvPr/>
          </p:nvSpPr>
          <p:spPr bwMode="auto">
            <a:xfrm>
              <a:off x="3199" y="486"/>
              <a:ext cx="10" cy="8"/>
            </a:xfrm>
            <a:custGeom>
              <a:avLst/>
              <a:gdLst>
                <a:gd name="T0" fmla="*/ 28 w 122"/>
                <a:gd name="T1" fmla="*/ 0 h 104"/>
                <a:gd name="T2" fmla="*/ 122 w 122"/>
                <a:gd name="T3" fmla="*/ 65 h 104"/>
                <a:gd name="T4" fmla="*/ 107 w 122"/>
                <a:gd name="T5" fmla="*/ 84 h 104"/>
                <a:gd name="T6" fmla="*/ 93 w 122"/>
                <a:gd name="T7" fmla="*/ 104 h 104"/>
                <a:gd name="T8" fmla="*/ 0 w 122"/>
                <a:gd name="T9" fmla="*/ 38 h 104"/>
                <a:gd name="T10" fmla="*/ 28 w 122"/>
                <a:gd name="T11" fmla="*/ 0 h 104"/>
              </a:gdLst>
              <a:ahLst/>
              <a:cxnLst>
                <a:cxn ang="0">
                  <a:pos x="T0" y="T1"/>
                </a:cxn>
                <a:cxn ang="0">
                  <a:pos x="T2" y="T3"/>
                </a:cxn>
                <a:cxn ang="0">
                  <a:pos x="T4" y="T5"/>
                </a:cxn>
                <a:cxn ang="0">
                  <a:pos x="T6" y="T7"/>
                </a:cxn>
                <a:cxn ang="0">
                  <a:pos x="T8" y="T9"/>
                </a:cxn>
                <a:cxn ang="0">
                  <a:pos x="T10" y="T11"/>
                </a:cxn>
              </a:cxnLst>
              <a:rect l="0" t="0" r="r" b="b"/>
              <a:pathLst>
                <a:path w="122" h="104">
                  <a:moveTo>
                    <a:pt x="28" y="0"/>
                  </a:moveTo>
                  <a:lnTo>
                    <a:pt x="122" y="65"/>
                  </a:lnTo>
                  <a:lnTo>
                    <a:pt x="107" y="84"/>
                  </a:lnTo>
                  <a:lnTo>
                    <a:pt x="93" y="104"/>
                  </a:lnTo>
                  <a:lnTo>
                    <a:pt x="0" y="38"/>
                  </a:lnTo>
                  <a:lnTo>
                    <a:pt x="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1" name="Freeform 34">
              <a:extLst>
                <a:ext uri="{FF2B5EF4-FFF2-40B4-BE49-F238E27FC236}">
                  <a16:creationId xmlns:a16="http://schemas.microsoft.com/office/drawing/2014/main" id="{2E11A409-471A-4D7B-B806-5F14BB95A4E8}"/>
                </a:ext>
              </a:extLst>
            </p:cNvPr>
            <p:cNvSpPr>
              <a:spLocks/>
            </p:cNvSpPr>
            <p:nvPr/>
          </p:nvSpPr>
          <p:spPr bwMode="auto">
            <a:xfrm>
              <a:off x="3221" y="467"/>
              <a:ext cx="8" cy="10"/>
            </a:xfrm>
            <a:custGeom>
              <a:avLst/>
              <a:gdLst>
                <a:gd name="T0" fmla="*/ 43 w 94"/>
                <a:gd name="T1" fmla="*/ 0 h 125"/>
                <a:gd name="T2" fmla="*/ 94 w 94"/>
                <a:gd name="T3" fmla="*/ 103 h 125"/>
                <a:gd name="T4" fmla="*/ 73 w 94"/>
                <a:gd name="T5" fmla="*/ 113 h 125"/>
                <a:gd name="T6" fmla="*/ 52 w 94"/>
                <a:gd name="T7" fmla="*/ 125 h 125"/>
                <a:gd name="T8" fmla="*/ 0 w 94"/>
                <a:gd name="T9" fmla="*/ 20 h 125"/>
                <a:gd name="T10" fmla="*/ 43 w 94"/>
                <a:gd name="T11" fmla="*/ 0 h 125"/>
              </a:gdLst>
              <a:ahLst/>
              <a:cxnLst>
                <a:cxn ang="0">
                  <a:pos x="T0" y="T1"/>
                </a:cxn>
                <a:cxn ang="0">
                  <a:pos x="T2" y="T3"/>
                </a:cxn>
                <a:cxn ang="0">
                  <a:pos x="T4" y="T5"/>
                </a:cxn>
                <a:cxn ang="0">
                  <a:pos x="T6" y="T7"/>
                </a:cxn>
                <a:cxn ang="0">
                  <a:pos x="T8" y="T9"/>
                </a:cxn>
                <a:cxn ang="0">
                  <a:pos x="T10" y="T11"/>
                </a:cxn>
              </a:cxnLst>
              <a:rect l="0" t="0" r="r" b="b"/>
              <a:pathLst>
                <a:path w="94" h="125">
                  <a:moveTo>
                    <a:pt x="43" y="0"/>
                  </a:moveTo>
                  <a:lnTo>
                    <a:pt x="94" y="103"/>
                  </a:lnTo>
                  <a:lnTo>
                    <a:pt x="73" y="113"/>
                  </a:lnTo>
                  <a:lnTo>
                    <a:pt x="52" y="125"/>
                  </a:lnTo>
                  <a:lnTo>
                    <a:pt x="0" y="20"/>
                  </a:lnTo>
                  <a:lnTo>
                    <a:pt x="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2" name="Freeform 35">
              <a:extLst>
                <a:ext uri="{FF2B5EF4-FFF2-40B4-BE49-F238E27FC236}">
                  <a16:creationId xmlns:a16="http://schemas.microsoft.com/office/drawing/2014/main" id="{76D771E8-C2D8-45A0-BA0D-C9BC0B95CB68}"/>
                </a:ext>
              </a:extLst>
            </p:cNvPr>
            <p:cNvSpPr>
              <a:spLocks/>
            </p:cNvSpPr>
            <p:nvPr/>
          </p:nvSpPr>
          <p:spPr bwMode="auto">
            <a:xfrm>
              <a:off x="3189" y="520"/>
              <a:ext cx="9" cy="4"/>
            </a:xfrm>
            <a:custGeom>
              <a:avLst/>
              <a:gdLst>
                <a:gd name="T0" fmla="*/ 0 w 119"/>
                <a:gd name="T1" fmla="*/ 0 h 48"/>
                <a:gd name="T2" fmla="*/ 118 w 119"/>
                <a:gd name="T3" fmla="*/ 0 h 48"/>
                <a:gd name="T4" fmla="*/ 117 w 119"/>
                <a:gd name="T5" fmla="*/ 5 h 48"/>
                <a:gd name="T6" fmla="*/ 117 w 119"/>
                <a:gd name="T7" fmla="*/ 11 h 48"/>
                <a:gd name="T8" fmla="*/ 116 w 119"/>
                <a:gd name="T9" fmla="*/ 16 h 48"/>
                <a:gd name="T10" fmla="*/ 118 w 119"/>
                <a:gd name="T11" fmla="*/ 32 h 48"/>
                <a:gd name="T12" fmla="*/ 119 w 119"/>
                <a:gd name="T13" fmla="*/ 48 h 48"/>
                <a:gd name="T14" fmla="*/ 0 w 119"/>
                <a:gd name="T15" fmla="*/ 48 h 48"/>
                <a:gd name="T16" fmla="*/ 0 w 11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8">
                  <a:moveTo>
                    <a:pt x="0" y="0"/>
                  </a:moveTo>
                  <a:lnTo>
                    <a:pt x="118" y="0"/>
                  </a:lnTo>
                  <a:lnTo>
                    <a:pt x="117" y="5"/>
                  </a:lnTo>
                  <a:lnTo>
                    <a:pt x="117" y="11"/>
                  </a:lnTo>
                  <a:lnTo>
                    <a:pt x="116" y="16"/>
                  </a:lnTo>
                  <a:lnTo>
                    <a:pt x="118" y="32"/>
                  </a:lnTo>
                  <a:lnTo>
                    <a:pt x="119" y="48"/>
                  </a:lnTo>
                  <a:lnTo>
                    <a:pt x="0" y="48"/>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3" name="Freeform 36">
              <a:extLst>
                <a:ext uri="{FF2B5EF4-FFF2-40B4-BE49-F238E27FC236}">
                  <a16:creationId xmlns:a16="http://schemas.microsoft.com/office/drawing/2014/main" id="{21E57841-38DB-4E8F-81B9-6BE6CA312882}"/>
                </a:ext>
              </a:extLst>
            </p:cNvPr>
            <p:cNvSpPr>
              <a:spLocks/>
            </p:cNvSpPr>
            <p:nvPr/>
          </p:nvSpPr>
          <p:spPr bwMode="auto">
            <a:xfrm>
              <a:off x="3294" y="492"/>
              <a:ext cx="10" cy="8"/>
            </a:xfrm>
            <a:custGeom>
              <a:avLst/>
              <a:gdLst>
                <a:gd name="T0" fmla="*/ 119 w 142"/>
                <a:gd name="T1" fmla="*/ 0 h 106"/>
                <a:gd name="T2" fmla="*/ 142 w 142"/>
                <a:gd name="T3" fmla="*/ 41 h 106"/>
                <a:gd name="T4" fmla="*/ 23 w 142"/>
                <a:gd name="T5" fmla="*/ 106 h 106"/>
                <a:gd name="T6" fmla="*/ 0 w 142"/>
                <a:gd name="T7" fmla="*/ 64 h 106"/>
                <a:gd name="T8" fmla="*/ 119 w 142"/>
                <a:gd name="T9" fmla="*/ 0 h 106"/>
              </a:gdLst>
              <a:ahLst/>
              <a:cxnLst>
                <a:cxn ang="0">
                  <a:pos x="T0" y="T1"/>
                </a:cxn>
                <a:cxn ang="0">
                  <a:pos x="T2" y="T3"/>
                </a:cxn>
                <a:cxn ang="0">
                  <a:pos x="T4" y="T5"/>
                </a:cxn>
                <a:cxn ang="0">
                  <a:pos x="T6" y="T7"/>
                </a:cxn>
                <a:cxn ang="0">
                  <a:pos x="T8" y="T9"/>
                </a:cxn>
              </a:cxnLst>
              <a:rect l="0" t="0" r="r" b="b"/>
              <a:pathLst>
                <a:path w="142" h="106">
                  <a:moveTo>
                    <a:pt x="119" y="0"/>
                  </a:moveTo>
                  <a:lnTo>
                    <a:pt x="142" y="41"/>
                  </a:lnTo>
                  <a:lnTo>
                    <a:pt x="23" y="106"/>
                  </a:lnTo>
                  <a:lnTo>
                    <a:pt x="0" y="64"/>
                  </a:lnTo>
                  <a:lnTo>
                    <a:pt x="1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4" name="Freeform 37">
              <a:extLst>
                <a:ext uri="{FF2B5EF4-FFF2-40B4-BE49-F238E27FC236}">
                  <a16:creationId xmlns:a16="http://schemas.microsoft.com/office/drawing/2014/main" id="{7890DC08-A958-4B9A-80D1-CDC00BAA5F78}"/>
                </a:ext>
              </a:extLst>
            </p:cNvPr>
            <p:cNvSpPr>
              <a:spLocks/>
            </p:cNvSpPr>
            <p:nvPr/>
          </p:nvSpPr>
          <p:spPr bwMode="auto">
            <a:xfrm>
              <a:off x="3275" y="469"/>
              <a:ext cx="8" cy="11"/>
            </a:xfrm>
            <a:custGeom>
              <a:avLst/>
              <a:gdLst>
                <a:gd name="T0" fmla="*/ 67 w 108"/>
                <a:gd name="T1" fmla="*/ 0 h 133"/>
                <a:gd name="T2" fmla="*/ 108 w 108"/>
                <a:gd name="T3" fmla="*/ 24 h 133"/>
                <a:gd name="T4" fmla="*/ 42 w 108"/>
                <a:gd name="T5" fmla="*/ 133 h 133"/>
                <a:gd name="T6" fmla="*/ 22 w 108"/>
                <a:gd name="T7" fmla="*/ 120 h 133"/>
                <a:gd name="T8" fmla="*/ 0 w 108"/>
                <a:gd name="T9" fmla="*/ 109 h 133"/>
                <a:gd name="T10" fmla="*/ 67 w 108"/>
                <a:gd name="T11" fmla="*/ 0 h 133"/>
              </a:gdLst>
              <a:ahLst/>
              <a:cxnLst>
                <a:cxn ang="0">
                  <a:pos x="T0" y="T1"/>
                </a:cxn>
                <a:cxn ang="0">
                  <a:pos x="T2" y="T3"/>
                </a:cxn>
                <a:cxn ang="0">
                  <a:pos x="T4" y="T5"/>
                </a:cxn>
                <a:cxn ang="0">
                  <a:pos x="T6" y="T7"/>
                </a:cxn>
                <a:cxn ang="0">
                  <a:pos x="T8" y="T9"/>
                </a:cxn>
                <a:cxn ang="0">
                  <a:pos x="T10" y="T11"/>
                </a:cxn>
              </a:cxnLst>
              <a:rect l="0" t="0" r="r" b="b"/>
              <a:pathLst>
                <a:path w="108" h="133">
                  <a:moveTo>
                    <a:pt x="67" y="0"/>
                  </a:moveTo>
                  <a:lnTo>
                    <a:pt x="108" y="24"/>
                  </a:lnTo>
                  <a:lnTo>
                    <a:pt x="42" y="133"/>
                  </a:lnTo>
                  <a:lnTo>
                    <a:pt x="22" y="120"/>
                  </a:lnTo>
                  <a:lnTo>
                    <a:pt x="0" y="109"/>
                  </a:lnTo>
                  <a:lnTo>
                    <a:pt x="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5" name="Freeform 38">
              <a:extLst>
                <a:ext uri="{FF2B5EF4-FFF2-40B4-BE49-F238E27FC236}">
                  <a16:creationId xmlns:a16="http://schemas.microsoft.com/office/drawing/2014/main" id="{3A4E8700-E294-4C61-A65C-92C2BB784F45}"/>
                </a:ext>
              </a:extLst>
            </p:cNvPr>
            <p:cNvSpPr>
              <a:spLocks/>
            </p:cNvSpPr>
            <p:nvPr/>
          </p:nvSpPr>
          <p:spPr bwMode="auto">
            <a:xfrm>
              <a:off x="3248" y="462"/>
              <a:ext cx="4" cy="9"/>
            </a:xfrm>
            <a:custGeom>
              <a:avLst/>
              <a:gdLst>
                <a:gd name="T0" fmla="*/ 0 w 48"/>
                <a:gd name="T1" fmla="*/ 0 h 122"/>
                <a:gd name="T2" fmla="*/ 48 w 48"/>
                <a:gd name="T3" fmla="*/ 0 h 122"/>
                <a:gd name="T4" fmla="*/ 48 w 48"/>
                <a:gd name="T5" fmla="*/ 122 h 122"/>
                <a:gd name="T6" fmla="*/ 30 w 48"/>
                <a:gd name="T7" fmla="*/ 119 h 122"/>
                <a:gd name="T8" fmla="*/ 11 w 48"/>
                <a:gd name="T9" fmla="*/ 118 h 122"/>
                <a:gd name="T10" fmla="*/ 8 w 48"/>
                <a:gd name="T11" fmla="*/ 118 h 122"/>
                <a:gd name="T12" fmla="*/ 4 w 48"/>
                <a:gd name="T13" fmla="*/ 118 h 122"/>
                <a:gd name="T14" fmla="*/ 0 w 48"/>
                <a:gd name="T15" fmla="*/ 119 h 122"/>
                <a:gd name="T16" fmla="*/ 0 w 48"/>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22">
                  <a:moveTo>
                    <a:pt x="0" y="0"/>
                  </a:moveTo>
                  <a:lnTo>
                    <a:pt x="48" y="0"/>
                  </a:lnTo>
                  <a:lnTo>
                    <a:pt x="48" y="122"/>
                  </a:lnTo>
                  <a:lnTo>
                    <a:pt x="30" y="119"/>
                  </a:lnTo>
                  <a:lnTo>
                    <a:pt x="11" y="118"/>
                  </a:lnTo>
                  <a:lnTo>
                    <a:pt x="8" y="118"/>
                  </a:lnTo>
                  <a:lnTo>
                    <a:pt x="4" y="118"/>
                  </a:lnTo>
                  <a:lnTo>
                    <a:pt x="0" y="119"/>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6" name="Freeform 39">
              <a:extLst>
                <a:ext uri="{FF2B5EF4-FFF2-40B4-BE49-F238E27FC236}">
                  <a16:creationId xmlns:a16="http://schemas.microsoft.com/office/drawing/2014/main" id="{0E57158D-6671-4295-A463-EB855C104CB8}"/>
                </a:ext>
              </a:extLst>
            </p:cNvPr>
            <p:cNvSpPr>
              <a:spLocks/>
            </p:cNvSpPr>
            <p:nvPr/>
          </p:nvSpPr>
          <p:spPr bwMode="auto">
            <a:xfrm>
              <a:off x="3271" y="566"/>
              <a:ext cx="8" cy="11"/>
            </a:xfrm>
            <a:custGeom>
              <a:avLst/>
              <a:gdLst>
                <a:gd name="T0" fmla="*/ 41 w 105"/>
                <a:gd name="T1" fmla="*/ 0 h 149"/>
                <a:gd name="T2" fmla="*/ 105 w 105"/>
                <a:gd name="T3" fmla="*/ 128 h 149"/>
                <a:gd name="T4" fmla="*/ 62 w 105"/>
                <a:gd name="T5" fmla="*/ 149 h 149"/>
                <a:gd name="T6" fmla="*/ 0 w 105"/>
                <a:gd name="T7" fmla="*/ 23 h 149"/>
                <a:gd name="T8" fmla="*/ 21 w 105"/>
                <a:gd name="T9" fmla="*/ 12 h 149"/>
                <a:gd name="T10" fmla="*/ 41 w 105"/>
                <a:gd name="T11" fmla="*/ 0 h 149"/>
              </a:gdLst>
              <a:ahLst/>
              <a:cxnLst>
                <a:cxn ang="0">
                  <a:pos x="T0" y="T1"/>
                </a:cxn>
                <a:cxn ang="0">
                  <a:pos x="T2" y="T3"/>
                </a:cxn>
                <a:cxn ang="0">
                  <a:pos x="T4" y="T5"/>
                </a:cxn>
                <a:cxn ang="0">
                  <a:pos x="T6" y="T7"/>
                </a:cxn>
                <a:cxn ang="0">
                  <a:pos x="T8" y="T9"/>
                </a:cxn>
                <a:cxn ang="0">
                  <a:pos x="T10" y="T11"/>
                </a:cxn>
              </a:cxnLst>
              <a:rect l="0" t="0" r="r" b="b"/>
              <a:pathLst>
                <a:path w="105" h="149">
                  <a:moveTo>
                    <a:pt x="41" y="0"/>
                  </a:moveTo>
                  <a:lnTo>
                    <a:pt x="105" y="128"/>
                  </a:lnTo>
                  <a:lnTo>
                    <a:pt x="62" y="149"/>
                  </a:lnTo>
                  <a:lnTo>
                    <a:pt x="0" y="23"/>
                  </a:lnTo>
                  <a:lnTo>
                    <a:pt x="21" y="12"/>
                  </a:lnTo>
                  <a:lnTo>
                    <a:pt x="4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7" name="Freeform 40">
              <a:extLst>
                <a:ext uri="{FF2B5EF4-FFF2-40B4-BE49-F238E27FC236}">
                  <a16:creationId xmlns:a16="http://schemas.microsoft.com/office/drawing/2014/main" id="{CA7A182A-1B17-417B-ABE5-C6273863F9B8}"/>
                </a:ext>
              </a:extLst>
            </p:cNvPr>
            <p:cNvSpPr>
              <a:spLocks/>
            </p:cNvSpPr>
            <p:nvPr/>
          </p:nvSpPr>
          <p:spPr bwMode="auto">
            <a:xfrm>
              <a:off x="3290" y="549"/>
              <a:ext cx="11" cy="10"/>
            </a:xfrm>
            <a:custGeom>
              <a:avLst/>
              <a:gdLst>
                <a:gd name="T0" fmla="*/ 29 w 145"/>
                <a:gd name="T1" fmla="*/ 0 h 120"/>
                <a:gd name="T2" fmla="*/ 145 w 145"/>
                <a:gd name="T3" fmla="*/ 82 h 120"/>
                <a:gd name="T4" fmla="*/ 118 w 145"/>
                <a:gd name="T5" fmla="*/ 120 h 120"/>
                <a:gd name="T6" fmla="*/ 0 w 145"/>
                <a:gd name="T7" fmla="*/ 37 h 120"/>
                <a:gd name="T8" fmla="*/ 15 w 145"/>
                <a:gd name="T9" fmla="*/ 19 h 120"/>
                <a:gd name="T10" fmla="*/ 29 w 145"/>
                <a:gd name="T11" fmla="*/ 0 h 120"/>
              </a:gdLst>
              <a:ahLst/>
              <a:cxnLst>
                <a:cxn ang="0">
                  <a:pos x="T0" y="T1"/>
                </a:cxn>
                <a:cxn ang="0">
                  <a:pos x="T2" y="T3"/>
                </a:cxn>
                <a:cxn ang="0">
                  <a:pos x="T4" y="T5"/>
                </a:cxn>
                <a:cxn ang="0">
                  <a:pos x="T6" y="T7"/>
                </a:cxn>
                <a:cxn ang="0">
                  <a:pos x="T8" y="T9"/>
                </a:cxn>
                <a:cxn ang="0">
                  <a:pos x="T10" y="T11"/>
                </a:cxn>
              </a:cxnLst>
              <a:rect l="0" t="0" r="r" b="b"/>
              <a:pathLst>
                <a:path w="145" h="120">
                  <a:moveTo>
                    <a:pt x="29" y="0"/>
                  </a:moveTo>
                  <a:lnTo>
                    <a:pt x="145" y="82"/>
                  </a:lnTo>
                  <a:lnTo>
                    <a:pt x="118" y="120"/>
                  </a:lnTo>
                  <a:lnTo>
                    <a:pt x="0" y="37"/>
                  </a:lnTo>
                  <a:lnTo>
                    <a:pt x="15" y="19"/>
                  </a:lnTo>
                  <a:lnTo>
                    <a:pt x="2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8" name="Freeform 41">
              <a:extLst>
                <a:ext uri="{FF2B5EF4-FFF2-40B4-BE49-F238E27FC236}">
                  <a16:creationId xmlns:a16="http://schemas.microsoft.com/office/drawing/2014/main" id="{B753DD71-91D1-47F0-A5B2-B4A95053D822}"/>
                </a:ext>
              </a:extLst>
            </p:cNvPr>
            <p:cNvSpPr>
              <a:spLocks/>
            </p:cNvSpPr>
            <p:nvPr/>
          </p:nvSpPr>
          <p:spPr bwMode="auto">
            <a:xfrm>
              <a:off x="3300" y="520"/>
              <a:ext cx="11" cy="4"/>
            </a:xfrm>
            <a:custGeom>
              <a:avLst/>
              <a:gdLst>
                <a:gd name="T0" fmla="*/ 2 w 142"/>
                <a:gd name="T1" fmla="*/ 0 h 48"/>
                <a:gd name="T2" fmla="*/ 142 w 142"/>
                <a:gd name="T3" fmla="*/ 0 h 48"/>
                <a:gd name="T4" fmla="*/ 142 w 142"/>
                <a:gd name="T5" fmla="*/ 48 h 48"/>
                <a:gd name="T6" fmla="*/ 0 w 142"/>
                <a:gd name="T7" fmla="*/ 48 h 48"/>
                <a:gd name="T8" fmla="*/ 2 w 142"/>
                <a:gd name="T9" fmla="*/ 32 h 48"/>
                <a:gd name="T10" fmla="*/ 3 w 142"/>
                <a:gd name="T11" fmla="*/ 16 h 48"/>
                <a:gd name="T12" fmla="*/ 3 w 142"/>
                <a:gd name="T13" fmla="*/ 11 h 48"/>
                <a:gd name="T14" fmla="*/ 2 w 142"/>
                <a:gd name="T15" fmla="*/ 5 h 48"/>
                <a:gd name="T16" fmla="*/ 2 w 14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8">
                  <a:moveTo>
                    <a:pt x="2" y="0"/>
                  </a:moveTo>
                  <a:lnTo>
                    <a:pt x="142" y="0"/>
                  </a:lnTo>
                  <a:lnTo>
                    <a:pt x="142" y="48"/>
                  </a:lnTo>
                  <a:lnTo>
                    <a:pt x="0" y="48"/>
                  </a:lnTo>
                  <a:lnTo>
                    <a:pt x="2" y="32"/>
                  </a:lnTo>
                  <a:lnTo>
                    <a:pt x="3" y="16"/>
                  </a:lnTo>
                  <a:lnTo>
                    <a:pt x="3" y="11"/>
                  </a:lnTo>
                  <a:lnTo>
                    <a:pt x="2" y="5"/>
                  </a:lnTo>
                  <a:lnTo>
                    <a:pt x="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59" name="Freeform 42">
              <a:extLst>
                <a:ext uri="{FF2B5EF4-FFF2-40B4-BE49-F238E27FC236}">
                  <a16:creationId xmlns:a16="http://schemas.microsoft.com/office/drawing/2014/main" id="{B3F340CE-B2C8-47FE-A20A-38E95BEA8E00}"/>
                </a:ext>
              </a:extLst>
            </p:cNvPr>
            <p:cNvSpPr>
              <a:spLocks/>
            </p:cNvSpPr>
            <p:nvPr/>
          </p:nvSpPr>
          <p:spPr bwMode="auto">
            <a:xfrm>
              <a:off x="3248" y="572"/>
              <a:ext cx="4" cy="11"/>
            </a:xfrm>
            <a:custGeom>
              <a:avLst/>
              <a:gdLst>
                <a:gd name="T0" fmla="*/ 48 w 48"/>
                <a:gd name="T1" fmla="*/ 0 h 138"/>
                <a:gd name="T2" fmla="*/ 48 w 48"/>
                <a:gd name="T3" fmla="*/ 138 h 138"/>
                <a:gd name="T4" fmla="*/ 0 w 48"/>
                <a:gd name="T5" fmla="*/ 138 h 138"/>
                <a:gd name="T6" fmla="*/ 0 w 48"/>
                <a:gd name="T7" fmla="*/ 2 h 138"/>
                <a:gd name="T8" fmla="*/ 4 w 48"/>
                <a:gd name="T9" fmla="*/ 3 h 138"/>
                <a:gd name="T10" fmla="*/ 8 w 48"/>
                <a:gd name="T11" fmla="*/ 3 h 138"/>
                <a:gd name="T12" fmla="*/ 11 w 48"/>
                <a:gd name="T13" fmla="*/ 3 h 138"/>
                <a:gd name="T14" fmla="*/ 30 w 48"/>
                <a:gd name="T15" fmla="*/ 2 h 138"/>
                <a:gd name="T16" fmla="*/ 48 w 4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8">
                  <a:moveTo>
                    <a:pt x="48" y="0"/>
                  </a:moveTo>
                  <a:lnTo>
                    <a:pt x="48" y="138"/>
                  </a:lnTo>
                  <a:lnTo>
                    <a:pt x="0" y="138"/>
                  </a:lnTo>
                  <a:lnTo>
                    <a:pt x="0" y="2"/>
                  </a:lnTo>
                  <a:lnTo>
                    <a:pt x="4" y="3"/>
                  </a:lnTo>
                  <a:lnTo>
                    <a:pt x="8" y="3"/>
                  </a:lnTo>
                  <a:lnTo>
                    <a:pt x="11" y="3"/>
                  </a:lnTo>
                  <a:lnTo>
                    <a:pt x="30" y="2"/>
                  </a:lnTo>
                  <a:lnTo>
                    <a:pt x="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60" name="Freeform 43">
              <a:extLst>
                <a:ext uri="{FF2B5EF4-FFF2-40B4-BE49-F238E27FC236}">
                  <a16:creationId xmlns:a16="http://schemas.microsoft.com/office/drawing/2014/main" id="{A9D0644A-4650-4BFE-B2C0-D5268EEBE733}"/>
                </a:ext>
              </a:extLst>
            </p:cNvPr>
            <p:cNvSpPr>
              <a:spLocks/>
            </p:cNvSpPr>
            <p:nvPr/>
          </p:nvSpPr>
          <p:spPr bwMode="auto">
            <a:xfrm>
              <a:off x="3196" y="545"/>
              <a:ext cx="10" cy="8"/>
            </a:xfrm>
            <a:custGeom>
              <a:avLst/>
              <a:gdLst>
                <a:gd name="T0" fmla="*/ 108 w 131"/>
                <a:gd name="T1" fmla="*/ 0 h 100"/>
                <a:gd name="T2" fmla="*/ 131 w 131"/>
                <a:gd name="T3" fmla="*/ 42 h 100"/>
                <a:gd name="T4" fmla="*/ 23 w 131"/>
                <a:gd name="T5" fmla="*/ 100 h 100"/>
                <a:gd name="T6" fmla="*/ 0 w 131"/>
                <a:gd name="T7" fmla="*/ 59 h 100"/>
                <a:gd name="T8" fmla="*/ 108 w 131"/>
                <a:gd name="T9" fmla="*/ 0 h 100"/>
              </a:gdLst>
              <a:ahLst/>
              <a:cxnLst>
                <a:cxn ang="0">
                  <a:pos x="T0" y="T1"/>
                </a:cxn>
                <a:cxn ang="0">
                  <a:pos x="T2" y="T3"/>
                </a:cxn>
                <a:cxn ang="0">
                  <a:pos x="T4" y="T5"/>
                </a:cxn>
                <a:cxn ang="0">
                  <a:pos x="T6" y="T7"/>
                </a:cxn>
                <a:cxn ang="0">
                  <a:pos x="T8" y="T9"/>
                </a:cxn>
              </a:cxnLst>
              <a:rect l="0" t="0" r="r" b="b"/>
              <a:pathLst>
                <a:path w="131" h="100">
                  <a:moveTo>
                    <a:pt x="108" y="0"/>
                  </a:moveTo>
                  <a:lnTo>
                    <a:pt x="131" y="42"/>
                  </a:lnTo>
                  <a:lnTo>
                    <a:pt x="23" y="100"/>
                  </a:lnTo>
                  <a:lnTo>
                    <a:pt x="0" y="59"/>
                  </a:lnTo>
                  <a:lnTo>
                    <a:pt x="1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61" name="Freeform 44">
              <a:extLst>
                <a:ext uri="{FF2B5EF4-FFF2-40B4-BE49-F238E27FC236}">
                  <a16:creationId xmlns:a16="http://schemas.microsoft.com/office/drawing/2014/main" id="{1CC60F0A-D0CA-408C-8ACC-C3C047ADD70D}"/>
                </a:ext>
              </a:extLst>
            </p:cNvPr>
            <p:cNvSpPr>
              <a:spLocks/>
            </p:cNvSpPr>
            <p:nvPr/>
          </p:nvSpPr>
          <p:spPr bwMode="auto">
            <a:xfrm>
              <a:off x="3217" y="564"/>
              <a:ext cx="8" cy="11"/>
            </a:xfrm>
            <a:custGeom>
              <a:avLst/>
              <a:gdLst>
                <a:gd name="T0" fmla="*/ 68 w 110"/>
                <a:gd name="T1" fmla="*/ 0 h 135"/>
                <a:gd name="T2" fmla="*/ 89 w 110"/>
                <a:gd name="T3" fmla="*/ 13 h 135"/>
                <a:gd name="T4" fmla="*/ 110 w 110"/>
                <a:gd name="T5" fmla="*/ 23 h 135"/>
                <a:gd name="T6" fmla="*/ 41 w 110"/>
                <a:gd name="T7" fmla="*/ 135 h 135"/>
                <a:gd name="T8" fmla="*/ 0 w 110"/>
                <a:gd name="T9" fmla="*/ 112 h 135"/>
                <a:gd name="T10" fmla="*/ 68 w 110"/>
                <a:gd name="T11" fmla="*/ 0 h 135"/>
              </a:gdLst>
              <a:ahLst/>
              <a:cxnLst>
                <a:cxn ang="0">
                  <a:pos x="T0" y="T1"/>
                </a:cxn>
                <a:cxn ang="0">
                  <a:pos x="T2" y="T3"/>
                </a:cxn>
                <a:cxn ang="0">
                  <a:pos x="T4" y="T5"/>
                </a:cxn>
                <a:cxn ang="0">
                  <a:pos x="T6" y="T7"/>
                </a:cxn>
                <a:cxn ang="0">
                  <a:pos x="T8" y="T9"/>
                </a:cxn>
                <a:cxn ang="0">
                  <a:pos x="T10" y="T11"/>
                </a:cxn>
              </a:cxnLst>
              <a:rect l="0" t="0" r="r" b="b"/>
              <a:pathLst>
                <a:path w="110" h="135">
                  <a:moveTo>
                    <a:pt x="68" y="0"/>
                  </a:moveTo>
                  <a:lnTo>
                    <a:pt x="89" y="13"/>
                  </a:lnTo>
                  <a:lnTo>
                    <a:pt x="110" y="23"/>
                  </a:lnTo>
                  <a:lnTo>
                    <a:pt x="41" y="135"/>
                  </a:lnTo>
                  <a:lnTo>
                    <a:pt x="0" y="112"/>
                  </a:lnTo>
                  <a:lnTo>
                    <a:pt x="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62" name="Freeform 45">
              <a:extLst>
                <a:ext uri="{FF2B5EF4-FFF2-40B4-BE49-F238E27FC236}">
                  <a16:creationId xmlns:a16="http://schemas.microsoft.com/office/drawing/2014/main" id="{3E431115-FCDB-40D0-9C99-57402EAF76FE}"/>
                </a:ext>
              </a:extLst>
            </p:cNvPr>
            <p:cNvSpPr>
              <a:spLocks noEditPoints="1"/>
            </p:cNvSpPr>
            <p:nvPr/>
          </p:nvSpPr>
          <p:spPr bwMode="auto">
            <a:xfrm>
              <a:off x="3228" y="507"/>
              <a:ext cx="34" cy="52"/>
            </a:xfrm>
            <a:custGeom>
              <a:avLst/>
              <a:gdLst>
                <a:gd name="T0" fmla="*/ 296 w 443"/>
                <a:gd name="T1" fmla="*/ 103 h 666"/>
                <a:gd name="T2" fmla="*/ 282 w 443"/>
                <a:gd name="T3" fmla="*/ 105 h 666"/>
                <a:gd name="T4" fmla="*/ 271 w 443"/>
                <a:gd name="T5" fmla="*/ 111 h 666"/>
                <a:gd name="T6" fmla="*/ 262 w 443"/>
                <a:gd name="T7" fmla="*/ 120 h 666"/>
                <a:gd name="T8" fmla="*/ 256 w 443"/>
                <a:gd name="T9" fmla="*/ 132 h 666"/>
                <a:gd name="T10" fmla="*/ 254 w 443"/>
                <a:gd name="T11" fmla="*/ 144 h 666"/>
                <a:gd name="T12" fmla="*/ 256 w 443"/>
                <a:gd name="T13" fmla="*/ 158 h 666"/>
                <a:gd name="T14" fmla="*/ 262 w 443"/>
                <a:gd name="T15" fmla="*/ 169 h 666"/>
                <a:gd name="T16" fmla="*/ 271 w 443"/>
                <a:gd name="T17" fmla="*/ 179 h 666"/>
                <a:gd name="T18" fmla="*/ 282 w 443"/>
                <a:gd name="T19" fmla="*/ 185 h 666"/>
                <a:gd name="T20" fmla="*/ 296 w 443"/>
                <a:gd name="T21" fmla="*/ 187 h 666"/>
                <a:gd name="T22" fmla="*/ 310 w 443"/>
                <a:gd name="T23" fmla="*/ 185 h 666"/>
                <a:gd name="T24" fmla="*/ 321 w 443"/>
                <a:gd name="T25" fmla="*/ 179 h 666"/>
                <a:gd name="T26" fmla="*/ 329 w 443"/>
                <a:gd name="T27" fmla="*/ 169 h 666"/>
                <a:gd name="T28" fmla="*/ 336 w 443"/>
                <a:gd name="T29" fmla="*/ 158 h 666"/>
                <a:gd name="T30" fmla="*/ 338 w 443"/>
                <a:gd name="T31" fmla="*/ 144 h 666"/>
                <a:gd name="T32" fmla="*/ 336 w 443"/>
                <a:gd name="T33" fmla="*/ 132 h 666"/>
                <a:gd name="T34" fmla="*/ 329 w 443"/>
                <a:gd name="T35" fmla="*/ 120 h 666"/>
                <a:gd name="T36" fmla="*/ 321 w 443"/>
                <a:gd name="T37" fmla="*/ 111 h 666"/>
                <a:gd name="T38" fmla="*/ 310 w 443"/>
                <a:gd name="T39" fmla="*/ 105 h 666"/>
                <a:gd name="T40" fmla="*/ 296 w 443"/>
                <a:gd name="T41" fmla="*/ 103 h 666"/>
                <a:gd name="T42" fmla="*/ 296 w 443"/>
                <a:gd name="T43" fmla="*/ 0 h 666"/>
                <a:gd name="T44" fmla="*/ 325 w 443"/>
                <a:gd name="T45" fmla="*/ 2 h 666"/>
                <a:gd name="T46" fmla="*/ 353 w 443"/>
                <a:gd name="T47" fmla="*/ 11 h 666"/>
                <a:gd name="T48" fmla="*/ 378 w 443"/>
                <a:gd name="T49" fmla="*/ 25 h 666"/>
                <a:gd name="T50" fmla="*/ 400 w 443"/>
                <a:gd name="T51" fmla="*/ 42 h 666"/>
                <a:gd name="T52" fmla="*/ 418 w 443"/>
                <a:gd name="T53" fmla="*/ 63 h 666"/>
                <a:gd name="T54" fmla="*/ 431 w 443"/>
                <a:gd name="T55" fmla="*/ 88 h 666"/>
                <a:gd name="T56" fmla="*/ 440 w 443"/>
                <a:gd name="T57" fmla="*/ 115 h 666"/>
                <a:gd name="T58" fmla="*/ 443 w 443"/>
                <a:gd name="T59" fmla="*/ 144 h 666"/>
                <a:gd name="T60" fmla="*/ 440 w 443"/>
                <a:gd name="T61" fmla="*/ 174 h 666"/>
                <a:gd name="T62" fmla="*/ 431 w 443"/>
                <a:gd name="T63" fmla="*/ 201 h 666"/>
                <a:gd name="T64" fmla="*/ 418 w 443"/>
                <a:gd name="T65" fmla="*/ 225 h 666"/>
                <a:gd name="T66" fmla="*/ 400 w 443"/>
                <a:gd name="T67" fmla="*/ 247 h 666"/>
                <a:gd name="T68" fmla="*/ 378 w 443"/>
                <a:gd name="T69" fmla="*/ 265 h 666"/>
                <a:gd name="T70" fmla="*/ 353 w 443"/>
                <a:gd name="T71" fmla="*/ 278 h 666"/>
                <a:gd name="T72" fmla="*/ 325 w 443"/>
                <a:gd name="T73" fmla="*/ 287 h 666"/>
                <a:gd name="T74" fmla="*/ 296 w 443"/>
                <a:gd name="T75" fmla="*/ 290 h 666"/>
                <a:gd name="T76" fmla="*/ 281 w 443"/>
                <a:gd name="T77" fmla="*/ 288 h 666"/>
                <a:gd name="T78" fmla="*/ 268 w 443"/>
                <a:gd name="T79" fmla="*/ 285 h 666"/>
                <a:gd name="T80" fmla="*/ 37 w 443"/>
                <a:gd name="T81" fmla="*/ 666 h 666"/>
                <a:gd name="T82" fmla="*/ 0 w 443"/>
                <a:gd name="T83" fmla="*/ 646 h 666"/>
                <a:gd name="T84" fmla="*/ 206 w 443"/>
                <a:gd name="T85" fmla="*/ 257 h 666"/>
                <a:gd name="T86" fmla="*/ 187 w 443"/>
                <a:gd name="T87" fmla="*/ 239 h 666"/>
                <a:gd name="T88" fmla="*/ 171 w 443"/>
                <a:gd name="T89" fmla="*/ 219 h 666"/>
                <a:gd name="T90" fmla="*/ 159 w 443"/>
                <a:gd name="T91" fmla="*/ 196 h 666"/>
                <a:gd name="T92" fmla="*/ 152 w 443"/>
                <a:gd name="T93" fmla="*/ 171 h 666"/>
                <a:gd name="T94" fmla="*/ 149 w 443"/>
                <a:gd name="T95" fmla="*/ 144 h 666"/>
                <a:gd name="T96" fmla="*/ 152 w 443"/>
                <a:gd name="T97" fmla="*/ 115 h 666"/>
                <a:gd name="T98" fmla="*/ 160 w 443"/>
                <a:gd name="T99" fmla="*/ 88 h 666"/>
                <a:gd name="T100" fmla="*/ 174 w 443"/>
                <a:gd name="T101" fmla="*/ 63 h 666"/>
                <a:gd name="T102" fmla="*/ 192 w 443"/>
                <a:gd name="T103" fmla="*/ 42 h 666"/>
                <a:gd name="T104" fmla="*/ 214 w 443"/>
                <a:gd name="T105" fmla="*/ 25 h 666"/>
                <a:gd name="T106" fmla="*/ 238 w 443"/>
                <a:gd name="T107" fmla="*/ 11 h 666"/>
                <a:gd name="T108" fmla="*/ 266 w 443"/>
                <a:gd name="T109" fmla="*/ 2 h 666"/>
                <a:gd name="T110" fmla="*/ 296 w 443"/>
                <a:gd name="T111"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3" h="666">
                  <a:moveTo>
                    <a:pt x="296" y="103"/>
                  </a:moveTo>
                  <a:lnTo>
                    <a:pt x="282" y="105"/>
                  </a:lnTo>
                  <a:lnTo>
                    <a:pt x="271" y="111"/>
                  </a:lnTo>
                  <a:lnTo>
                    <a:pt x="262" y="120"/>
                  </a:lnTo>
                  <a:lnTo>
                    <a:pt x="256" y="132"/>
                  </a:lnTo>
                  <a:lnTo>
                    <a:pt x="254" y="144"/>
                  </a:lnTo>
                  <a:lnTo>
                    <a:pt x="256" y="158"/>
                  </a:lnTo>
                  <a:lnTo>
                    <a:pt x="262" y="169"/>
                  </a:lnTo>
                  <a:lnTo>
                    <a:pt x="271" y="179"/>
                  </a:lnTo>
                  <a:lnTo>
                    <a:pt x="282" y="185"/>
                  </a:lnTo>
                  <a:lnTo>
                    <a:pt x="296" y="187"/>
                  </a:lnTo>
                  <a:lnTo>
                    <a:pt x="310" y="185"/>
                  </a:lnTo>
                  <a:lnTo>
                    <a:pt x="321" y="179"/>
                  </a:lnTo>
                  <a:lnTo>
                    <a:pt x="329" y="169"/>
                  </a:lnTo>
                  <a:lnTo>
                    <a:pt x="336" y="158"/>
                  </a:lnTo>
                  <a:lnTo>
                    <a:pt x="338" y="144"/>
                  </a:lnTo>
                  <a:lnTo>
                    <a:pt x="336" y="132"/>
                  </a:lnTo>
                  <a:lnTo>
                    <a:pt x="329" y="120"/>
                  </a:lnTo>
                  <a:lnTo>
                    <a:pt x="321" y="111"/>
                  </a:lnTo>
                  <a:lnTo>
                    <a:pt x="310" y="105"/>
                  </a:lnTo>
                  <a:lnTo>
                    <a:pt x="296" y="103"/>
                  </a:lnTo>
                  <a:close/>
                  <a:moveTo>
                    <a:pt x="296" y="0"/>
                  </a:moveTo>
                  <a:lnTo>
                    <a:pt x="325" y="2"/>
                  </a:lnTo>
                  <a:lnTo>
                    <a:pt x="353" y="11"/>
                  </a:lnTo>
                  <a:lnTo>
                    <a:pt x="378" y="25"/>
                  </a:lnTo>
                  <a:lnTo>
                    <a:pt x="400" y="42"/>
                  </a:lnTo>
                  <a:lnTo>
                    <a:pt x="418" y="63"/>
                  </a:lnTo>
                  <a:lnTo>
                    <a:pt x="431" y="88"/>
                  </a:lnTo>
                  <a:lnTo>
                    <a:pt x="440" y="115"/>
                  </a:lnTo>
                  <a:lnTo>
                    <a:pt x="443" y="144"/>
                  </a:lnTo>
                  <a:lnTo>
                    <a:pt x="440" y="174"/>
                  </a:lnTo>
                  <a:lnTo>
                    <a:pt x="431" y="201"/>
                  </a:lnTo>
                  <a:lnTo>
                    <a:pt x="418" y="225"/>
                  </a:lnTo>
                  <a:lnTo>
                    <a:pt x="400" y="247"/>
                  </a:lnTo>
                  <a:lnTo>
                    <a:pt x="378" y="265"/>
                  </a:lnTo>
                  <a:lnTo>
                    <a:pt x="353" y="278"/>
                  </a:lnTo>
                  <a:lnTo>
                    <a:pt x="325" y="287"/>
                  </a:lnTo>
                  <a:lnTo>
                    <a:pt x="296" y="290"/>
                  </a:lnTo>
                  <a:lnTo>
                    <a:pt x="281" y="288"/>
                  </a:lnTo>
                  <a:lnTo>
                    <a:pt x="268" y="285"/>
                  </a:lnTo>
                  <a:lnTo>
                    <a:pt x="37" y="666"/>
                  </a:lnTo>
                  <a:lnTo>
                    <a:pt x="0" y="646"/>
                  </a:lnTo>
                  <a:lnTo>
                    <a:pt x="206" y="257"/>
                  </a:lnTo>
                  <a:lnTo>
                    <a:pt x="187" y="239"/>
                  </a:lnTo>
                  <a:lnTo>
                    <a:pt x="171" y="219"/>
                  </a:lnTo>
                  <a:lnTo>
                    <a:pt x="159" y="196"/>
                  </a:lnTo>
                  <a:lnTo>
                    <a:pt x="152" y="171"/>
                  </a:lnTo>
                  <a:lnTo>
                    <a:pt x="149" y="144"/>
                  </a:lnTo>
                  <a:lnTo>
                    <a:pt x="152" y="115"/>
                  </a:lnTo>
                  <a:lnTo>
                    <a:pt x="160" y="88"/>
                  </a:lnTo>
                  <a:lnTo>
                    <a:pt x="174" y="63"/>
                  </a:lnTo>
                  <a:lnTo>
                    <a:pt x="192" y="42"/>
                  </a:lnTo>
                  <a:lnTo>
                    <a:pt x="214" y="25"/>
                  </a:lnTo>
                  <a:lnTo>
                    <a:pt x="238" y="11"/>
                  </a:lnTo>
                  <a:lnTo>
                    <a:pt x="266" y="2"/>
                  </a:lnTo>
                  <a:lnTo>
                    <a:pt x="29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grpSp>
        <p:nvGrpSpPr>
          <p:cNvPr id="63" name="Group 62">
            <a:extLst>
              <a:ext uri="{FF2B5EF4-FFF2-40B4-BE49-F238E27FC236}">
                <a16:creationId xmlns:a16="http://schemas.microsoft.com/office/drawing/2014/main" id="{51A0B0C1-F0D8-4C3B-B519-34496E7824BB}"/>
              </a:ext>
            </a:extLst>
          </p:cNvPr>
          <p:cNvGrpSpPr/>
          <p:nvPr/>
        </p:nvGrpSpPr>
        <p:grpSpPr>
          <a:xfrm>
            <a:off x="915600" y="607533"/>
            <a:ext cx="2421606" cy="3813448"/>
            <a:chOff x="1820863" y="876300"/>
            <a:chExt cx="3744913" cy="5559425"/>
          </a:xfrm>
          <a:effectLst>
            <a:reflection blurRad="6350" stA="52000" endA="300" endPos="35000" dir="5400000" sy="-100000" algn="bl" rotWithShape="0"/>
          </a:effectLst>
          <a:scene3d>
            <a:camera prst="perspectiveRight">
              <a:rot lat="0" lon="19799998" rev="0"/>
            </a:camera>
            <a:lightRig rig="threePt" dir="t"/>
          </a:scene3d>
        </p:grpSpPr>
        <p:grpSp>
          <p:nvGrpSpPr>
            <p:cNvPr id="64" name="Group 4">
              <a:extLst>
                <a:ext uri="{FF2B5EF4-FFF2-40B4-BE49-F238E27FC236}">
                  <a16:creationId xmlns:a16="http://schemas.microsoft.com/office/drawing/2014/main" id="{CF589A0C-4C98-41BF-B76E-9CCBFA8C4282}"/>
                </a:ext>
              </a:extLst>
            </p:cNvPr>
            <p:cNvGrpSpPr>
              <a:grpSpLocks noChangeAspect="1"/>
            </p:cNvGrpSpPr>
            <p:nvPr/>
          </p:nvGrpSpPr>
          <p:grpSpPr bwMode="auto">
            <a:xfrm>
              <a:off x="1820863" y="876300"/>
              <a:ext cx="3744913" cy="5559425"/>
              <a:chOff x="1147" y="552"/>
              <a:chExt cx="2359" cy="3502"/>
            </a:xfrm>
          </p:grpSpPr>
          <p:sp>
            <p:nvSpPr>
              <p:cNvPr id="72" name="Freeform 5">
                <a:extLst>
                  <a:ext uri="{FF2B5EF4-FFF2-40B4-BE49-F238E27FC236}">
                    <a16:creationId xmlns:a16="http://schemas.microsoft.com/office/drawing/2014/main" id="{DFC9586B-FC4B-4792-92F2-4092EFFDEBD3}"/>
                  </a:ext>
                </a:extLst>
              </p:cNvPr>
              <p:cNvSpPr>
                <a:spLocks/>
              </p:cNvSpPr>
              <p:nvPr/>
            </p:nvSpPr>
            <p:spPr bwMode="auto">
              <a:xfrm>
                <a:off x="1147" y="552"/>
                <a:ext cx="2359" cy="3502"/>
              </a:xfrm>
              <a:custGeom>
                <a:avLst/>
                <a:gdLst>
                  <a:gd name="T0" fmla="*/ 112 w 1528"/>
                  <a:gd name="T1" fmla="*/ 0 h 2269"/>
                  <a:gd name="T2" fmla="*/ 1416 w 1528"/>
                  <a:gd name="T3" fmla="*/ 0 h 2269"/>
                  <a:gd name="T4" fmla="*/ 1528 w 1528"/>
                  <a:gd name="T5" fmla="*/ 112 h 2269"/>
                  <a:gd name="T6" fmla="*/ 1528 w 1528"/>
                  <a:gd name="T7" fmla="*/ 2157 h 2269"/>
                  <a:gd name="T8" fmla="*/ 1416 w 1528"/>
                  <a:gd name="T9" fmla="*/ 2269 h 2269"/>
                  <a:gd name="T10" fmla="*/ 112 w 1528"/>
                  <a:gd name="T11" fmla="*/ 2269 h 2269"/>
                  <a:gd name="T12" fmla="*/ 0 w 1528"/>
                  <a:gd name="T13" fmla="*/ 2157 h 2269"/>
                  <a:gd name="T14" fmla="*/ 0 w 1528"/>
                  <a:gd name="T15" fmla="*/ 112 h 2269"/>
                  <a:gd name="T16" fmla="*/ 112 w 1528"/>
                  <a:gd name="T17" fmla="*/ 0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8" h="2269">
                    <a:moveTo>
                      <a:pt x="112" y="0"/>
                    </a:moveTo>
                    <a:cubicBezTo>
                      <a:pt x="1416" y="0"/>
                      <a:pt x="1416" y="0"/>
                      <a:pt x="1416" y="0"/>
                    </a:cubicBezTo>
                    <a:cubicBezTo>
                      <a:pt x="1477" y="0"/>
                      <a:pt x="1528" y="50"/>
                      <a:pt x="1528" y="112"/>
                    </a:cubicBezTo>
                    <a:cubicBezTo>
                      <a:pt x="1528" y="2157"/>
                      <a:pt x="1528" y="2157"/>
                      <a:pt x="1528" y="2157"/>
                    </a:cubicBezTo>
                    <a:cubicBezTo>
                      <a:pt x="1528" y="2218"/>
                      <a:pt x="1477" y="2269"/>
                      <a:pt x="1416" y="2269"/>
                    </a:cubicBezTo>
                    <a:cubicBezTo>
                      <a:pt x="112" y="2269"/>
                      <a:pt x="112" y="2269"/>
                      <a:pt x="112" y="2269"/>
                    </a:cubicBezTo>
                    <a:cubicBezTo>
                      <a:pt x="50" y="2269"/>
                      <a:pt x="0" y="2218"/>
                      <a:pt x="0" y="2157"/>
                    </a:cubicBezTo>
                    <a:cubicBezTo>
                      <a:pt x="0" y="112"/>
                      <a:pt x="0" y="112"/>
                      <a:pt x="0" y="112"/>
                    </a:cubicBezTo>
                    <a:cubicBezTo>
                      <a:pt x="0" y="50"/>
                      <a:pt x="50" y="0"/>
                      <a:pt x="112" y="0"/>
                    </a:cubicBezTo>
                    <a:close/>
                  </a:path>
                </a:pathLst>
              </a:custGeom>
              <a:solidFill>
                <a:schemeClr val="tx1">
                  <a:lumMod val="85000"/>
                  <a:lumOff val="15000"/>
                </a:schemeClr>
              </a:solidFill>
              <a:ln>
                <a:noFill/>
              </a:ln>
              <a:sp3d extrusionH="146050" prstMaterial="metal">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73" name="Freeform 6">
                <a:extLst>
                  <a:ext uri="{FF2B5EF4-FFF2-40B4-BE49-F238E27FC236}">
                    <a16:creationId xmlns:a16="http://schemas.microsoft.com/office/drawing/2014/main" id="{6DA43859-77AD-4FCC-9248-009C9CD44486}"/>
                  </a:ext>
                </a:extLst>
              </p:cNvPr>
              <p:cNvSpPr>
                <a:spLocks/>
              </p:cNvSpPr>
              <p:nvPr/>
            </p:nvSpPr>
            <p:spPr bwMode="auto">
              <a:xfrm>
                <a:off x="1264" y="890"/>
                <a:ext cx="2125" cy="2821"/>
              </a:xfrm>
              <a:custGeom>
                <a:avLst/>
                <a:gdLst>
                  <a:gd name="T0" fmla="*/ 4 w 1376"/>
                  <a:gd name="T1" fmla="*/ 0 h 1828"/>
                  <a:gd name="T2" fmla="*/ 1372 w 1376"/>
                  <a:gd name="T3" fmla="*/ 0 h 1828"/>
                  <a:gd name="T4" fmla="*/ 1376 w 1376"/>
                  <a:gd name="T5" fmla="*/ 4 h 1828"/>
                  <a:gd name="T6" fmla="*/ 1376 w 1376"/>
                  <a:gd name="T7" fmla="*/ 1824 h 1828"/>
                  <a:gd name="T8" fmla="*/ 1372 w 1376"/>
                  <a:gd name="T9" fmla="*/ 1828 h 1828"/>
                  <a:gd name="T10" fmla="*/ 4 w 1376"/>
                  <a:gd name="T11" fmla="*/ 1828 h 1828"/>
                  <a:gd name="T12" fmla="*/ 0 w 1376"/>
                  <a:gd name="T13" fmla="*/ 1824 h 1828"/>
                  <a:gd name="T14" fmla="*/ 0 w 1376"/>
                  <a:gd name="T15" fmla="*/ 4 h 1828"/>
                  <a:gd name="T16" fmla="*/ 4 w 1376"/>
                  <a:gd name="T17"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1828">
                    <a:moveTo>
                      <a:pt x="4" y="0"/>
                    </a:moveTo>
                    <a:cubicBezTo>
                      <a:pt x="1372" y="0"/>
                      <a:pt x="1372" y="0"/>
                      <a:pt x="1372" y="0"/>
                    </a:cubicBezTo>
                    <a:cubicBezTo>
                      <a:pt x="1374" y="0"/>
                      <a:pt x="1376" y="2"/>
                      <a:pt x="1376" y="4"/>
                    </a:cubicBezTo>
                    <a:cubicBezTo>
                      <a:pt x="1376" y="1824"/>
                      <a:pt x="1376" y="1824"/>
                      <a:pt x="1376" y="1824"/>
                    </a:cubicBezTo>
                    <a:cubicBezTo>
                      <a:pt x="1376" y="1826"/>
                      <a:pt x="1374" y="1828"/>
                      <a:pt x="1372" y="1828"/>
                    </a:cubicBezTo>
                    <a:cubicBezTo>
                      <a:pt x="4" y="1828"/>
                      <a:pt x="4" y="1828"/>
                      <a:pt x="4" y="1828"/>
                    </a:cubicBezTo>
                    <a:cubicBezTo>
                      <a:pt x="2" y="1828"/>
                      <a:pt x="0" y="1826"/>
                      <a:pt x="0" y="1824"/>
                    </a:cubicBezTo>
                    <a:cubicBezTo>
                      <a:pt x="0" y="4"/>
                      <a:pt x="0" y="4"/>
                      <a:pt x="0" y="4"/>
                    </a:cubicBezTo>
                    <a:cubicBezTo>
                      <a:pt x="0" y="2"/>
                      <a:pt x="2" y="0"/>
                      <a:pt x="4" y="0"/>
                    </a:cubicBezTo>
                    <a:close/>
                  </a:path>
                </a:pathLst>
              </a:custGeom>
              <a:solidFill>
                <a:srgbClr val="FFFFFF"/>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74" name="Oval 7">
                <a:extLst>
                  <a:ext uri="{FF2B5EF4-FFF2-40B4-BE49-F238E27FC236}">
                    <a16:creationId xmlns:a16="http://schemas.microsoft.com/office/drawing/2014/main" id="{BD7C1098-CC7E-4A69-AAB9-2AEBB229D5CC}"/>
                  </a:ext>
                </a:extLst>
              </p:cNvPr>
              <p:cNvSpPr>
                <a:spLocks noChangeArrowheads="1"/>
              </p:cNvSpPr>
              <p:nvPr/>
            </p:nvSpPr>
            <p:spPr bwMode="auto">
              <a:xfrm>
                <a:off x="2238" y="3797"/>
                <a:ext cx="176" cy="175"/>
              </a:xfrm>
              <a:prstGeom prst="ellipse">
                <a:avLst/>
              </a:prstGeom>
              <a:solidFill>
                <a:schemeClr val="bg1"/>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75" name="Oval 8">
                <a:extLst>
                  <a:ext uri="{FF2B5EF4-FFF2-40B4-BE49-F238E27FC236}">
                    <a16:creationId xmlns:a16="http://schemas.microsoft.com/office/drawing/2014/main" id="{3AF89EE3-E3C3-4246-8EFA-77097B5A10DE}"/>
                  </a:ext>
                </a:extLst>
              </p:cNvPr>
              <p:cNvSpPr>
                <a:spLocks noChangeArrowheads="1"/>
              </p:cNvSpPr>
              <p:nvPr/>
            </p:nvSpPr>
            <p:spPr bwMode="auto">
              <a:xfrm>
                <a:off x="2305" y="717"/>
                <a:ext cx="43" cy="43"/>
              </a:xfrm>
              <a:prstGeom prst="ellipse">
                <a:avLst/>
              </a:prstGeom>
              <a:solidFill>
                <a:schemeClr val="bg1"/>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grpSp>
        <p:grpSp>
          <p:nvGrpSpPr>
            <p:cNvPr id="65" name="Group 64">
              <a:extLst>
                <a:ext uri="{FF2B5EF4-FFF2-40B4-BE49-F238E27FC236}">
                  <a16:creationId xmlns:a16="http://schemas.microsoft.com/office/drawing/2014/main" id="{7FF3AD94-9F15-421D-ACD2-BE1CBC68A35A}"/>
                </a:ext>
              </a:extLst>
            </p:cNvPr>
            <p:cNvGrpSpPr/>
            <p:nvPr/>
          </p:nvGrpSpPr>
          <p:grpSpPr>
            <a:xfrm>
              <a:off x="2006601" y="1412875"/>
              <a:ext cx="3373438" cy="4478338"/>
              <a:chOff x="2006601" y="1412875"/>
              <a:chExt cx="3373438" cy="4359465"/>
            </a:xfrm>
          </p:grpSpPr>
          <p:sp>
            <p:nvSpPr>
              <p:cNvPr id="69" name="Rectangle 68">
                <a:extLst>
                  <a:ext uri="{FF2B5EF4-FFF2-40B4-BE49-F238E27FC236}">
                    <a16:creationId xmlns:a16="http://schemas.microsoft.com/office/drawing/2014/main" id="{8CE3AFBF-1919-4013-A829-70B3F23D9FBD}"/>
                  </a:ext>
                </a:extLst>
              </p:cNvPr>
              <p:cNvSpPr/>
              <p:nvPr/>
            </p:nvSpPr>
            <p:spPr>
              <a:xfrm>
                <a:off x="2006601" y="1412875"/>
                <a:ext cx="3373438" cy="1453155"/>
              </a:xfrm>
              <a:prstGeom prst="rect">
                <a:avLst/>
              </a:prstGeom>
              <a:solidFill>
                <a:schemeClr val="bg1">
                  <a:lumMod val="95000"/>
                </a:schemeClr>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0" name="Rectangle 69">
                <a:extLst>
                  <a:ext uri="{FF2B5EF4-FFF2-40B4-BE49-F238E27FC236}">
                    <a16:creationId xmlns:a16="http://schemas.microsoft.com/office/drawing/2014/main" id="{F278CB30-87FA-4D97-AC91-827E916649A3}"/>
                  </a:ext>
                </a:extLst>
              </p:cNvPr>
              <p:cNvSpPr/>
              <p:nvPr/>
            </p:nvSpPr>
            <p:spPr>
              <a:xfrm>
                <a:off x="2006601" y="2866030"/>
                <a:ext cx="3373438" cy="1453155"/>
              </a:xfrm>
              <a:prstGeom prst="rect">
                <a:avLst/>
              </a:prstGeom>
              <a:solidFill>
                <a:schemeClr val="bg1"/>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ectangle 70">
                <a:extLst>
                  <a:ext uri="{FF2B5EF4-FFF2-40B4-BE49-F238E27FC236}">
                    <a16:creationId xmlns:a16="http://schemas.microsoft.com/office/drawing/2014/main" id="{53F9BE8C-6780-472D-812D-ABC866C1BBDD}"/>
                  </a:ext>
                </a:extLst>
              </p:cNvPr>
              <p:cNvSpPr/>
              <p:nvPr/>
            </p:nvSpPr>
            <p:spPr>
              <a:xfrm>
                <a:off x="2006601" y="4319185"/>
                <a:ext cx="3373438" cy="1453155"/>
              </a:xfrm>
              <a:prstGeom prst="rect">
                <a:avLst/>
              </a:prstGeom>
              <a:solidFill>
                <a:schemeClr val="bg1">
                  <a:lumMod val="95000"/>
                </a:schemeClr>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76" name="TextBox 75">
            <a:extLst>
              <a:ext uri="{FF2B5EF4-FFF2-40B4-BE49-F238E27FC236}">
                <a16:creationId xmlns:a16="http://schemas.microsoft.com/office/drawing/2014/main" id="{22106E82-A35E-4C12-9756-1C9A0C0E4AE4}"/>
              </a:ext>
            </a:extLst>
          </p:cNvPr>
          <p:cNvSpPr txBox="1"/>
          <p:nvPr/>
        </p:nvSpPr>
        <p:spPr>
          <a:xfrm>
            <a:off x="1566734" y="44351"/>
            <a:ext cx="5809813" cy="523220"/>
          </a:xfrm>
          <a:prstGeom prst="rect">
            <a:avLst/>
          </a:prstGeom>
          <a:noFill/>
        </p:spPr>
        <p:txBody>
          <a:bodyPr wrap="square" rtlCol="0">
            <a:spAutoFit/>
          </a:bodyPr>
          <a:lstStyle/>
          <a:p>
            <a:pPr algn="ctr"/>
            <a:r>
              <a:rPr lang="en-US" sz="2800" b="1" dirty="0">
                <a:solidFill>
                  <a:srgbClr val="7030A0"/>
                </a:solidFill>
                <a:latin typeface="Arial" panose="020B0604020202020204" pitchFamily="34" charset="0"/>
                <a:cs typeface="Arial" panose="020B0604020202020204" pitchFamily="34" charset="0"/>
              </a:rPr>
              <a:t>        Feature Engineering</a:t>
            </a:r>
            <a:r>
              <a:rPr lang="en-US" sz="2800" b="1" dirty="0">
                <a:solidFill>
                  <a:srgbClr val="E46C0A"/>
                </a:solidFill>
                <a:latin typeface="Arial" panose="020B0604020202020204" pitchFamily="34" charset="0"/>
                <a:cs typeface="Arial" panose="020B0604020202020204" pitchFamily="34" charset="0"/>
              </a:rPr>
              <a:t> </a:t>
            </a:r>
          </a:p>
        </p:txBody>
      </p:sp>
      <p:pic>
        <p:nvPicPr>
          <p:cNvPr id="77" name="Picture 76">
            <a:extLst>
              <a:ext uri="{FF2B5EF4-FFF2-40B4-BE49-F238E27FC236}">
                <a16:creationId xmlns:a16="http://schemas.microsoft.com/office/drawing/2014/main" id="{5EE7E213-423B-4324-88B1-D4B9DCC6D419}"/>
              </a:ext>
            </a:extLst>
          </p:cNvPr>
          <p:cNvPicPr>
            <a:picLocks noChangeAspect="1"/>
          </p:cNvPicPr>
          <p:nvPr/>
        </p:nvPicPr>
        <p:blipFill>
          <a:blip r:embed="rId3"/>
          <a:stretch>
            <a:fillRect/>
          </a:stretch>
        </p:blipFill>
        <p:spPr>
          <a:xfrm>
            <a:off x="3359632" y="4103620"/>
            <a:ext cx="4850840" cy="88396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7FA65DE-5D02-487A-BAF3-177468368A1C}"/>
              </a:ext>
            </a:extLst>
          </p:cNvPr>
          <p:cNvPicPr>
            <a:picLocks noChangeAspect="1"/>
          </p:cNvPicPr>
          <p:nvPr/>
        </p:nvPicPr>
        <p:blipFill>
          <a:blip r:embed="rId4"/>
          <a:stretch>
            <a:fillRect/>
          </a:stretch>
        </p:blipFill>
        <p:spPr>
          <a:xfrm>
            <a:off x="1184473" y="1145079"/>
            <a:ext cx="1735777" cy="2666087"/>
          </a:xfrm>
          <a:prstGeom prst="rect">
            <a:avLst/>
          </a:prstGeom>
        </p:spPr>
      </p:pic>
      <p:sp>
        <p:nvSpPr>
          <p:cNvPr id="13" name="TextBox 12">
            <a:extLst>
              <a:ext uri="{FF2B5EF4-FFF2-40B4-BE49-F238E27FC236}">
                <a16:creationId xmlns:a16="http://schemas.microsoft.com/office/drawing/2014/main" id="{FAC1356E-B679-4D36-A7E2-8520A1A1D2EE}"/>
              </a:ext>
            </a:extLst>
          </p:cNvPr>
          <p:cNvSpPr txBox="1"/>
          <p:nvPr/>
        </p:nvSpPr>
        <p:spPr>
          <a:xfrm>
            <a:off x="1585405" y="1529999"/>
            <a:ext cx="587220" cy="307777"/>
          </a:xfrm>
          <a:prstGeom prst="rect">
            <a:avLst/>
          </a:prstGeom>
          <a:noFill/>
        </p:spPr>
        <p:txBody>
          <a:bodyPr wrap="square" rtlCol="0">
            <a:spAutoFit/>
          </a:bodyPr>
          <a:lstStyle/>
          <a:p>
            <a:r>
              <a:rPr lang="en-US" b="1" dirty="0"/>
              <a:t>10X</a:t>
            </a:r>
          </a:p>
        </p:txBody>
      </p:sp>
      <p:sp>
        <p:nvSpPr>
          <p:cNvPr id="80" name="TextBox 79">
            <a:extLst>
              <a:ext uri="{FF2B5EF4-FFF2-40B4-BE49-F238E27FC236}">
                <a16:creationId xmlns:a16="http://schemas.microsoft.com/office/drawing/2014/main" id="{086F281C-0524-4AFD-AC41-A6365385951B}"/>
              </a:ext>
            </a:extLst>
          </p:cNvPr>
          <p:cNvSpPr txBox="1"/>
          <p:nvPr/>
        </p:nvSpPr>
        <p:spPr>
          <a:xfrm>
            <a:off x="1173951" y="3738539"/>
            <a:ext cx="1817097" cy="307777"/>
          </a:xfrm>
          <a:prstGeom prst="rect">
            <a:avLst/>
          </a:prstGeom>
          <a:noFill/>
        </p:spPr>
        <p:txBody>
          <a:bodyPr wrap="square" rtlCol="0">
            <a:spAutoFit/>
          </a:bodyPr>
          <a:lstStyle/>
          <a:p>
            <a:r>
              <a:rPr lang="en-US" b="1" dirty="0"/>
              <a:t>Class imbalance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5" name="Picture 4">
            <a:extLst>
              <a:ext uri="{FF2B5EF4-FFF2-40B4-BE49-F238E27FC236}">
                <a16:creationId xmlns:a16="http://schemas.microsoft.com/office/drawing/2014/main" id="{DFA7C2BC-4C74-430E-947D-8983E714DDB7}"/>
              </a:ext>
            </a:extLst>
          </p:cNvPr>
          <p:cNvPicPr>
            <a:picLocks noChangeAspect="1"/>
          </p:cNvPicPr>
          <p:nvPr/>
        </p:nvPicPr>
        <p:blipFill>
          <a:blip r:embed="rId3"/>
          <a:stretch>
            <a:fillRect/>
          </a:stretch>
        </p:blipFill>
        <p:spPr>
          <a:xfrm>
            <a:off x="2183398" y="18600"/>
            <a:ext cx="3276439" cy="225255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47DBE4B-EB7A-44B2-8D30-C11D85FDBAE9}"/>
              </a:ext>
            </a:extLst>
          </p:cNvPr>
          <p:cNvPicPr>
            <a:picLocks noChangeAspect="1"/>
          </p:cNvPicPr>
          <p:nvPr/>
        </p:nvPicPr>
        <p:blipFill rotWithShape="1">
          <a:blip r:embed="rId4"/>
          <a:srcRect t="5249"/>
          <a:stretch/>
        </p:blipFill>
        <p:spPr>
          <a:xfrm>
            <a:off x="5576809" y="118240"/>
            <a:ext cx="3483723" cy="213431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7296BB00-CCF8-45CD-9DD1-602E61F3D41D}"/>
              </a:ext>
            </a:extLst>
          </p:cNvPr>
          <p:cNvPicPr>
            <a:picLocks noChangeAspect="1"/>
          </p:cNvPicPr>
          <p:nvPr/>
        </p:nvPicPr>
        <p:blipFill>
          <a:blip r:embed="rId5"/>
          <a:stretch>
            <a:fillRect/>
          </a:stretch>
        </p:blipFill>
        <p:spPr>
          <a:xfrm>
            <a:off x="5576809" y="2591686"/>
            <a:ext cx="3447330" cy="228701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8000185-851C-4B86-9B63-30CD5CEF1DB6}"/>
              </a:ext>
            </a:extLst>
          </p:cNvPr>
          <p:cNvPicPr>
            <a:picLocks noChangeAspect="1"/>
          </p:cNvPicPr>
          <p:nvPr/>
        </p:nvPicPr>
        <p:blipFill>
          <a:blip r:embed="rId6"/>
          <a:stretch>
            <a:fillRect/>
          </a:stretch>
        </p:blipFill>
        <p:spPr>
          <a:xfrm>
            <a:off x="1" y="-37214"/>
            <a:ext cx="2099930" cy="5257800"/>
          </a:xfrm>
          <a:prstGeom prst="rect">
            <a:avLst/>
          </a:prstGeom>
        </p:spPr>
      </p:pic>
      <p:sp>
        <p:nvSpPr>
          <p:cNvPr id="21" name="Title 1">
            <a:extLst>
              <a:ext uri="{FF2B5EF4-FFF2-40B4-BE49-F238E27FC236}">
                <a16:creationId xmlns:a16="http://schemas.microsoft.com/office/drawing/2014/main" id="{E1587710-49BF-4143-8DD4-3C851B8E4F77}"/>
              </a:ext>
            </a:extLst>
          </p:cNvPr>
          <p:cNvSpPr txBox="1">
            <a:spLocks/>
          </p:cNvSpPr>
          <p:nvPr/>
        </p:nvSpPr>
        <p:spPr>
          <a:xfrm>
            <a:off x="203875" y="3960597"/>
            <a:ext cx="1712400" cy="857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r>
              <a:rPr lang="en-US" dirty="0"/>
              <a:t>Exploratory </a:t>
            </a:r>
            <a:br>
              <a:rPr lang="en-US" dirty="0"/>
            </a:br>
            <a:r>
              <a:rPr lang="en-US" dirty="0"/>
              <a:t>Data  </a:t>
            </a:r>
            <a:br>
              <a:rPr lang="en-US" dirty="0"/>
            </a:br>
            <a:r>
              <a:rPr lang="en-US" dirty="0"/>
              <a:t>Analysis</a:t>
            </a:r>
          </a:p>
        </p:txBody>
      </p:sp>
      <p:sp>
        <p:nvSpPr>
          <p:cNvPr id="22" name="Google Shape;138;p22">
            <a:extLst>
              <a:ext uri="{FF2B5EF4-FFF2-40B4-BE49-F238E27FC236}">
                <a16:creationId xmlns:a16="http://schemas.microsoft.com/office/drawing/2014/main" id="{D405081C-76C0-498F-BA8B-C211065C66D6}"/>
              </a:ext>
            </a:extLst>
          </p:cNvPr>
          <p:cNvSpPr txBox="1">
            <a:spLocks/>
          </p:cNvSpPr>
          <p:nvPr/>
        </p:nvSpPr>
        <p:spPr>
          <a:xfrm>
            <a:off x="83468" y="136286"/>
            <a:ext cx="17124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r>
              <a:rPr lang="en-US" dirty="0"/>
              <a:t>A PICTURE IS WORTH A THOUSAND WORDS</a:t>
            </a:r>
          </a:p>
        </p:txBody>
      </p:sp>
      <p:sp>
        <p:nvSpPr>
          <p:cNvPr id="15" name="TextBox 14">
            <a:extLst>
              <a:ext uri="{FF2B5EF4-FFF2-40B4-BE49-F238E27FC236}">
                <a16:creationId xmlns:a16="http://schemas.microsoft.com/office/drawing/2014/main" id="{4C9965F2-1190-4AC1-9FA9-2BA75FBE430B}"/>
              </a:ext>
            </a:extLst>
          </p:cNvPr>
          <p:cNvSpPr txBox="1"/>
          <p:nvPr/>
        </p:nvSpPr>
        <p:spPr>
          <a:xfrm>
            <a:off x="2620926" y="2252552"/>
            <a:ext cx="6640032" cy="415498"/>
          </a:xfrm>
          <a:prstGeom prst="rect">
            <a:avLst/>
          </a:prstGeom>
          <a:noFill/>
        </p:spPr>
        <p:txBody>
          <a:bodyPr wrap="square" rtlCol="0">
            <a:spAutoFit/>
          </a:bodyPr>
          <a:lstStyle/>
          <a:p>
            <a:r>
              <a:rPr lang="en-US" sz="1050" dirty="0"/>
              <a:t>.</a:t>
            </a:r>
          </a:p>
          <a:p>
            <a:endParaRPr lang="en-US" sz="1050" dirty="0"/>
          </a:p>
        </p:txBody>
      </p:sp>
      <p:sp>
        <p:nvSpPr>
          <p:cNvPr id="17" name="TextBox 16">
            <a:extLst>
              <a:ext uri="{FF2B5EF4-FFF2-40B4-BE49-F238E27FC236}">
                <a16:creationId xmlns:a16="http://schemas.microsoft.com/office/drawing/2014/main" id="{A7EC0366-6E24-4DBE-BEFA-AF9F39098532}"/>
              </a:ext>
            </a:extLst>
          </p:cNvPr>
          <p:cNvSpPr txBox="1"/>
          <p:nvPr/>
        </p:nvSpPr>
        <p:spPr>
          <a:xfrm>
            <a:off x="2099931" y="2275635"/>
            <a:ext cx="3576681" cy="507831"/>
          </a:xfrm>
          <a:prstGeom prst="rect">
            <a:avLst/>
          </a:prstGeom>
          <a:noFill/>
        </p:spPr>
        <p:txBody>
          <a:bodyPr wrap="square" rtlCol="0">
            <a:spAutoFit/>
          </a:bodyPr>
          <a:lstStyle/>
          <a:p>
            <a:pPr algn="ctr"/>
            <a:r>
              <a:rPr lang="en-US" sz="900" b="1" dirty="0"/>
              <a:t>Multicollinearity is likely not an issue for key predictor variables</a:t>
            </a:r>
            <a:r>
              <a:rPr lang="en-US" sz="900" dirty="0"/>
              <a:t>. </a:t>
            </a:r>
          </a:p>
          <a:p>
            <a:endParaRPr lang="en-US" sz="900" dirty="0"/>
          </a:p>
        </p:txBody>
      </p:sp>
      <p:sp>
        <p:nvSpPr>
          <p:cNvPr id="54" name="TextBox 53">
            <a:extLst>
              <a:ext uri="{FF2B5EF4-FFF2-40B4-BE49-F238E27FC236}">
                <a16:creationId xmlns:a16="http://schemas.microsoft.com/office/drawing/2014/main" id="{DCACFCC6-3393-4823-AAF2-27A0CF82E2C1}"/>
              </a:ext>
            </a:extLst>
          </p:cNvPr>
          <p:cNvSpPr txBox="1"/>
          <p:nvPr/>
        </p:nvSpPr>
        <p:spPr>
          <a:xfrm>
            <a:off x="5479742" y="2213470"/>
            <a:ext cx="3576681" cy="369332"/>
          </a:xfrm>
          <a:prstGeom prst="rect">
            <a:avLst/>
          </a:prstGeom>
          <a:noFill/>
        </p:spPr>
        <p:txBody>
          <a:bodyPr wrap="square" rtlCol="0">
            <a:spAutoFit/>
          </a:bodyPr>
          <a:lstStyle/>
          <a:p>
            <a:pPr algn="ctr"/>
            <a:r>
              <a:rPr lang="en-US" sz="900" b="1" dirty="0"/>
              <a:t>Number of Medication with age.</a:t>
            </a:r>
            <a:endParaRPr lang="en-US" sz="900" dirty="0"/>
          </a:p>
          <a:p>
            <a:endParaRPr lang="en-US" sz="900" dirty="0"/>
          </a:p>
        </p:txBody>
      </p:sp>
      <p:pic>
        <p:nvPicPr>
          <p:cNvPr id="18" name="Picture 17">
            <a:extLst>
              <a:ext uri="{FF2B5EF4-FFF2-40B4-BE49-F238E27FC236}">
                <a16:creationId xmlns:a16="http://schemas.microsoft.com/office/drawing/2014/main" id="{F4AEDEE2-DAC1-41A3-AFBA-B70EC3B9C1B0}"/>
              </a:ext>
            </a:extLst>
          </p:cNvPr>
          <p:cNvPicPr>
            <a:picLocks noChangeAspect="1"/>
          </p:cNvPicPr>
          <p:nvPr/>
        </p:nvPicPr>
        <p:blipFill rotWithShape="1">
          <a:blip r:embed="rId7"/>
          <a:srcRect t="4360"/>
          <a:stretch/>
        </p:blipFill>
        <p:spPr>
          <a:xfrm>
            <a:off x="2155578" y="2591686"/>
            <a:ext cx="3292321" cy="2310316"/>
          </a:xfrm>
          <a:prstGeom prst="rect">
            <a:avLst/>
          </a:prstGeom>
          <a:ln>
            <a:noFill/>
          </a:ln>
          <a:effectLst>
            <a:outerShdw blurRad="292100" dist="139700" dir="2700000" algn="tl" rotWithShape="0">
              <a:srgbClr val="333333">
                <a:alpha val="65000"/>
              </a:srgbClr>
            </a:outerShdw>
          </a:effectLst>
        </p:spPr>
      </p:pic>
      <p:sp>
        <p:nvSpPr>
          <p:cNvPr id="56" name="TextBox 55">
            <a:extLst>
              <a:ext uri="{FF2B5EF4-FFF2-40B4-BE49-F238E27FC236}">
                <a16:creationId xmlns:a16="http://schemas.microsoft.com/office/drawing/2014/main" id="{1DEE852B-447A-424A-94E0-76AA3F4531CF}"/>
              </a:ext>
            </a:extLst>
          </p:cNvPr>
          <p:cNvSpPr txBox="1"/>
          <p:nvPr/>
        </p:nvSpPr>
        <p:spPr>
          <a:xfrm>
            <a:off x="1883156" y="4870984"/>
            <a:ext cx="3576681" cy="369332"/>
          </a:xfrm>
          <a:prstGeom prst="rect">
            <a:avLst/>
          </a:prstGeom>
          <a:noFill/>
        </p:spPr>
        <p:txBody>
          <a:bodyPr wrap="square" rtlCol="0">
            <a:spAutoFit/>
          </a:bodyPr>
          <a:lstStyle/>
          <a:p>
            <a:pPr algn="ctr"/>
            <a:r>
              <a:rPr lang="en-US" sz="900" b="1" dirty="0"/>
              <a:t>Number of procedures by days in Hospital</a:t>
            </a:r>
            <a:endParaRPr lang="en-US" sz="900" dirty="0"/>
          </a:p>
          <a:p>
            <a:endParaRPr lang="en-US" sz="900" dirty="0"/>
          </a:p>
        </p:txBody>
      </p:sp>
      <p:sp>
        <p:nvSpPr>
          <p:cNvPr id="57" name="TextBox 56">
            <a:extLst>
              <a:ext uri="{FF2B5EF4-FFF2-40B4-BE49-F238E27FC236}">
                <a16:creationId xmlns:a16="http://schemas.microsoft.com/office/drawing/2014/main" id="{D0723271-E50A-4891-95F5-ACF20878D381}"/>
              </a:ext>
            </a:extLst>
          </p:cNvPr>
          <p:cNvSpPr txBox="1"/>
          <p:nvPr/>
        </p:nvSpPr>
        <p:spPr>
          <a:xfrm>
            <a:off x="5567319" y="4869605"/>
            <a:ext cx="3576681" cy="369332"/>
          </a:xfrm>
          <a:prstGeom prst="rect">
            <a:avLst/>
          </a:prstGeom>
          <a:noFill/>
        </p:spPr>
        <p:txBody>
          <a:bodyPr wrap="square" rtlCol="0">
            <a:spAutoFit/>
          </a:bodyPr>
          <a:lstStyle/>
          <a:p>
            <a:pPr algn="ctr"/>
            <a:r>
              <a:rPr lang="en-US" sz="900" b="1" dirty="0"/>
              <a:t>Race wise diabetes</a:t>
            </a:r>
            <a:endParaRPr lang="en-US" sz="900" dirty="0"/>
          </a:p>
          <a:p>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354137" y="93713"/>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Hypothesis</a:t>
            </a:r>
            <a:endParaRPr sz="2400" dirty="0"/>
          </a:p>
        </p:txBody>
      </p:sp>
      <p:sp>
        <p:nvSpPr>
          <p:cNvPr id="104" name="Google Shape;104;p19"/>
          <p:cNvSpPr txBox="1">
            <a:spLocks noGrp="1"/>
          </p:cNvSpPr>
          <p:nvPr>
            <p:ph type="subTitle" idx="4294967295"/>
          </p:nvPr>
        </p:nvSpPr>
        <p:spPr>
          <a:xfrm>
            <a:off x="27406" y="1725903"/>
            <a:ext cx="4068226" cy="784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dirty="0">
                <a:solidFill>
                  <a:schemeClr val="bg1"/>
                </a:solidFill>
              </a:rPr>
              <a:t>Ho: Test for HbA1c and readmission within 30 days are independent</a:t>
            </a:r>
          </a:p>
          <a:p>
            <a:pPr marL="0" lvl="0" indent="0" algn="just" rtl="0">
              <a:spcBef>
                <a:spcPts val="600"/>
              </a:spcBef>
              <a:spcAft>
                <a:spcPts val="0"/>
              </a:spcAft>
              <a:buNone/>
            </a:pPr>
            <a:r>
              <a:rPr lang="en-US" sz="1400" dirty="0">
                <a:solidFill>
                  <a:schemeClr val="bg1"/>
                </a:solidFill>
              </a:rPr>
              <a:t>H1: Test for HbA1c with readmission are dependent.</a:t>
            </a:r>
          </a:p>
          <a:p>
            <a:pPr marL="0" lvl="0" indent="0" algn="just" rtl="0">
              <a:spcBef>
                <a:spcPts val="600"/>
              </a:spcBef>
              <a:spcAft>
                <a:spcPts val="0"/>
              </a:spcAft>
              <a:buNone/>
            </a:pPr>
            <a:r>
              <a:rPr lang="en-US" sz="1200" dirty="0">
                <a:solidFill>
                  <a:schemeClr val="bg1"/>
                </a:solidFill>
              </a:rPr>
              <a:t>Chi- Square test for independence, we get p-value less that Alpha 0.05</a:t>
            </a:r>
          </a:p>
          <a:p>
            <a:pPr algn="just"/>
            <a:r>
              <a:rPr lang="en-US" sz="1100" dirty="0">
                <a:solidFill>
                  <a:schemeClr val="bg1"/>
                </a:solidFill>
              </a:rPr>
              <a:t>This means that there is less than a 5% chance that this relationship is due to random chance. So even though the difference in percentages of readmitted patients for those tested and those not is fairly small, it is evidently not due to chance. HbA1c testing -- perhaps as a binary and as a multi-category outcome -- will be a key variable in final analyses.</a:t>
            </a:r>
          </a:p>
          <a:p>
            <a:pPr algn="just"/>
            <a:br>
              <a:rPr lang="en-US" sz="1800" dirty="0"/>
            </a:br>
            <a:endParaRPr sz="1800" dirty="0"/>
          </a:p>
        </p:txBody>
      </p:sp>
      <p:sp>
        <p:nvSpPr>
          <p:cNvPr id="106" name="Google Shape;106;p19"/>
          <p:cNvSpPr/>
          <p:nvPr/>
        </p:nvSpPr>
        <p:spPr>
          <a:xfrm>
            <a:off x="332164" y="1339895"/>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6223920">
            <a:off x="5867774" y="173388"/>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a:extLst>
              <a:ext uri="{FF2B5EF4-FFF2-40B4-BE49-F238E27FC236}">
                <a16:creationId xmlns:a16="http://schemas.microsoft.com/office/drawing/2014/main" id="{B1666B8D-74C4-47BA-BDF9-969418ABB5E2}"/>
              </a:ext>
            </a:extLst>
          </p:cNvPr>
          <p:cNvPicPr>
            <a:picLocks noChangeAspect="1"/>
          </p:cNvPicPr>
          <p:nvPr/>
        </p:nvPicPr>
        <p:blipFill>
          <a:blip r:embed="rId3"/>
          <a:stretch>
            <a:fillRect/>
          </a:stretch>
        </p:blipFill>
        <p:spPr>
          <a:xfrm>
            <a:off x="4094705" y="1359766"/>
            <a:ext cx="2161191" cy="1448748"/>
          </a:xfrm>
          <a:prstGeom prst="rect">
            <a:avLst/>
          </a:prstGeom>
        </p:spPr>
        <p:style>
          <a:lnRef idx="2">
            <a:schemeClr val="dk1"/>
          </a:lnRef>
          <a:fillRef idx="1">
            <a:schemeClr val="lt1"/>
          </a:fillRef>
          <a:effectRef idx="0">
            <a:schemeClr val="dk1"/>
          </a:effectRef>
          <a:fontRef idx="minor">
            <a:schemeClr val="dk1"/>
          </a:fontRef>
        </p:style>
      </p:pic>
      <p:grpSp>
        <p:nvGrpSpPr>
          <p:cNvPr id="19" name="Group 18">
            <a:extLst>
              <a:ext uri="{FF2B5EF4-FFF2-40B4-BE49-F238E27FC236}">
                <a16:creationId xmlns:a16="http://schemas.microsoft.com/office/drawing/2014/main" id="{9084C94A-4859-4EB5-9114-6D746F4562D2}"/>
              </a:ext>
            </a:extLst>
          </p:cNvPr>
          <p:cNvGrpSpPr/>
          <p:nvPr/>
        </p:nvGrpSpPr>
        <p:grpSpPr>
          <a:xfrm>
            <a:off x="6547030" y="195169"/>
            <a:ext cx="2339737" cy="3184320"/>
            <a:chOff x="4570412" y="1676400"/>
            <a:chExt cx="3119649" cy="4245760"/>
          </a:xfrm>
        </p:grpSpPr>
        <p:sp>
          <p:nvSpPr>
            <p:cNvPr id="20" name="Freeform 6">
              <a:extLst>
                <a:ext uri="{FF2B5EF4-FFF2-40B4-BE49-F238E27FC236}">
                  <a16:creationId xmlns:a16="http://schemas.microsoft.com/office/drawing/2014/main" id="{02F00E57-473B-447F-8A8F-109BABC81C40}"/>
                </a:ext>
              </a:extLst>
            </p:cNvPr>
            <p:cNvSpPr>
              <a:spLocks/>
            </p:cNvSpPr>
            <p:nvPr/>
          </p:nvSpPr>
          <p:spPr bwMode="auto">
            <a:xfrm>
              <a:off x="4938753" y="4485349"/>
              <a:ext cx="390835" cy="392241"/>
            </a:xfrm>
            <a:custGeom>
              <a:avLst/>
              <a:gdLst/>
              <a:ahLst/>
              <a:cxnLst>
                <a:cxn ang="0">
                  <a:pos x="55" y="0"/>
                </a:cxn>
                <a:cxn ang="0">
                  <a:pos x="278" y="225"/>
                </a:cxn>
                <a:cxn ang="0">
                  <a:pos x="224" y="279"/>
                </a:cxn>
                <a:cxn ang="0">
                  <a:pos x="0" y="54"/>
                </a:cxn>
                <a:cxn ang="0">
                  <a:pos x="55" y="0"/>
                </a:cxn>
              </a:cxnLst>
              <a:rect l="0" t="0" r="r" b="b"/>
              <a:pathLst>
                <a:path w="278" h="279">
                  <a:moveTo>
                    <a:pt x="55" y="0"/>
                  </a:moveTo>
                  <a:lnTo>
                    <a:pt x="278" y="225"/>
                  </a:lnTo>
                  <a:lnTo>
                    <a:pt x="224" y="279"/>
                  </a:lnTo>
                  <a:lnTo>
                    <a:pt x="0" y="54"/>
                  </a:lnTo>
                  <a:lnTo>
                    <a:pt x="55"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1" name="Freeform 7">
              <a:extLst>
                <a:ext uri="{FF2B5EF4-FFF2-40B4-BE49-F238E27FC236}">
                  <a16:creationId xmlns:a16="http://schemas.microsoft.com/office/drawing/2014/main" id="{5AB76EEF-C3DA-4F85-ABD6-AEFB26817D42}"/>
                </a:ext>
              </a:extLst>
            </p:cNvPr>
            <p:cNvSpPr>
              <a:spLocks/>
            </p:cNvSpPr>
            <p:nvPr/>
          </p:nvSpPr>
          <p:spPr bwMode="auto">
            <a:xfrm>
              <a:off x="5020294" y="4249161"/>
              <a:ext cx="227753" cy="416141"/>
            </a:xfrm>
            <a:custGeom>
              <a:avLst/>
              <a:gdLst/>
              <a:ahLst/>
              <a:cxnLst>
                <a:cxn ang="0">
                  <a:pos x="19" y="0"/>
                </a:cxn>
                <a:cxn ang="0">
                  <a:pos x="27" y="0"/>
                </a:cxn>
                <a:cxn ang="0">
                  <a:pos x="34" y="3"/>
                </a:cxn>
                <a:cxn ang="0">
                  <a:pos x="42" y="7"/>
                </a:cxn>
                <a:cxn ang="0">
                  <a:pos x="46" y="10"/>
                </a:cxn>
                <a:cxn ang="0">
                  <a:pos x="76" y="40"/>
                </a:cxn>
                <a:cxn ang="0">
                  <a:pos x="98" y="66"/>
                </a:cxn>
                <a:cxn ang="0">
                  <a:pos x="119" y="93"/>
                </a:cxn>
                <a:cxn ang="0">
                  <a:pos x="135" y="118"/>
                </a:cxn>
                <a:cxn ang="0">
                  <a:pos x="148" y="142"/>
                </a:cxn>
                <a:cxn ang="0">
                  <a:pos x="156" y="166"/>
                </a:cxn>
                <a:cxn ang="0">
                  <a:pos x="162" y="189"/>
                </a:cxn>
                <a:cxn ang="0">
                  <a:pos x="162" y="210"/>
                </a:cxn>
                <a:cxn ang="0">
                  <a:pos x="159" y="231"/>
                </a:cxn>
                <a:cxn ang="0">
                  <a:pos x="151" y="250"/>
                </a:cxn>
                <a:cxn ang="0">
                  <a:pos x="138" y="267"/>
                </a:cxn>
                <a:cxn ang="0">
                  <a:pos x="127" y="277"/>
                </a:cxn>
                <a:cxn ang="0">
                  <a:pos x="114" y="286"/>
                </a:cxn>
                <a:cxn ang="0">
                  <a:pos x="99" y="292"/>
                </a:cxn>
                <a:cxn ang="0">
                  <a:pos x="84" y="296"/>
                </a:cxn>
                <a:cxn ang="0">
                  <a:pos x="87" y="270"/>
                </a:cxn>
                <a:cxn ang="0">
                  <a:pos x="88" y="241"/>
                </a:cxn>
                <a:cxn ang="0">
                  <a:pos x="86" y="210"/>
                </a:cxn>
                <a:cxn ang="0">
                  <a:pos x="78" y="178"/>
                </a:cxn>
                <a:cxn ang="0">
                  <a:pos x="67" y="145"/>
                </a:cxn>
                <a:cxn ang="0">
                  <a:pos x="53" y="111"/>
                </a:cxn>
                <a:cxn ang="0">
                  <a:pos x="33" y="78"/>
                </a:cxn>
                <a:cxn ang="0">
                  <a:pos x="8" y="46"/>
                </a:cxn>
                <a:cxn ang="0">
                  <a:pos x="5" y="42"/>
                </a:cxn>
                <a:cxn ang="0">
                  <a:pos x="2" y="36"/>
                </a:cxn>
                <a:cxn ang="0">
                  <a:pos x="0" y="29"/>
                </a:cxn>
                <a:cxn ang="0">
                  <a:pos x="0" y="20"/>
                </a:cxn>
                <a:cxn ang="0">
                  <a:pos x="3" y="12"/>
                </a:cxn>
                <a:cxn ang="0">
                  <a:pos x="10" y="5"/>
                </a:cxn>
                <a:cxn ang="0">
                  <a:pos x="19" y="0"/>
                </a:cxn>
              </a:cxnLst>
              <a:rect l="0" t="0" r="r" b="b"/>
              <a:pathLst>
                <a:path w="162" h="296">
                  <a:moveTo>
                    <a:pt x="19" y="0"/>
                  </a:moveTo>
                  <a:lnTo>
                    <a:pt x="27" y="0"/>
                  </a:lnTo>
                  <a:lnTo>
                    <a:pt x="34" y="3"/>
                  </a:lnTo>
                  <a:lnTo>
                    <a:pt x="42" y="7"/>
                  </a:lnTo>
                  <a:lnTo>
                    <a:pt x="46" y="10"/>
                  </a:lnTo>
                  <a:lnTo>
                    <a:pt x="76" y="40"/>
                  </a:lnTo>
                  <a:lnTo>
                    <a:pt x="98" y="66"/>
                  </a:lnTo>
                  <a:lnTo>
                    <a:pt x="119" y="93"/>
                  </a:lnTo>
                  <a:lnTo>
                    <a:pt x="135" y="118"/>
                  </a:lnTo>
                  <a:lnTo>
                    <a:pt x="148" y="142"/>
                  </a:lnTo>
                  <a:lnTo>
                    <a:pt x="156" y="166"/>
                  </a:lnTo>
                  <a:lnTo>
                    <a:pt x="162" y="189"/>
                  </a:lnTo>
                  <a:lnTo>
                    <a:pt x="162" y="210"/>
                  </a:lnTo>
                  <a:lnTo>
                    <a:pt x="159" y="231"/>
                  </a:lnTo>
                  <a:lnTo>
                    <a:pt x="151" y="250"/>
                  </a:lnTo>
                  <a:lnTo>
                    <a:pt x="138" y="267"/>
                  </a:lnTo>
                  <a:lnTo>
                    <a:pt x="127" y="277"/>
                  </a:lnTo>
                  <a:lnTo>
                    <a:pt x="114" y="286"/>
                  </a:lnTo>
                  <a:lnTo>
                    <a:pt x="99" y="292"/>
                  </a:lnTo>
                  <a:lnTo>
                    <a:pt x="84" y="296"/>
                  </a:lnTo>
                  <a:lnTo>
                    <a:pt x="87" y="270"/>
                  </a:lnTo>
                  <a:lnTo>
                    <a:pt x="88" y="241"/>
                  </a:lnTo>
                  <a:lnTo>
                    <a:pt x="86" y="210"/>
                  </a:lnTo>
                  <a:lnTo>
                    <a:pt x="78" y="178"/>
                  </a:lnTo>
                  <a:lnTo>
                    <a:pt x="67" y="145"/>
                  </a:lnTo>
                  <a:lnTo>
                    <a:pt x="53" y="111"/>
                  </a:lnTo>
                  <a:lnTo>
                    <a:pt x="33" y="78"/>
                  </a:lnTo>
                  <a:lnTo>
                    <a:pt x="8" y="46"/>
                  </a:lnTo>
                  <a:lnTo>
                    <a:pt x="5" y="42"/>
                  </a:lnTo>
                  <a:lnTo>
                    <a:pt x="2" y="36"/>
                  </a:lnTo>
                  <a:lnTo>
                    <a:pt x="0" y="29"/>
                  </a:lnTo>
                  <a:lnTo>
                    <a:pt x="0" y="20"/>
                  </a:lnTo>
                  <a:lnTo>
                    <a:pt x="3" y="12"/>
                  </a:lnTo>
                  <a:lnTo>
                    <a:pt x="10" y="5"/>
                  </a:lnTo>
                  <a:lnTo>
                    <a:pt x="19"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2" name="Freeform 8">
              <a:extLst>
                <a:ext uri="{FF2B5EF4-FFF2-40B4-BE49-F238E27FC236}">
                  <a16:creationId xmlns:a16="http://schemas.microsoft.com/office/drawing/2014/main" id="{4B59EF02-A333-4B5D-893C-4B2B97C3421B}"/>
                </a:ext>
              </a:extLst>
            </p:cNvPr>
            <p:cNvSpPr>
              <a:spLocks/>
            </p:cNvSpPr>
            <p:nvPr/>
          </p:nvSpPr>
          <p:spPr bwMode="auto">
            <a:xfrm>
              <a:off x="5406910" y="4216827"/>
              <a:ext cx="359905" cy="361312"/>
            </a:xfrm>
            <a:custGeom>
              <a:avLst/>
              <a:gdLst/>
              <a:ahLst/>
              <a:cxnLst>
                <a:cxn ang="0">
                  <a:pos x="72" y="0"/>
                </a:cxn>
                <a:cxn ang="0">
                  <a:pos x="256" y="186"/>
                </a:cxn>
                <a:cxn ang="0">
                  <a:pos x="184" y="257"/>
                </a:cxn>
                <a:cxn ang="0">
                  <a:pos x="0" y="73"/>
                </a:cxn>
                <a:cxn ang="0">
                  <a:pos x="72" y="0"/>
                </a:cxn>
              </a:cxnLst>
              <a:rect l="0" t="0" r="r" b="b"/>
              <a:pathLst>
                <a:path w="256" h="257">
                  <a:moveTo>
                    <a:pt x="72" y="0"/>
                  </a:moveTo>
                  <a:lnTo>
                    <a:pt x="256" y="186"/>
                  </a:lnTo>
                  <a:lnTo>
                    <a:pt x="184" y="257"/>
                  </a:lnTo>
                  <a:lnTo>
                    <a:pt x="0" y="73"/>
                  </a:lnTo>
                  <a:lnTo>
                    <a:pt x="72" y="0"/>
                  </a:lnTo>
                  <a:close/>
                </a:path>
              </a:pathLst>
            </a:custGeom>
            <a:solidFill>
              <a:schemeClr val="tx1">
                <a:lumMod val="95000"/>
                <a:lumOff val="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3" name="Freeform 9">
              <a:extLst>
                <a:ext uri="{FF2B5EF4-FFF2-40B4-BE49-F238E27FC236}">
                  <a16:creationId xmlns:a16="http://schemas.microsoft.com/office/drawing/2014/main" id="{8638DCB2-9424-40EB-BA53-6F3427F52DA6}"/>
                </a:ext>
              </a:extLst>
            </p:cNvPr>
            <p:cNvSpPr>
              <a:spLocks/>
            </p:cNvSpPr>
            <p:nvPr/>
          </p:nvSpPr>
          <p:spPr bwMode="auto">
            <a:xfrm>
              <a:off x="5862416" y="4266032"/>
              <a:ext cx="149023" cy="150430"/>
            </a:xfrm>
            <a:custGeom>
              <a:avLst/>
              <a:gdLst/>
              <a:ahLst/>
              <a:cxnLst>
                <a:cxn ang="0">
                  <a:pos x="80" y="0"/>
                </a:cxn>
                <a:cxn ang="0">
                  <a:pos x="106" y="27"/>
                </a:cxn>
                <a:cxn ang="0">
                  <a:pos x="27" y="107"/>
                </a:cxn>
                <a:cxn ang="0">
                  <a:pos x="0" y="80"/>
                </a:cxn>
                <a:cxn ang="0">
                  <a:pos x="80" y="0"/>
                </a:cxn>
              </a:cxnLst>
              <a:rect l="0" t="0" r="r" b="b"/>
              <a:pathLst>
                <a:path w="106" h="107">
                  <a:moveTo>
                    <a:pt x="80" y="0"/>
                  </a:moveTo>
                  <a:lnTo>
                    <a:pt x="106" y="27"/>
                  </a:lnTo>
                  <a:lnTo>
                    <a:pt x="27" y="107"/>
                  </a:lnTo>
                  <a:lnTo>
                    <a:pt x="0" y="80"/>
                  </a:lnTo>
                  <a:lnTo>
                    <a:pt x="80" y="0"/>
                  </a:lnTo>
                  <a:close/>
                </a:path>
              </a:pathLst>
            </a:custGeom>
            <a:solidFill>
              <a:srgbClr val="C9D6D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4" name="Freeform 10">
              <a:extLst>
                <a:ext uri="{FF2B5EF4-FFF2-40B4-BE49-F238E27FC236}">
                  <a16:creationId xmlns:a16="http://schemas.microsoft.com/office/drawing/2014/main" id="{8A00335E-BE9C-4713-BD5A-0E2C3ADF5B48}"/>
                </a:ext>
              </a:extLst>
            </p:cNvPr>
            <p:cNvSpPr>
              <a:spLocks/>
            </p:cNvSpPr>
            <p:nvPr/>
          </p:nvSpPr>
          <p:spPr bwMode="auto">
            <a:xfrm>
              <a:off x="5960827" y="4242132"/>
              <a:ext cx="75918" cy="75918"/>
            </a:xfrm>
            <a:custGeom>
              <a:avLst/>
              <a:gdLst/>
              <a:ahLst/>
              <a:cxnLst>
                <a:cxn ang="0">
                  <a:pos x="16" y="0"/>
                </a:cxn>
                <a:cxn ang="0">
                  <a:pos x="54" y="37"/>
                </a:cxn>
                <a:cxn ang="0">
                  <a:pos x="37" y="54"/>
                </a:cxn>
                <a:cxn ang="0">
                  <a:pos x="0" y="16"/>
                </a:cxn>
                <a:cxn ang="0">
                  <a:pos x="16" y="0"/>
                </a:cxn>
              </a:cxnLst>
              <a:rect l="0" t="0" r="r" b="b"/>
              <a:pathLst>
                <a:path w="54" h="54">
                  <a:moveTo>
                    <a:pt x="16" y="0"/>
                  </a:moveTo>
                  <a:lnTo>
                    <a:pt x="54" y="37"/>
                  </a:lnTo>
                  <a:lnTo>
                    <a:pt x="37" y="54"/>
                  </a:lnTo>
                  <a:lnTo>
                    <a:pt x="0" y="16"/>
                  </a:lnTo>
                  <a:lnTo>
                    <a:pt x="16" y="0"/>
                  </a:lnTo>
                  <a:close/>
                </a:path>
              </a:pathLst>
            </a:custGeom>
            <a:solidFill>
              <a:srgbClr val="C9D6D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5" name="Freeform 11">
              <a:extLst>
                <a:ext uri="{FF2B5EF4-FFF2-40B4-BE49-F238E27FC236}">
                  <a16:creationId xmlns:a16="http://schemas.microsoft.com/office/drawing/2014/main" id="{386F02D0-113F-45B9-98B9-1E4E77D70D5C}"/>
                </a:ext>
              </a:extLst>
            </p:cNvPr>
            <p:cNvSpPr>
              <a:spLocks/>
            </p:cNvSpPr>
            <p:nvPr/>
          </p:nvSpPr>
          <p:spPr bwMode="auto">
            <a:xfrm>
              <a:off x="5960827" y="4264626"/>
              <a:ext cx="52018" cy="53423"/>
            </a:xfrm>
            <a:custGeom>
              <a:avLst/>
              <a:gdLst/>
              <a:ahLst/>
              <a:cxnLst>
                <a:cxn ang="0">
                  <a:pos x="0" y="0"/>
                </a:cxn>
                <a:cxn ang="0">
                  <a:pos x="37" y="38"/>
                </a:cxn>
                <a:cxn ang="0">
                  <a:pos x="34" y="38"/>
                </a:cxn>
                <a:cxn ang="0">
                  <a:pos x="0" y="4"/>
                </a:cxn>
                <a:cxn ang="0">
                  <a:pos x="0" y="0"/>
                </a:cxn>
              </a:cxnLst>
              <a:rect l="0" t="0" r="r" b="b"/>
              <a:pathLst>
                <a:path w="37" h="38">
                  <a:moveTo>
                    <a:pt x="0" y="0"/>
                  </a:moveTo>
                  <a:lnTo>
                    <a:pt x="37" y="38"/>
                  </a:lnTo>
                  <a:lnTo>
                    <a:pt x="34" y="38"/>
                  </a:lnTo>
                  <a:lnTo>
                    <a:pt x="0" y="4"/>
                  </a:lnTo>
                  <a:lnTo>
                    <a:pt x="0" y="0"/>
                  </a:lnTo>
                  <a:close/>
                </a:path>
              </a:pathLst>
            </a:custGeom>
            <a:solidFill>
              <a:srgbClr val="6D8487"/>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6" name="Freeform 12">
              <a:extLst>
                <a:ext uri="{FF2B5EF4-FFF2-40B4-BE49-F238E27FC236}">
                  <a16:creationId xmlns:a16="http://schemas.microsoft.com/office/drawing/2014/main" id="{380DDDE5-96DE-49AC-A6FC-332218B109B3}"/>
                </a:ext>
              </a:extLst>
            </p:cNvPr>
            <p:cNvSpPr>
              <a:spLocks/>
            </p:cNvSpPr>
            <p:nvPr/>
          </p:nvSpPr>
          <p:spPr bwMode="auto">
            <a:xfrm>
              <a:off x="5983321" y="4242132"/>
              <a:ext cx="53423" cy="52018"/>
            </a:xfrm>
            <a:custGeom>
              <a:avLst/>
              <a:gdLst/>
              <a:ahLst/>
              <a:cxnLst>
                <a:cxn ang="0">
                  <a:pos x="0" y="0"/>
                </a:cxn>
                <a:cxn ang="0">
                  <a:pos x="4" y="0"/>
                </a:cxn>
                <a:cxn ang="0">
                  <a:pos x="38" y="34"/>
                </a:cxn>
                <a:cxn ang="0">
                  <a:pos x="38" y="37"/>
                </a:cxn>
                <a:cxn ang="0">
                  <a:pos x="0" y="0"/>
                </a:cxn>
              </a:cxnLst>
              <a:rect l="0" t="0" r="r" b="b"/>
              <a:pathLst>
                <a:path w="38" h="37">
                  <a:moveTo>
                    <a:pt x="0" y="0"/>
                  </a:moveTo>
                  <a:lnTo>
                    <a:pt x="4" y="0"/>
                  </a:lnTo>
                  <a:lnTo>
                    <a:pt x="38" y="34"/>
                  </a:lnTo>
                  <a:lnTo>
                    <a:pt x="38" y="37"/>
                  </a:lnTo>
                  <a:lnTo>
                    <a:pt x="0" y="0"/>
                  </a:lnTo>
                  <a:close/>
                </a:path>
              </a:pathLst>
            </a:custGeom>
            <a:solidFill>
              <a:srgbClr val="6D8487"/>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7" name="Freeform 13">
              <a:extLst>
                <a:ext uri="{FF2B5EF4-FFF2-40B4-BE49-F238E27FC236}">
                  <a16:creationId xmlns:a16="http://schemas.microsoft.com/office/drawing/2014/main" id="{777DC100-D4FD-4180-8736-D4F7576C2198}"/>
                </a:ext>
              </a:extLst>
            </p:cNvPr>
            <p:cNvSpPr>
              <a:spLocks/>
            </p:cNvSpPr>
            <p:nvPr/>
          </p:nvSpPr>
          <p:spPr bwMode="auto">
            <a:xfrm>
              <a:off x="5487046" y="2964187"/>
              <a:ext cx="916634" cy="919446"/>
            </a:xfrm>
            <a:custGeom>
              <a:avLst/>
              <a:gdLst/>
              <a:ahLst/>
              <a:cxnLst>
                <a:cxn ang="0">
                  <a:pos x="508" y="0"/>
                </a:cxn>
                <a:cxn ang="0">
                  <a:pos x="652" y="144"/>
                </a:cxn>
                <a:cxn ang="0">
                  <a:pos x="144" y="654"/>
                </a:cxn>
                <a:cxn ang="0">
                  <a:pos x="0" y="509"/>
                </a:cxn>
                <a:cxn ang="0">
                  <a:pos x="508" y="0"/>
                </a:cxn>
              </a:cxnLst>
              <a:rect l="0" t="0" r="r" b="b"/>
              <a:pathLst>
                <a:path w="652" h="654">
                  <a:moveTo>
                    <a:pt x="508" y="0"/>
                  </a:moveTo>
                  <a:lnTo>
                    <a:pt x="652" y="144"/>
                  </a:lnTo>
                  <a:lnTo>
                    <a:pt x="144" y="654"/>
                  </a:lnTo>
                  <a:lnTo>
                    <a:pt x="0" y="509"/>
                  </a:lnTo>
                  <a:lnTo>
                    <a:pt x="508"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8" name="Freeform 14">
              <a:extLst>
                <a:ext uri="{FF2B5EF4-FFF2-40B4-BE49-F238E27FC236}">
                  <a16:creationId xmlns:a16="http://schemas.microsoft.com/office/drawing/2014/main" id="{24B91CDF-8543-4F7E-975E-5F3F1BC8791B}"/>
                </a:ext>
              </a:extLst>
            </p:cNvPr>
            <p:cNvSpPr>
              <a:spLocks/>
            </p:cNvSpPr>
            <p:nvPr/>
          </p:nvSpPr>
          <p:spPr bwMode="auto">
            <a:xfrm>
              <a:off x="6329168" y="2730810"/>
              <a:ext cx="837905" cy="822441"/>
            </a:xfrm>
            <a:custGeom>
              <a:avLst/>
              <a:gdLst/>
              <a:ahLst/>
              <a:cxnLst>
                <a:cxn ang="0">
                  <a:pos x="573" y="0"/>
                </a:cxn>
                <a:cxn ang="0">
                  <a:pos x="596" y="23"/>
                </a:cxn>
                <a:cxn ang="0">
                  <a:pos x="473" y="146"/>
                </a:cxn>
                <a:cxn ang="0">
                  <a:pos x="455" y="147"/>
                </a:cxn>
                <a:cxn ang="0">
                  <a:pos x="455" y="165"/>
                </a:cxn>
                <a:cxn ang="0">
                  <a:pos x="435" y="166"/>
                </a:cxn>
                <a:cxn ang="0">
                  <a:pos x="435" y="185"/>
                </a:cxn>
                <a:cxn ang="0">
                  <a:pos x="417" y="185"/>
                </a:cxn>
                <a:cxn ang="0">
                  <a:pos x="416" y="203"/>
                </a:cxn>
                <a:cxn ang="0">
                  <a:pos x="398" y="204"/>
                </a:cxn>
                <a:cxn ang="0">
                  <a:pos x="397" y="222"/>
                </a:cxn>
                <a:cxn ang="0">
                  <a:pos x="379" y="223"/>
                </a:cxn>
                <a:cxn ang="0">
                  <a:pos x="379" y="242"/>
                </a:cxn>
                <a:cxn ang="0">
                  <a:pos x="359" y="242"/>
                </a:cxn>
                <a:cxn ang="0">
                  <a:pos x="359" y="261"/>
                </a:cxn>
                <a:cxn ang="0">
                  <a:pos x="341" y="261"/>
                </a:cxn>
                <a:cxn ang="0">
                  <a:pos x="340" y="280"/>
                </a:cxn>
                <a:cxn ang="0">
                  <a:pos x="322" y="280"/>
                </a:cxn>
                <a:cxn ang="0">
                  <a:pos x="321" y="298"/>
                </a:cxn>
                <a:cxn ang="0">
                  <a:pos x="303" y="299"/>
                </a:cxn>
                <a:cxn ang="0">
                  <a:pos x="302" y="318"/>
                </a:cxn>
                <a:cxn ang="0">
                  <a:pos x="283" y="319"/>
                </a:cxn>
                <a:cxn ang="0">
                  <a:pos x="283" y="337"/>
                </a:cxn>
                <a:cxn ang="0">
                  <a:pos x="265" y="337"/>
                </a:cxn>
                <a:cxn ang="0">
                  <a:pos x="264" y="356"/>
                </a:cxn>
                <a:cxn ang="0">
                  <a:pos x="246" y="356"/>
                </a:cxn>
                <a:cxn ang="0">
                  <a:pos x="245" y="374"/>
                </a:cxn>
                <a:cxn ang="0">
                  <a:pos x="227" y="375"/>
                </a:cxn>
                <a:cxn ang="0">
                  <a:pos x="226" y="394"/>
                </a:cxn>
                <a:cxn ang="0">
                  <a:pos x="207" y="395"/>
                </a:cxn>
                <a:cxn ang="0">
                  <a:pos x="207" y="413"/>
                </a:cxn>
                <a:cxn ang="0">
                  <a:pos x="188" y="414"/>
                </a:cxn>
                <a:cxn ang="0">
                  <a:pos x="188" y="432"/>
                </a:cxn>
                <a:cxn ang="0">
                  <a:pos x="170" y="432"/>
                </a:cxn>
                <a:cxn ang="0">
                  <a:pos x="169" y="451"/>
                </a:cxn>
                <a:cxn ang="0">
                  <a:pos x="151" y="451"/>
                </a:cxn>
                <a:cxn ang="0">
                  <a:pos x="150" y="470"/>
                </a:cxn>
                <a:cxn ang="0">
                  <a:pos x="131" y="471"/>
                </a:cxn>
                <a:cxn ang="0">
                  <a:pos x="131" y="489"/>
                </a:cxn>
                <a:cxn ang="0">
                  <a:pos x="112" y="490"/>
                </a:cxn>
                <a:cxn ang="0">
                  <a:pos x="112" y="508"/>
                </a:cxn>
                <a:cxn ang="0">
                  <a:pos x="94" y="508"/>
                </a:cxn>
                <a:cxn ang="0">
                  <a:pos x="93" y="528"/>
                </a:cxn>
                <a:cxn ang="0">
                  <a:pos x="75" y="528"/>
                </a:cxn>
                <a:cxn ang="0">
                  <a:pos x="74" y="546"/>
                </a:cxn>
                <a:cxn ang="0">
                  <a:pos x="55" y="547"/>
                </a:cxn>
                <a:cxn ang="0">
                  <a:pos x="54" y="565"/>
                </a:cxn>
                <a:cxn ang="0">
                  <a:pos x="36" y="566"/>
                </a:cxn>
                <a:cxn ang="0">
                  <a:pos x="36" y="584"/>
                </a:cxn>
                <a:cxn ang="0">
                  <a:pos x="12" y="585"/>
                </a:cxn>
                <a:cxn ang="0">
                  <a:pos x="0" y="572"/>
                </a:cxn>
                <a:cxn ang="0">
                  <a:pos x="573" y="0"/>
                </a:cxn>
              </a:cxnLst>
              <a:rect l="0" t="0" r="r" b="b"/>
              <a:pathLst>
                <a:path w="596" h="585">
                  <a:moveTo>
                    <a:pt x="573" y="0"/>
                  </a:moveTo>
                  <a:lnTo>
                    <a:pt x="596" y="23"/>
                  </a:lnTo>
                  <a:lnTo>
                    <a:pt x="473" y="146"/>
                  </a:lnTo>
                  <a:lnTo>
                    <a:pt x="455" y="147"/>
                  </a:lnTo>
                  <a:lnTo>
                    <a:pt x="455" y="165"/>
                  </a:lnTo>
                  <a:lnTo>
                    <a:pt x="435" y="166"/>
                  </a:lnTo>
                  <a:lnTo>
                    <a:pt x="435" y="185"/>
                  </a:lnTo>
                  <a:lnTo>
                    <a:pt x="417" y="185"/>
                  </a:lnTo>
                  <a:lnTo>
                    <a:pt x="416" y="203"/>
                  </a:lnTo>
                  <a:lnTo>
                    <a:pt x="398" y="204"/>
                  </a:lnTo>
                  <a:lnTo>
                    <a:pt x="397" y="222"/>
                  </a:lnTo>
                  <a:lnTo>
                    <a:pt x="379" y="223"/>
                  </a:lnTo>
                  <a:lnTo>
                    <a:pt x="379" y="242"/>
                  </a:lnTo>
                  <a:lnTo>
                    <a:pt x="359" y="242"/>
                  </a:lnTo>
                  <a:lnTo>
                    <a:pt x="359" y="261"/>
                  </a:lnTo>
                  <a:lnTo>
                    <a:pt x="341" y="261"/>
                  </a:lnTo>
                  <a:lnTo>
                    <a:pt x="340" y="280"/>
                  </a:lnTo>
                  <a:lnTo>
                    <a:pt x="322" y="280"/>
                  </a:lnTo>
                  <a:lnTo>
                    <a:pt x="321" y="298"/>
                  </a:lnTo>
                  <a:lnTo>
                    <a:pt x="303" y="299"/>
                  </a:lnTo>
                  <a:lnTo>
                    <a:pt x="302" y="318"/>
                  </a:lnTo>
                  <a:lnTo>
                    <a:pt x="283" y="319"/>
                  </a:lnTo>
                  <a:lnTo>
                    <a:pt x="283" y="337"/>
                  </a:lnTo>
                  <a:lnTo>
                    <a:pt x="265" y="337"/>
                  </a:lnTo>
                  <a:lnTo>
                    <a:pt x="264" y="356"/>
                  </a:lnTo>
                  <a:lnTo>
                    <a:pt x="246" y="356"/>
                  </a:lnTo>
                  <a:lnTo>
                    <a:pt x="245" y="374"/>
                  </a:lnTo>
                  <a:lnTo>
                    <a:pt x="227" y="375"/>
                  </a:lnTo>
                  <a:lnTo>
                    <a:pt x="226" y="394"/>
                  </a:lnTo>
                  <a:lnTo>
                    <a:pt x="207" y="395"/>
                  </a:lnTo>
                  <a:lnTo>
                    <a:pt x="207" y="413"/>
                  </a:lnTo>
                  <a:lnTo>
                    <a:pt x="188" y="414"/>
                  </a:lnTo>
                  <a:lnTo>
                    <a:pt x="188" y="432"/>
                  </a:lnTo>
                  <a:lnTo>
                    <a:pt x="170" y="432"/>
                  </a:lnTo>
                  <a:lnTo>
                    <a:pt x="169" y="451"/>
                  </a:lnTo>
                  <a:lnTo>
                    <a:pt x="151" y="451"/>
                  </a:lnTo>
                  <a:lnTo>
                    <a:pt x="150" y="470"/>
                  </a:lnTo>
                  <a:lnTo>
                    <a:pt x="131" y="471"/>
                  </a:lnTo>
                  <a:lnTo>
                    <a:pt x="131" y="489"/>
                  </a:lnTo>
                  <a:lnTo>
                    <a:pt x="112" y="490"/>
                  </a:lnTo>
                  <a:lnTo>
                    <a:pt x="112" y="508"/>
                  </a:lnTo>
                  <a:lnTo>
                    <a:pt x="94" y="508"/>
                  </a:lnTo>
                  <a:lnTo>
                    <a:pt x="93" y="528"/>
                  </a:lnTo>
                  <a:lnTo>
                    <a:pt x="75" y="528"/>
                  </a:lnTo>
                  <a:lnTo>
                    <a:pt x="74" y="546"/>
                  </a:lnTo>
                  <a:lnTo>
                    <a:pt x="55" y="547"/>
                  </a:lnTo>
                  <a:lnTo>
                    <a:pt x="54" y="565"/>
                  </a:lnTo>
                  <a:lnTo>
                    <a:pt x="36" y="566"/>
                  </a:lnTo>
                  <a:lnTo>
                    <a:pt x="36" y="584"/>
                  </a:lnTo>
                  <a:lnTo>
                    <a:pt x="12" y="585"/>
                  </a:lnTo>
                  <a:lnTo>
                    <a:pt x="0" y="572"/>
                  </a:lnTo>
                  <a:lnTo>
                    <a:pt x="573"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29" name="Freeform 15">
              <a:extLst>
                <a:ext uri="{FF2B5EF4-FFF2-40B4-BE49-F238E27FC236}">
                  <a16:creationId xmlns:a16="http://schemas.microsoft.com/office/drawing/2014/main" id="{ADB679FE-3E32-469A-BC5E-7B02E00070D6}"/>
                </a:ext>
              </a:extLst>
            </p:cNvPr>
            <p:cNvSpPr>
              <a:spLocks/>
            </p:cNvSpPr>
            <p:nvPr/>
          </p:nvSpPr>
          <p:spPr bwMode="auto">
            <a:xfrm>
              <a:off x="6216697" y="2674575"/>
              <a:ext cx="930693" cy="932099"/>
            </a:xfrm>
            <a:custGeom>
              <a:avLst/>
              <a:gdLst/>
              <a:ahLst/>
              <a:cxnLst>
                <a:cxn ang="0">
                  <a:pos x="613" y="0"/>
                </a:cxn>
                <a:cxn ang="0">
                  <a:pos x="662" y="48"/>
                </a:cxn>
                <a:cxn ang="0">
                  <a:pos x="47" y="663"/>
                </a:cxn>
                <a:cxn ang="0">
                  <a:pos x="0" y="614"/>
                </a:cxn>
                <a:cxn ang="0">
                  <a:pos x="613" y="0"/>
                </a:cxn>
              </a:cxnLst>
              <a:rect l="0" t="0" r="r" b="b"/>
              <a:pathLst>
                <a:path w="662" h="663">
                  <a:moveTo>
                    <a:pt x="613" y="0"/>
                  </a:moveTo>
                  <a:lnTo>
                    <a:pt x="662" y="48"/>
                  </a:lnTo>
                  <a:lnTo>
                    <a:pt x="47" y="663"/>
                  </a:lnTo>
                  <a:lnTo>
                    <a:pt x="0" y="614"/>
                  </a:lnTo>
                  <a:lnTo>
                    <a:pt x="61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0" name="Freeform 16">
              <a:extLst>
                <a:ext uri="{FF2B5EF4-FFF2-40B4-BE49-F238E27FC236}">
                  <a16:creationId xmlns:a16="http://schemas.microsoft.com/office/drawing/2014/main" id="{3CA84A9D-BAAD-488C-B49E-5C987D321778}"/>
                </a:ext>
              </a:extLst>
            </p:cNvPr>
            <p:cNvSpPr>
              <a:spLocks/>
            </p:cNvSpPr>
            <p:nvPr/>
          </p:nvSpPr>
          <p:spPr bwMode="auto">
            <a:xfrm>
              <a:off x="6755150" y="1694677"/>
              <a:ext cx="915229" cy="918040"/>
            </a:xfrm>
            <a:custGeom>
              <a:avLst/>
              <a:gdLst/>
              <a:ahLst/>
              <a:cxnLst>
                <a:cxn ang="0">
                  <a:pos x="508" y="0"/>
                </a:cxn>
                <a:cxn ang="0">
                  <a:pos x="651" y="144"/>
                </a:cxn>
                <a:cxn ang="0">
                  <a:pos x="143" y="653"/>
                </a:cxn>
                <a:cxn ang="0">
                  <a:pos x="0" y="509"/>
                </a:cxn>
                <a:cxn ang="0">
                  <a:pos x="508" y="0"/>
                </a:cxn>
              </a:cxnLst>
              <a:rect l="0" t="0" r="r" b="b"/>
              <a:pathLst>
                <a:path w="651" h="653">
                  <a:moveTo>
                    <a:pt x="508" y="0"/>
                  </a:moveTo>
                  <a:lnTo>
                    <a:pt x="651" y="144"/>
                  </a:lnTo>
                  <a:lnTo>
                    <a:pt x="143" y="653"/>
                  </a:lnTo>
                  <a:lnTo>
                    <a:pt x="0" y="509"/>
                  </a:lnTo>
                  <a:lnTo>
                    <a:pt x="508"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1" name="Freeform 17">
              <a:extLst>
                <a:ext uri="{FF2B5EF4-FFF2-40B4-BE49-F238E27FC236}">
                  <a16:creationId xmlns:a16="http://schemas.microsoft.com/office/drawing/2014/main" id="{FD6655F5-AC8E-4F94-A23D-E2E6FFBEDDEF}"/>
                </a:ext>
              </a:extLst>
            </p:cNvPr>
            <p:cNvSpPr>
              <a:spLocks/>
            </p:cNvSpPr>
            <p:nvPr/>
          </p:nvSpPr>
          <p:spPr bwMode="auto">
            <a:xfrm>
              <a:off x="6852155" y="1794494"/>
              <a:ext cx="818222" cy="818222"/>
            </a:xfrm>
            <a:custGeom>
              <a:avLst/>
              <a:gdLst/>
              <a:ahLst/>
              <a:cxnLst>
                <a:cxn ang="0">
                  <a:pos x="509" y="0"/>
                </a:cxn>
                <a:cxn ang="0">
                  <a:pos x="582" y="73"/>
                </a:cxn>
                <a:cxn ang="0">
                  <a:pos x="74" y="582"/>
                </a:cxn>
                <a:cxn ang="0">
                  <a:pos x="0" y="509"/>
                </a:cxn>
                <a:cxn ang="0">
                  <a:pos x="509" y="0"/>
                </a:cxn>
              </a:cxnLst>
              <a:rect l="0" t="0" r="r" b="b"/>
              <a:pathLst>
                <a:path w="582" h="582">
                  <a:moveTo>
                    <a:pt x="509" y="0"/>
                  </a:moveTo>
                  <a:lnTo>
                    <a:pt x="582" y="73"/>
                  </a:lnTo>
                  <a:lnTo>
                    <a:pt x="74" y="582"/>
                  </a:lnTo>
                  <a:lnTo>
                    <a:pt x="0" y="509"/>
                  </a:lnTo>
                  <a:lnTo>
                    <a:pt x="509" y="0"/>
                  </a:lnTo>
                  <a:close/>
                </a:path>
              </a:pathLst>
            </a:custGeom>
            <a:solidFill>
              <a:schemeClr val="bg1">
                <a:lumMod val="65000"/>
                <a:alpha val="18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2" name="Freeform 19">
              <a:extLst>
                <a:ext uri="{FF2B5EF4-FFF2-40B4-BE49-F238E27FC236}">
                  <a16:creationId xmlns:a16="http://schemas.microsoft.com/office/drawing/2014/main" id="{75F83C0B-8A4B-4100-8A30-88EC9BC41918}"/>
                </a:ext>
              </a:extLst>
            </p:cNvPr>
            <p:cNvSpPr>
              <a:spLocks/>
            </p:cNvSpPr>
            <p:nvPr/>
          </p:nvSpPr>
          <p:spPr bwMode="auto">
            <a:xfrm>
              <a:off x="7438408" y="1676400"/>
              <a:ext cx="251653" cy="253058"/>
            </a:xfrm>
            <a:custGeom>
              <a:avLst/>
              <a:gdLst/>
              <a:ahLst/>
              <a:cxnLst>
                <a:cxn ang="0">
                  <a:pos x="12" y="0"/>
                </a:cxn>
                <a:cxn ang="0">
                  <a:pos x="179" y="167"/>
                </a:cxn>
                <a:cxn ang="0">
                  <a:pos x="166" y="180"/>
                </a:cxn>
                <a:cxn ang="0">
                  <a:pos x="0" y="13"/>
                </a:cxn>
                <a:cxn ang="0">
                  <a:pos x="12" y="0"/>
                </a:cxn>
              </a:cxnLst>
              <a:rect l="0" t="0" r="r" b="b"/>
              <a:pathLst>
                <a:path w="179" h="180">
                  <a:moveTo>
                    <a:pt x="12" y="0"/>
                  </a:moveTo>
                  <a:lnTo>
                    <a:pt x="179" y="167"/>
                  </a:lnTo>
                  <a:lnTo>
                    <a:pt x="166" y="180"/>
                  </a:lnTo>
                  <a:lnTo>
                    <a:pt x="0" y="13"/>
                  </a:lnTo>
                  <a:lnTo>
                    <a:pt x="12"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3" name="Freeform 20">
              <a:extLst>
                <a:ext uri="{FF2B5EF4-FFF2-40B4-BE49-F238E27FC236}">
                  <a16:creationId xmlns:a16="http://schemas.microsoft.com/office/drawing/2014/main" id="{6611E87C-D69A-456F-82F6-F1F904D7CA17}"/>
                </a:ext>
              </a:extLst>
            </p:cNvPr>
            <p:cNvSpPr>
              <a:spLocks/>
            </p:cNvSpPr>
            <p:nvPr/>
          </p:nvSpPr>
          <p:spPr bwMode="auto">
            <a:xfrm>
              <a:off x="7550878" y="1790277"/>
              <a:ext cx="139183" cy="139183"/>
            </a:xfrm>
            <a:custGeom>
              <a:avLst/>
              <a:gdLst/>
              <a:ahLst/>
              <a:cxnLst>
                <a:cxn ang="0">
                  <a:pos x="13" y="0"/>
                </a:cxn>
                <a:cxn ang="0">
                  <a:pos x="99" y="86"/>
                </a:cxn>
                <a:cxn ang="0">
                  <a:pos x="86" y="99"/>
                </a:cxn>
                <a:cxn ang="0">
                  <a:pos x="0" y="13"/>
                </a:cxn>
                <a:cxn ang="0">
                  <a:pos x="13" y="0"/>
                </a:cxn>
              </a:cxnLst>
              <a:rect l="0" t="0" r="r" b="b"/>
              <a:pathLst>
                <a:path w="99" h="99">
                  <a:moveTo>
                    <a:pt x="13" y="0"/>
                  </a:moveTo>
                  <a:lnTo>
                    <a:pt x="99" y="86"/>
                  </a:lnTo>
                  <a:lnTo>
                    <a:pt x="86" y="99"/>
                  </a:lnTo>
                  <a:lnTo>
                    <a:pt x="0" y="13"/>
                  </a:lnTo>
                  <a:lnTo>
                    <a:pt x="13"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4" name="Freeform 21">
              <a:extLst>
                <a:ext uri="{FF2B5EF4-FFF2-40B4-BE49-F238E27FC236}">
                  <a16:creationId xmlns:a16="http://schemas.microsoft.com/office/drawing/2014/main" id="{540C8382-CAFF-4151-A464-42C03D684466}"/>
                </a:ext>
              </a:extLst>
            </p:cNvPr>
            <p:cNvSpPr>
              <a:spLocks/>
            </p:cNvSpPr>
            <p:nvPr/>
          </p:nvSpPr>
          <p:spPr bwMode="auto">
            <a:xfrm>
              <a:off x="7459496" y="1698894"/>
              <a:ext cx="150430" cy="150430"/>
            </a:xfrm>
            <a:custGeom>
              <a:avLst/>
              <a:gdLst/>
              <a:ahLst/>
              <a:cxnLst>
                <a:cxn ang="0">
                  <a:pos x="13" y="0"/>
                </a:cxn>
                <a:cxn ang="0">
                  <a:pos x="107" y="95"/>
                </a:cxn>
                <a:cxn ang="0">
                  <a:pos x="94" y="107"/>
                </a:cxn>
                <a:cxn ang="0">
                  <a:pos x="0" y="12"/>
                </a:cxn>
                <a:cxn ang="0">
                  <a:pos x="13" y="0"/>
                </a:cxn>
              </a:cxnLst>
              <a:rect l="0" t="0" r="r" b="b"/>
              <a:pathLst>
                <a:path w="107" h="107">
                  <a:moveTo>
                    <a:pt x="13" y="0"/>
                  </a:moveTo>
                  <a:lnTo>
                    <a:pt x="107" y="95"/>
                  </a:lnTo>
                  <a:lnTo>
                    <a:pt x="94" y="107"/>
                  </a:lnTo>
                  <a:lnTo>
                    <a:pt x="0" y="12"/>
                  </a:lnTo>
                  <a:lnTo>
                    <a:pt x="1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5" name="Freeform 22">
              <a:extLst>
                <a:ext uri="{FF2B5EF4-FFF2-40B4-BE49-F238E27FC236}">
                  <a16:creationId xmlns:a16="http://schemas.microsoft.com/office/drawing/2014/main" id="{66B3E43D-C80E-4D6E-B7CC-F6ADD8D89023}"/>
                </a:ext>
              </a:extLst>
            </p:cNvPr>
            <p:cNvSpPr>
              <a:spLocks/>
            </p:cNvSpPr>
            <p:nvPr/>
          </p:nvSpPr>
          <p:spPr bwMode="auto">
            <a:xfrm>
              <a:off x="6831068" y="2188141"/>
              <a:ext cx="348658" cy="347253"/>
            </a:xfrm>
            <a:custGeom>
              <a:avLst/>
              <a:gdLst/>
              <a:ahLst/>
              <a:cxnLst>
                <a:cxn ang="0">
                  <a:pos x="15" y="0"/>
                </a:cxn>
                <a:cxn ang="0">
                  <a:pos x="248" y="233"/>
                </a:cxn>
                <a:cxn ang="0">
                  <a:pos x="233" y="247"/>
                </a:cxn>
                <a:cxn ang="0">
                  <a:pos x="0" y="14"/>
                </a:cxn>
                <a:cxn ang="0">
                  <a:pos x="15" y="0"/>
                </a:cxn>
              </a:cxnLst>
              <a:rect l="0" t="0" r="r" b="b"/>
              <a:pathLst>
                <a:path w="248" h="247">
                  <a:moveTo>
                    <a:pt x="15" y="0"/>
                  </a:moveTo>
                  <a:lnTo>
                    <a:pt x="248" y="233"/>
                  </a:lnTo>
                  <a:lnTo>
                    <a:pt x="233" y="247"/>
                  </a:lnTo>
                  <a:lnTo>
                    <a:pt x="0" y="14"/>
                  </a:lnTo>
                  <a:lnTo>
                    <a:pt x="1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6" name="Freeform 23">
              <a:extLst>
                <a:ext uri="{FF2B5EF4-FFF2-40B4-BE49-F238E27FC236}">
                  <a16:creationId xmlns:a16="http://schemas.microsoft.com/office/drawing/2014/main" id="{E2F06D63-C2E1-43D0-83DD-72EFEFD13698}"/>
                </a:ext>
              </a:extLst>
            </p:cNvPr>
            <p:cNvSpPr>
              <a:spLocks/>
            </p:cNvSpPr>
            <p:nvPr/>
          </p:nvSpPr>
          <p:spPr bwMode="auto">
            <a:xfrm>
              <a:off x="6991338" y="2347005"/>
              <a:ext cx="188388" cy="188388"/>
            </a:xfrm>
            <a:custGeom>
              <a:avLst/>
              <a:gdLst/>
              <a:ahLst/>
              <a:cxnLst>
                <a:cxn ang="0">
                  <a:pos x="15" y="0"/>
                </a:cxn>
                <a:cxn ang="0">
                  <a:pos x="134" y="120"/>
                </a:cxn>
                <a:cxn ang="0">
                  <a:pos x="119" y="134"/>
                </a:cxn>
                <a:cxn ang="0">
                  <a:pos x="0" y="15"/>
                </a:cxn>
                <a:cxn ang="0">
                  <a:pos x="15" y="0"/>
                </a:cxn>
              </a:cxnLst>
              <a:rect l="0" t="0" r="r" b="b"/>
              <a:pathLst>
                <a:path w="134" h="134">
                  <a:moveTo>
                    <a:pt x="15" y="0"/>
                  </a:moveTo>
                  <a:lnTo>
                    <a:pt x="134" y="120"/>
                  </a:lnTo>
                  <a:lnTo>
                    <a:pt x="119" y="134"/>
                  </a:lnTo>
                  <a:lnTo>
                    <a:pt x="0" y="15"/>
                  </a:lnTo>
                  <a:lnTo>
                    <a:pt x="15" y="0"/>
                  </a:lnTo>
                  <a:close/>
                </a:path>
              </a:pathLst>
            </a:custGeom>
            <a:solidFill>
              <a:schemeClr val="bg1">
                <a:lumMod val="85000"/>
                <a:alpha val="18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7" name="Freeform 25">
              <a:extLst>
                <a:ext uri="{FF2B5EF4-FFF2-40B4-BE49-F238E27FC236}">
                  <a16:creationId xmlns:a16="http://schemas.microsoft.com/office/drawing/2014/main" id="{5A508E74-4638-42BC-9424-BCBE5ECD233B}"/>
                </a:ext>
              </a:extLst>
            </p:cNvPr>
            <p:cNvSpPr>
              <a:spLocks/>
            </p:cNvSpPr>
            <p:nvPr/>
          </p:nvSpPr>
          <p:spPr bwMode="auto">
            <a:xfrm>
              <a:off x="6891520" y="2186735"/>
              <a:ext cx="289611" cy="288206"/>
            </a:xfrm>
            <a:custGeom>
              <a:avLst/>
              <a:gdLst/>
              <a:ahLst/>
              <a:cxnLst>
                <a:cxn ang="0">
                  <a:pos x="32" y="0"/>
                </a:cxn>
                <a:cxn ang="0">
                  <a:pos x="206" y="175"/>
                </a:cxn>
                <a:cxn ang="0">
                  <a:pos x="175" y="205"/>
                </a:cxn>
                <a:cxn ang="0">
                  <a:pos x="0" y="30"/>
                </a:cxn>
                <a:cxn ang="0">
                  <a:pos x="32" y="0"/>
                </a:cxn>
              </a:cxnLst>
              <a:rect l="0" t="0" r="r" b="b"/>
              <a:pathLst>
                <a:path w="206" h="205">
                  <a:moveTo>
                    <a:pt x="32" y="0"/>
                  </a:moveTo>
                  <a:lnTo>
                    <a:pt x="206" y="175"/>
                  </a:lnTo>
                  <a:lnTo>
                    <a:pt x="175" y="205"/>
                  </a:lnTo>
                  <a:lnTo>
                    <a:pt x="0" y="30"/>
                  </a:lnTo>
                  <a:lnTo>
                    <a:pt x="32"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8" name="Freeform 26">
              <a:extLst>
                <a:ext uri="{FF2B5EF4-FFF2-40B4-BE49-F238E27FC236}">
                  <a16:creationId xmlns:a16="http://schemas.microsoft.com/office/drawing/2014/main" id="{3613CC1E-444A-4016-BB68-1A717C60C21D}"/>
                </a:ext>
              </a:extLst>
            </p:cNvPr>
            <p:cNvSpPr>
              <a:spLocks/>
            </p:cNvSpPr>
            <p:nvPr/>
          </p:nvSpPr>
          <p:spPr bwMode="auto">
            <a:xfrm>
              <a:off x="7012426" y="2306234"/>
              <a:ext cx="168706" cy="168706"/>
            </a:xfrm>
            <a:custGeom>
              <a:avLst/>
              <a:gdLst/>
              <a:ahLst/>
              <a:cxnLst>
                <a:cxn ang="0">
                  <a:pos x="30" y="0"/>
                </a:cxn>
                <a:cxn ang="0">
                  <a:pos x="120" y="90"/>
                </a:cxn>
                <a:cxn ang="0">
                  <a:pos x="89" y="120"/>
                </a:cxn>
                <a:cxn ang="0">
                  <a:pos x="0" y="30"/>
                </a:cxn>
                <a:cxn ang="0">
                  <a:pos x="30" y="0"/>
                </a:cxn>
              </a:cxnLst>
              <a:rect l="0" t="0" r="r" b="b"/>
              <a:pathLst>
                <a:path w="120" h="120">
                  <a:moveTo>
                    <a:pt x="30" y="0"/>
                  </a:moveTo>
                  <a:lnTo>
                    <a:pt x="120" y="90"/>
                  </a:lnTo>
                  <a:lnTo>
                    <a:pt x="89" y="120"/>
                  </a:lnTo>
                  <a:lnTo>
                    <a:pt x="0" y="30"/>
                  </a:lnTo>
                  <a:lnTo>
                    <a:pt x="30" y="0"/>
                  </a:lnTo>
                  <a:close/>
                </a:path>
              </a:pathLst>
            </a:custGeom>
            <a:solidFill>
              <a:schemeClr val="bg1">
                <a:lumMod val="85000"/>
                <a:alpha val="18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39" name="Freeform 28">
              <a:extLst>
                <a:ext uri="{FF2B5EF4-FFF2-40B4-BE49-F238E27FC236}">
                  <a16:creationId xmlns:a16="http://schemas.microsoft.com/office/drawing/2014/main" id="{B4320BBA-5E52-4B72-B5BA-B60B957CB2ED}"/>
                </a:ext>
              </a:extLst>
            </p:cNvPr>
            <p:cNvSpPr>
              <a:spLocks/>
            </p:cNvSpPr>
            <p:nvPr/>
          </p:nvSpPr>
          <p:spPr bwMode="auto">
            <a:xfrm>
              <a:off x="5759787" y="3303004"/>
              <a:ext cx="306482" cy="306482"/>
            </a:xfrm>
            <a:custGeom>
              <a:avLst/>
              <a:gdLst/>
              <a:ahLst/>
              <a:cxnLst>
                <a:cxn ang="0">
                  <a:pos x="44" y="0"/>
                </a:cxn>
                <a:cxn ang="0">
                  <a:pos x="218" y="175"/>
                </a:cxn>
                <a:cxn ang="0">
                  <a:pos x="175" y="218"/>
                </a:cxn>
                <a:cxn ang="0">
                  <a:pos x="0" y="44"/>
                </a:cxn>
                <a:cxn ang="0">
                  <a:pos x="44" y="0"/>
                </a:cxn>
              </a:cxnLst>
              <a:rect l="0" t="0" r="r" b="b"/>
              <a:pathLst>
                <a:path w="218" h="218">
                  <a:moveTo>
                    <a:pt x="44" y="0"/>
                  </a:moveTo>
                  <a:lnTo>
                    <a:pt x="218" y="175"/>
                  </a:lnTo>
                  <a:lnTo>
                    <a:pt x="175" y="218"/>
                  </a:lnTo>
                  <a:lnTo>
                    <a:pt x="0" y="44"/>
                  </a:lnTo>
                  <a:lnTo>
                    <a:pt x="44"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0" name="Freeform 29">
              <a:extLst>
                <a:ext uri="{FF2B5EF4-FFF2-40B4-BE49-F238E27FC236}">
                  <a16:creationId xmlns:a16="http://schemas.microsoft.com/office/drawing/2014/main" id="{F768BF88-ACCD-4732-963A-4C3C93223CEE}"/>
                </a:ext>
              </a:extLst>
            </p:cNvPr>
            <p:cNvSpPr>
              <a:spLocks/>
            </p:cNvSpPr>
            <p:nvPr/>
          </p:nvSpPr>
          <p:spPr bwMode="auto">
            <a:xfrm>
              <a:off x="5697928" y="3322687"/>
              <a:ext cx="347253" cy="350065"/>
            </a:xfrm>
            <a:custGeom>
              <a:avLst/>
              <a:gdLst/>
              <a:ahLst/>
              <a:cxnLst>
                <a:cxn ang="0">
                  <a:pos x="33" y="0"/>
                </a:cxn>
                <a:cxn ang="0">
                  <a:pos x="247" y="215"/>
                </a:cxn>
                <a:cxn ang="0">
                  <a:pos x="213" y="249"/>
                </a:cxn>
                <a:cxn ang="0">
                  <a:pos x="0" y="34"/>
                </a:cxn>
                <a:cxn ang="0">
                  <a:pos x="33" y="0"/>
                </a:cxn>
              </a:cxnLst>
              <a:rect l="0" t="0" r="r" b="b"/>
              <a:pathLst>
                <a:path w="247" h="249">
                  <a:moveTo>
                    <a:pt x="33" y="0"/>
                  </a:moveTo>
                  <a:lnTo>
                    <a:pt x="247" y="215"/>
                  </a:lnTo>
                  <a:lnTo>
                    <a:pt x="213" y="249"/>
                  </a:lnTo>
                  <a:lnTo>
                    <a:pt x="0" y="34"/>
                  </a:lnTo>
                  <a:lnTo>
                    <a:pt x="33"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1" name="Freeform 30">
              <a:extLst>
                <a:ext uri="{FF2B5EF4-FFF2-40B4-BE49-F238E27FC236}">
                  <a16:creationId xmlns:a16="http://schemas.microsoft.com/office/drawing/2014/main" id="{4ED79F03-6653-4065-9193-6945919D2231}"/>
                </a:ext>
              </a:extLst>
            </p:cNvPr>
            <p:cNvSpPr>
              <a:spLocks/>
            </p:cNvSpPr>
            <p:nvPr/>
          </p:nvSpPr>
          <p:spPr bwMode="auto">
            <a:xfrm>
              <a:off x="5735886" y="2175488"/>
              <a:ext cx="1455087" cy="1459304"/>
            </a:xfrm>
            <a:custGeom>
              <a:avLst/>
              <a:gdLst/>
              <a:ahLst/>
              <a:cxnLst>
                <a:cxn ang="0">
                  <a:pos x="757" y="0"/>
                </a:cxn>
                <a:cxn ang="0">
                  <a:pos x="1035" y="279"/>
                </a:cxn>
                <a:cxn ang="0">
                  <a:pos x="277" y="1038"/>
                </a:cxn>
                <a:cxn ang="0">
                  <a:pos x="0" y="759"/>
                </a:cxn>
                <a:cxn ang="0">
                  <a:pos x="757" y="0"/>
                </a:cxn>
              </a:cxnLst>
              <a:rect l="0" t="0" r="r" b="b"/>
              <a:pathLst>
                <a:path w="1035" h="1038">
                  <a:moveTo>
                    <a:pt x="757" y="0"/>
                  </a:moveTo>
                  <a:lnTo>
                    <a:pt x="1035" y="279"/>
                  </a:lnTo>
                  <a:lnTo>
                    <a:pt x="277" y="1038"/>
                  </a:lnTo>
                  <a:lnTo>
                    <a:pt x="0" y="759"/>
                  </a:lnTo>
                  <a:lnTo>
                    <a:pt x="757" y="0"/>
                  </a:lnTo>
                  <a:close/>
                </a:path>
              </a:pathLst>
            </a:custGeom>
            <a:solidFill>
              <a:schemeClr val="bg1">
                <a:lumMod val="9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2" name="Freeform 31">
              <a:extLst>
                <a:ext uri="{FF2B5EF4-FFF2-40B4-BE49-F238E27FC236}">
                  <a16:creationId xmlns:a16="http://schemas.microsoft.com/office/drawing/2014/main" id="{2FA4A218-1F8F-40ED-9A0E-3C44DB1BF83C}"/>
                </a:ext>
              </a:extLst>
            </p:cNvPr>
            <p:cNvSpPr>
              <a:spLocks/>
            </p:cNvSpPr>
            <p:nvPr/>
          </p:nvSpPr>
          <p:spPr bwMode="auto">
            <a:xfrm>
              <a:off x="5128546" y="4676549"/>
              <a:ext cx="223535" cy="222129"/>
            </a:xfrm>
            <a:custGeom>
              <a:avLst/>
              <a:gdLst/>
              <a:ahLst/>
              <a:cxnLst>
                <a:cxn ang="0">
                  <a:pos x="85" y="0"/>
                </a:cxn>
                <a:cxn ang="0">
                  <a:pos x="159" y="73"/>
                </a:cxn>
                <a:cxn ang="0">
                  <a:pos x="74" y="158"/>
                </a:cxn>
                <a:cxn ang="0">
                  <a:pos x="0" y="85"/>
                </a:cxn>
                <a:cxn ang="0">
                  <a:pos x="85" y="0"/>
                </a:cxn>
              </a:cxnLst>
              <a:rect l="0" t="0" r="r" b="b"/>
              <a:pathLst>
                <a:path w="159" h="158">
                  <a:moveTo>
                    <a:pt x="85" y="0"/>
                  </a:moveTo>
                  <a:lnTo>
                    <a:pt x="159" y="73"/>
                  </a:lnTo>
                  <a:lnTo>
                    <a:pt x="74" y="158"/>
                  </a:lnTo>
                  <a:lnTo>
                    <a:pt x="0" y="85"/>
                  </a:lnTo>
                  <a:lnTo>
                    <a:pt x="85" y="0"/>
                  </a:lnTo>
                  <a:close/>
                </a:path>
              </a:pathLst>
            </a:custGeom>
            <a:solidFill>
              <a:srgbClr val="8DA5A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3" name="Freeform 32">
              <a:extLst>
                <a:ext uri="{FF2B5EF4-FFF2-40B4-BE49-F238E27FC236}">
                  <a16:creationId xmlns:a16="http://schemas.microsoft.com/office/drawing/2014/main" id="{9719916C-A9DA-4B3C-945B-E0A5F82E80BA}"/>
                </a:ext>
              </a:extLst>
            </p:cNvPr>
            <p:cNvSpPr>
              <a:spLocks/>
            </p:cNvSpPr>
            <p:nvPr/>
          </p:nvSpPr>
          <p:spPr bwMode="auto">
            <a:xfrm>
              <a:off x="4584471" y="4114197"/>
              <a:ext cx="612964" cy="604529"/>
            </a:xfrm>
            <a:custGeom>
              <a:avLst/>
              <a:gdLst/>
              <a:ahLst/>
              <a:cxnLst>
                <a:cxn ang="0">
                  <a:pos x="118" y="0"/>
                </a:cxn>
                <a:cxn ang="0">
                  <a:pos x="148" y="1"/>
                </a:cxn>
                <a:cxn ang="0">
                  <a:pos x="177" y="7"/>
                </a:cxn>
                <a:cxn ang="0">
                  <a:pos x="207" y="19"/>
                </a:cxn>
                <a:cxn ang="0">
                  <a:pos x="238" y="35"/>
                </a:cxn>
                <a:cxn ang="0">
                  <a:pos x="268" y="55"/>
                </a:cxn>
                <a:cxn ang="0">
                  <a:pos x="299" y="79"/>
                </a:cxn>
                <a:cxn ang="0">
                  <a:pos x="328" y="106"/>
                </a:cxn>
                <a:cxn ang="0">
                  <a:pos x="355" y="136"/>
                </a:cxn>
                <a:cxn ang="0">
                  <a:pos x="378" y="164"/>
                </a:cxn>
                <a:cxn ang="0">
                  <a:pos x="398" y="193"/>
                </a:cxn>
                <a:cxn ang="0">
                  <a:pos x="414" y="223"/>
                </a:cxn>
                <a:cxn ang="0">
                  <a:pos x="426" y="251"/>
                </a:cxn>
                <a:cxn ang="0">
                  <a:pos x="433" y="279"/>
                </a:cxn>
                <a:cxn ang="0">
                  <a:pos x="436" y="306"/>
                </a:cxn>
                <a:cxn ang="0">
                  <a:pos x="434" y="332"/>
                </a:cxn>
                <a:cxn ang="0">
                  <a:pos x="428" y="357"/>
                </a:cxn>
                <a:cxn ang="0">
                  <a:pos x="422" y="369"/>
                </a:cxn>
                <a:cxn ang="0">
                  <a:pos x="415" y="380"/>
                </a:cxn>
                <a:cxn ang="0">
                  <a:pos x="405" y="391"/>
                </a:cxn>
                <a:cxn ang="0">
                  <a:pos x="391" y="403"/>
                </a:cxn>
                <a:cxn ang="0">
                  <a:pos x="371" y="415"/>
                </a:cxn>
                <a:cxn ang="0">
                  <a:pos x="348" y="424"/>
                </a:cxn>
                <a:cxn ang="0">
                  <a:pos x="324" y="428"/>
                </a:cxn>
                <a:cxn ang="0">
                  <a:pos x="299" y="430"/>
                </a:cxn>
                <a:cxn ang="0">
                  <a:pos x="271" y="427"/>
                </a:cxn>
                <a:cxn ang="0">
                  <a:pos x="244" y="421"/>
                </a:cxn>
                <a:cxn ang="0">
                  <a:pos x="214" y="411"/>
                </a:cxn>
                <a:cxn ang="0">
                  <a:pos x="186" y="398"/>
                </a:cxn>
                <a:cxn ang="0">
                  <a:pos x="158" y="380"/>
                </a:cxn>
                <a:cxn ang="0">
                  <a:pos x="129" y="358"/>
                </a:cxn>
                <a:cxn ang="0">
                  <a:pos x="102" y="334"/>
                </a:cxn>
                <a:cxn ang="0">
                  <a:pos x="79" y="308"/>
                </a:cxn>
                <a:cxn ang="0">
                  <a:pos x="58" y="281"/>
                </a:cxn>
                <a:cxn ang="0">
                  <a:pos x="40" y="255"/>
                </a:cxn>
                <a:cxn ang="0">
                  <a:pos x="26" y="227"/>
                </a:cxn>
                <a:cxn ang="0">
                  <a:pos x="15" y="200"/>
                </a:cxn>
                <a:cxn ang="0">
                  <a:pos x="7" y="172"/>
                </a:cxn>
                <a:cxn ang="0">
                  <a:pos x="2" y="147"/>
                </a:cxn>
                <a:cxn ang="0">
                  <a:pos x="0" y="121"/>
                </a:cxn>
                <a:cxn ang="0">
                  <a:pos x="3" y="98"/>
                </a:cxn>
                <a:cxn ang="0">
                  <a:pos x="8" y="76"/>
                </a:cxn>
                <a:cxn ang="0">
                  <a:pos x="18" y="57"/>
                </a:cxn>
                <a:cxn ang="0">
                  <a:pos x="31" y="40"/>
                </a:cxn>
                <a:cxn ang="0">
                  <a:pos x="51" y="23"/>
                </a:cxn>
                <a:cxn ang="0">
                  <a:pos x="72" y="11"/>
                </a:cxn>
                <a:cxn ang="0">
                  <a:pos x="94" y="4"/>
                </a:cxn>
                <a:cxn ang="0">
                  <a:pos x="118" y="0"/>
                </a:cxn>
              </a:cxnLst>
              <a:rect l="0" t="0" r="r" b="b"/>
              <a:pathLst>
                <a:path w="436" h="430">
                  <a:moveTo>
                    <a:pt x="118" y="0"/>
                  </a:moveTo>
                  <a:lnTo>
                    <a:pt x="148" y="1"/>
                  </a:lnTo>
                  <a:lnTo>
                    <a:pt x="177" y="7"/>
                  </a:lnTo>
                  <a:lnTo>
                    <a:pt x="207" y="19"/>
                  </a:lnTo>
                  <a:lnTo>
                    <a:pt x="238" y="35"/>
                  </a:lnTo>
                  <a:lnTo>
                    <a:pt x="268" y="55"/>
                  </a:lnTo>
                  <a:lnTo>
                    <a:pt x="299" y="79"/>
                  </a:lnTo>
                  <a:lnTo>
                    <a:pt x="328" y="106"/>
                  </a:lnTo>
                  <a:lnTo>
                    <a:pt x="355" y="136"/>
                  </a:lnTo>
                  <a:lnTo>
                    <a:pt x="378" y="164"/>
                  </a:lnTo>
                  <a:lnTo>
                    <a:pt x="398" y="193"/>
                  </a:lnTo>
                  <a:lnTo>
                    <a:pt x="414" y="223"/>
                  </a:lnTo>
                  <a:lnTo>
                    <a:pt x="426" y="251"/>
                  </a:lnTo>
                  <a:lnTo>
                    <a:pt x="433" y="279"/>
                  </a:lnTo>
                  <a:lnTo>
                    <a:pt x="436" y="306"/>
                  </a:lnTo>
                  <a:lnTo>
                    <a:pt x="434" y="332"/>
                  </a:lnTo>
                  <a:lnTo>
                    <a:pt x="428" y="357"/>
                  </a:lnTo>
                  <a:lnTo>
                    <a:pt x="422" y="369"/>
                  </a:lnTo>
                  <a:lnTo>
                    <a:pt x="415" y="380"/>
                  </a:lnTo>
                  <a:lnTo>
                    <a:pt x="405" y="391"/>
                  </a:lnTo>
                  <a:lnTo>
                    <a:pt x="391" y="403"/>
                  </a:lnTo>
                  <a:lnTo>
                    <a:pt x="371" y="415"/>
                  </a:lnTo>
                  <a:lnTo>
                    <a:pt x="348" y="424"/>
                  </a:lnTo>
                  <a:lnTo>
                    <a:pt x="324" y="428"/>
                  </a:lnTo>
                  <a:lnTo>
                    <a:pt x="299" y="430"/>
                  </a:lnTo>
                  <a:lnTo>
                    <a:pt x="271" y="427"/>
                  </a:lnTo>
                  <a:lnTo>
                    <a:pt x="244" y="421"/>
                  </a:lnTo>
                  <a:lnTo>
                    <a:pt x="214" y="411"/>
                  </a:lnTo>
                  <a:lnTo>
                    <a:pt x="186" y="398"/>
                  </a:lnTo>
                  <a:lnTo>
                    <a:pt x="158" y="380"/>
                  </a:lnTo>
                  <a:lnTo>
                    <a:pt x="129" y="358"/>
                  </a:lnTo>
                  <a:lnTo>
                    <a:pt x="102" y="334"/>
                  </a:lnTo>
                  <a:lnTo>
                    <a:pt x="79" y="308"/>
                  </a:lnTo>
                  <a:lnTo>
                    <a:pt x="58" y="281"/>
                  </a:lnTo>
                  <a:lnTo>
                    <a:pt x="40" y="255"/>
                  </a:lnTo>
                  <a:lnTo>
                    <a:pt x="26" y="227"/>
                  </a:lnTo>
                  <a:lnTo>
                    <a:pt x="15" y="200"/>
                  </a:lnTo>
                  <a:lnTo>
                    <a:pt x="7" y="172"/>
                  </a:lnTo>
                  <a:lnTo>
                    <a:pt x="2" y="147"/>
                  </a:lnTo>
                  <a:lnTo>
                    <a:pt x="0" y="121"/>
                  </a:lnTo>
                  <a:lnTo>
                    <a:pt x="3" y="98"/>
                  </a:lnTo>
                  <a:lnTo>
                    <a:pt x="8" y="76"/>
                  </a:lnTo>
                  <a:lnTo>
                    <a:pt x="18" y="57"/>
                  </a:lnTo>
                  <a:lnTo>
                    <a:pt x="31" y="40"/>
                  </a:lnTo>
                  <a:lnTo>
                    <a:pt x="51" y="23"/>
                  </a:lnTo>
                  <a:lnTo>
                    <a:pt x="72" y="11"/>
                  </a:lnTo>
                  <a:lnTo>
                    <a:pt x="94" y="4"/>
                  </a:lnTo>
                  <a:lnTo>
                    <a:pt x="118" y="0"/>
                  </a:lnTo>
                  <a:close/>
                </a:path>
              </a:pathLst>
            </a:custGeom>
            <a:solidFill>
              <a:schemeClr val="bg1">
                <a:lumMod val="6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4" name="Freeform 33">
              <a:extLst>
                <a:ext uri="{FF2B5EF4-FFF2-40B4-BE49-F238E27FC236}">
                  <a16:creationId xmlns:a16="http://schemas.microsoft.com/office/drawing/2014/main" id="{D20566C6-AA96-4FF1-A3E6-9927F7095E49}"/>
                </a:ext>
              </a:extLst>
            </p:cNvPr>
            <p:cNvSpPr>
              <a:spLocks/>
            </p:cNvSpPr>
            <p:nvPr/>
          </p:nvSpPr>
          <p:spPr bwMode="auto">
            <a:xfrm>
              <a:off x="6289803" y="2747681"/>
              <a:ext cx="625617" cy="627023"/>
            </a:xfrm>
            <a:custGeom>
              <a:avLst/>
              <a:gdLst/>
              <a:ahLst/>
              <a:cxnLst>
                <a:cxn ang="0">
                  <a:pos x="420" y="0"/>
                </a:cxn>
                <a:cxn ang="0">
                  <a:pos x="445" y="25"/>
                </a:cxn>
                <a:cxn ang="0">
                  <a:pos x="25" y="446"/>
                </a:cxn>
                <a:cxn ang="0">
                  <a:pos x="0" y="421"/>
                </a:cxn>
                <a:cxn ang="0">
                  <a:pos x="420" y="0"/>
                </a:cxn>
              </a:cxnLst>
              <a:rect l="0" t="0" r="r" b="b"/>
              <a:pathLst>
                <a:path w="445" h="446">
                  <a:moveTo>
                    <a:pt x="420" y="0"/>
                  </a:moveTo>
                  <a:lnTo>
                    <a:pt x="445" y="25"/>
                  </a:lnTo>
                  <a:lnTo>
                    <a:pt x="25" y="446"/>
                  </a:lnTo>
                  <a:lnTo>
                    <a:pt x="0" y="421"/>
                  </a:lnTo>
                  <a:lnTo>
                    <a:pt x="420" y="0"/>
                  </a:lnTo>
                  <a:close/>
                </a:path>
              </a:pathLst>
            </a:custGeom>
            <a:solidFill>
              <a:schemeClr val="bg1">
                <a:lumMod val="8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5" name="Freeform 34">
              <a:extLst>
                <a:ext uri="{FF2B5EF4-FFF2-40B4-BE49-F238E27FC236}">
                  <a16:creationId xmlns:a16="http://schemas.microsoft.com/office/drawing/2014/main" id="{45686202-1F15-4250-88C4-16F6AA76F3BA}"/>
                </a:ext>
              </a:extLst>
            </p:cNvPr>
            <p:cNvSpPr>
              <a:spLocks/>
            </p:cNvSpPr>
            <p:nvPr/>
          </p:nvSpPr>
          <p:spPr bwMode="auto">
            <a:xfrm>
              <a:off x="6451480" y="2909358"/>
              <a:ext cx="638270" cy="639676"/>
            </a:xfrm>
            <a:custGeom>
              <a:avLst/>
              <a:gdLst/>
              <a:ahLst/>
              <a:cxnLst>
                <a:cxn ang="0">
                  <a:pos x="412" y="0"/>
                </a:cxn>
                <a:cxn ang="0">
                  <a:pos x="454" y="41"/>
                </a:cxn>
                <a:cxn ang="0">
                  <a:pos x="41" y="455"/>
                </a:cxn>
                <a:cxn ang="0">
                  <a:pos x="0" y="413"/>
                </a:cxn>
                <a:cxn ang="0">
                  <a:pos x="412" y="0"/>
                </a:cxn>
              </a:cxnLst>
              <a:rect l="0" t="0" r="r" b="b"/>
              <a:pathLst>
                <a:path w="454" h="455">
                  <a:moveTo>
                    <a:pt x="412" y="0"/>
                  </a:moveTo>
                  <a:lnTo>
                    <a:pt x="454" y="41"/>
                  </a:lnTo>
                  <a:lnTo>
                    <a:pt x="41" y="455"/>
                  </a:lnTo>
                  <a:lnTo>
                    <a:pt x="0" y="413"/>
                  </a:lnTo>
                  <a:lnTo>
                    <a:pt x="412"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6" name="Freeform 35">
              <a:extLst>
                <a:ext uri="{FF2B5EF4-FFF2-40B4-BE49-F238E27FC236}">
                  <a16:creationId xmlns:a16="http://schemas.microsoft.com/office/drawing/2014/main" id="{3CD5B32E-FD4F-4A0C-B4AE-92F26F4255E4}"/>
                </a:ext>
              </a:extLst>
            </p:cNvPr>
            <p:cNvSpPr>
              <a:spLocks/>
            </p:cNvSpPr>
            <p:nvPr/>
          </p:nvSpPr>
          <p:spPr bwMode="auto">
            <a:xfrm>
              <a:off x="6310892" y="2768770"/>
              <a:ext cx="749335" cy="750740"/>
            </a:xfrm>
            <a:custGeom>
              <a:avLst/>
              <a:gdLst/>
              <a:ahLst/>
              <a:cxnLst>
                <a:cxn ang="0">
                  <a:pos x="421" y="0"/>
                </a:cxn>
                <a:cxn ang="0">
                  <a:pos x="533" y="113"/>
                </a:cxn>
                <a:cxn ang="0">
                  <a:pos x="112" y="534"/>
                </a:cxn>
                <a:cxn ang="0">
                  <a:pos x="0" y="422"/>
                </a:cxn>
                <a:cxn ang="0">
                  <a:pos x="421" y="0"/>
                </a:cxn>
              </a:cxnLst>
              <a:rect l="0" t="0" r="r" b="b"/>
              <a:pathLst>
                <a:path w="533" h="534">
                  <a:moveTo>
                    <a:pt x="421" y="0"/>
                  </a:moveTo>
                  <a:lnTo>
                    <a:pt x="533" y="113"/>
                  </a:lnTo>
                  <a:lnTo>
                    <a:pt x="112" y="534"/>
                  </a:lnTo>
                  <a:lnTo>
                    <a:pt x="0" y="422"/>
                  </a:lnTo>
                  <a:lnTo>
                    <a:pt x="421" y="0"/>
                  </a:lnTo>
                  <a:close/>
                </a:path>
              </a:pathLst>
            </a:custGeom>
            <a:solidFill>
              <a:schemeClr val="bg1">
                <a:lumMod val="6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7" name="Freeform 36">
              <a:extLst>
                <a:ext uri="{FF2B5EF4-FFF2-40B4-BE49-F238E27FC236}">
                  <a16:creationId xmlns:a16="http://schemas.microsoft.com/office/drawing/2014/main" id="{7C6C0F5A-8AB7-4C67-81CA-B94AE3662AD1}"/>
                </a:ext>
              </a:extLst>
            </p:cNvPr>
            <p:cNvSpPr>
              <a:spLocks/>
            </p:cNvSpPr>
            <p:nvPr/>
          </p:nvSpPr>
          <p:spPr bwMode="auto">
            <a:xfrm>
              <a:off x="5090799" y="2961924"/>
              <a:ext cx="2363285" cy="2305644"/>
            </a:xfrm>
            <a:custGeom>
              <a:avLst/>
              <a:gdLst/>
              <a:ahLst/>
              <a:cxnLst>
                <a:cxn ang="0">
                  <a:pos x="1593" y="169"/>
                </a:cxn>
                <a:cxn ang="0">
                  <a:pos x="1639" y="291"/>
                </a:cxn>
                <a:cxn ang="0">
                  <a:pos x="1668" y="416"/>
                </a:cxn>
                <a:cxn ang="0">
                  <a:pos x="1681" y="543"/>
                </a:cxn>
                <a:cxn ang="0">
                  <a:pos x="1676" y="672"/>
                </a:cxn>
                <a:cxn ang="0">
                  <a:pos x="1651" y="801"/>
                </a:cxn>
                <a:cxn ang="0">
                  <a:pos x="1605" y="931"/>
                </a:cxn>
                <a:cxn ang="0">
                  <a:pos x="1539" y="1060"/>
                </a:cxn>
                <a:cxn ang="0">
                  <a:pos x="1450" y="1189"/>
                </a:cxn>
                <a:cxn ang="0">
                  <a:pos x="1337" y="1315"/>
                </a:cxn>
                <a:cxn ang="0">
                  <a:pos x="1216" y="1422"/>
                </a:cxn>
                <a:cxn ang="0">
                  <a:pos x="1091" y="1507"/>
                </a:cxn>
                <a:cxn ang="0">
                  <a:pos x="960" y="1570"/>
                </a:cxn>
                <a:cxn ang="0">
                  <a:pos x="827" y="1613"/>
                </a:cxn>
                <a:cxn ang="0">
                  <a:pos x="693" y="1636"/>
                </a:cxn>
                <a:cxn ang="0">
                  <a:pos x="559" y="1640"/>
                </a:cxn>
                <a:cxn ang="0">
                  <a:pos x="427" y="1623"/>
                </a:cxn>
                <a:cxn ang="0">
                  <a:pos x="298" y="1589"/>
                </a:cxn>
                <a:cxn ang="0">
                  <a:pos x="174" y="1537"/>
                </a:cxn>
                <a:cxn ang="0">
                  <a:pos x="56" y="1466"/>
                </a:cxn>
                <a:cxn ang="0">
                  <a:pos x="406" y="1019"/>
                </a:cxn>
                <a:cxn ang="0">
                  <a:pos x="669" y="1279"/>
                </a:cxn>
                <a:cxn ang="0">
                  <a:pos x="721" y="1307"/>
                </a:cxn>
                <a:cxn ang="0">
                  <a:pos x="777" y="1319"/>
                </a:cxn>
                <a:cxn ang="0">
                  <a:pos x="835" y="1315"/>
                </a:cxn>
                <a:cxn ang="0">
                  <a:pos x="889" y="1295"/>
                </a:cxn>
                <a:cxn ang="0">
                  <a:pos x="937" y="1259"/>
                </a:cxn>
                <a:cxn ang="0">
                  <a:pos x="1268" y="924"/>
                </a:cxn>
                <a:cxn ang="0">
                  <a:pos x="1296" y="872"/>
                </a:cxn>
                <a:cxn ang="0">
                  <a:pos x="1308" y="817"/>
                </a:cxn>
                <a:cxn ang="0">
                  <a:pos x="1304" y="759"/>
                </a:cxn>
                <a:cxn ang="0">
                  <a:pos x="1284" y="705"/>
                </a:cxn>
                <a:cxn ang="0">
                  <a:pos x="1248" y="656"/>
                </a:cxn>
                <a:cxn ang="0">
                  <a:pos x="1424" y="0"/>
                </a:cxn>
              </a:cxnLst>
              <a:rect l="0" t="0" r="r" b="b"/>
              <a:pathLst>
                <a:path w="1681" h="1640">
                  <a:moveTo>
                    <a:pt x="1424" y="0"/>
                  </a:moveTo>
                  <a:lnTo>
                    <a:pt x="1593" y="169"/>
                  </a:lnTo>
                  <a:lnTo>
                    <a:pt x="1618" y="230"/>
                  </a:lnTo>
                  <a:lnTo>
                    <a:pt x="1639" y="291"/>
                  </a:lnTo>
                  <a:lnTo>
                    <a:pt x="1656" y="354"/>
                  </a:lnTo>
                  <a:lnTo>
                    <a:pt x="1668" y="416"/>
                  </a:lnTo>
                  <a:lnTo>
                    <a:pt x="1677" y="479"/>
                  </a:lnTo>
                  <a:lnTo>
                    <a:pt x="1681" y="543"/>
                  </a:lnTo>
                  <a:lnTo>
                    <a:pt x="1680" y="608"/>
                  </a:lnTo>
                  <a:lnTo>
                    <a:pt x="1676" y="672"/>
                  </a:lnTo>
                  <a:lnTo>
                    <a:pt x="1666" y="737"/>
                  </a:lnTo>
                  <a:lnTo>
                    <a:pt x="1651" y="801"/>
                  </a:lnTo>
                  <a:lnTo>
                    <a:pt x="1631" y="866"/>
                  </a:lnTo>
                  <a:lnTo>
                    <a:pt x="1605" y="931"/>
                  </a:lnTo>
                  <a:lnTo>
                    <a:pt x="1575" y="996"/>
                  </a:lnTo>
                  <a:lnTo>
                    <a:pt x="1539" y="1060"/>
                  </a:lnTo>
                  <a:lnTo>
                    <a:pt x="1497" y="1125"/>
                  </a:lnTo>
                  <a:lnTo>
                    <a:pt x="1450" y="1189"/>
                  </a:lnTo>
                  <a:lnTo>
                    <a:pt x="1397" y="1252"/>
                  </a:lnTo>
                  <a:lnTo>
                    <a:pt x="1337" y="1315"/>
                  </a:lnTo>
                  <a:lnTo>
                    <a:pt x="1278" y="1371"/>
                  </a:lnTo>
                  <a:lnTo>
                    <a:pt x="1216" y="1422"/>
                  </a:lnTo>
                  <a:lnTo>
                    <a:pt x="1154" y="1466"/>
                  </a:lnTo>
                  <a:lnTo>
                    <a:pt x="1091" y="1507"/>
                  </a:lnTo>
                  <a:lnTo>
                    <a:pt x="1026" y="1541"/>
                  </a:lnTo>
                  <a:lnTo>
                    <a:pt x="960" y="1570"/>
                  </a:lnTo>
                  <a:lnTo>
                    <a:pt x="894" y="1594"/>
                  </a:lnTo>
                  <a:lnTo>
                    <a:pt x="827" y="1613"/>
                  </a:lnTo>
                  <a:lnTo>
                    <a:pt x="760" y="1627"/>
                  </a:lnTo>
                  <a:lnTo>
                    <a:pt x="693" y="1636"/>
                  </a:lnTo>
                  <a:lnTo>
                    <a:pt x="626" y="1640"/>
                  </a:lnTo>
                  <a:lnTo>
                    <a:pt x="559" y="1640"/>
                  </a:lnTo>
                  <a:lnTo>
                    <a:pt x="493" y="1634"/>
                  </a:lnTo>
                  <a:lnTo>
                    <a:pt x="427" y="1623"/>
                  </a:lnTo>
                  <a:lnTo>
                    <a:pt x="362" y="1609"/>
                  </a:lnTo>
                  <a:lnTo>
                    <a:pt x="298" y="1589"/>
                  </a:lnTo>
                  <a:lnTo>
                    <a:pt x="235" y="1565"/>
                  </a:lnTo>
                  <a:lnTo>
                    <a:pt x="174" y="1537"/>
                  </a:lnTo>
                  <a:lnTo>
                    <a:pt x="114" y="1504"/>
                  </a:lnTo>
                  <a:lnTo>
                    <a:pt x="56" y="1466"/>
                  </a:lnTo>
                  <a:lnTo>
                    <a:pt x="0" y="1425"/>
                  </a:lnTo>
                  <a:lnTo>
                    <a:pt x="406" y="1019"/>
                  </a:lnTo>
                  <a:lnTo>
                    <a:pt x="646" y="1259"/>
                  </a:lnTo>
                  <a:lnTo>
                    <a:pt x="669" y="1279"/>
                  </a:lnTo>
                  <a:lnTo>
                    <a:pt x="694" y="1295"/>
                  </a:lnTo>
                  <a:lnTo>
                    <a:pt x="721" y="1307"/>
                  </a:lnTo>
                  <a:lnTo>
                    <a:pt x="748" y="1315"/>
                  </a:lnTo>
                  <a:lnTo>
                    <a:pt x="777" y="1319"/>
                  </a:lnTo>
                  <a:lnTo>
                    <a:pt x="806" y="1319"/>
                  </a:lnTo>
                  <a:lnTo>
                    <a:pt x="835" y="1315"/>
                  </a:lnTo>
                  <a:lnTo>
                    <a:pt x="862" y="1307"/>
                  </a:lnTo>
                  <a:lnTo>
                    <a:pt x="889" y="1295"/>
                  </a:lnTo>
                  <a:lnTo>
                    <a:pt x="914" y="1279"/>
                  </a:lnTo>
                  <a:lnTo>
                    <a:pt x="937" y="1259"/>
                  </a:lnTo>
                  <a:lnTo>
                    <a:pt x="1248" y="947"/>
                  </a:lnTo>
                  <a:lnTo>
                    <a:pt x="1268" y="924"/>
                  </a:lnTo>
                  <a:lnTo>
                    <a:pt x="1284" y="899"/>
                  </a:lnTo>
                  <a:lnTo>
                    <a:pt x="1296" y="872"/>
                  </a:lnTo>
                  <a:lnTo>
                    <a:pt x="1304" y="845"/>
                  </a:lnTo>
                  <a:lnTo>
                    <a:pt x="1308" y="817"/>
                  </a:lnTo>
                  <a:lnTo>
                    <a:pt x="1308" y="787"/>
                  </a:lnTo>
                  <a:lnTo>
                    <a:pt x="1304" y="759"/>
                  </a:lnTo>
                  <a:lnTo>
                    <a:pt x="1296" y="731"/>
                  </a:lnTo>
                  <a:lnTo>
                    <a:pt x="1284" y="705"/>
                  </a:lnTo>
                  <a:lnTo>
                    <a:pt x="1268" y="679"/>
                  </a:lnTo>
                  <a:lnTo>
                    <a:pt x="1248" y="656"/>
                  </a:lnTo>
                  <a:lnTo>
                    <a:pt x="1008" y="416"/>
                  </a:lnTo>
                  <a:lnTo>
                    <a:pt x="1424" y="0"/>
                  </a:lnTo>
                  <a:close/>
                </a:path>
              </a:pathLst>
            </a:custGeom>
            <a:solidFill>
              <a:schemeClr val="accent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dirty="0">
                <a:solidFill>
                  <a:prstClr val="black"/>
                </a:solidFill>
              </a:endParaRPr>
            </a:p>
          </p:txBody>
        </p:sp>
        <p:sp>
          <p:nvSpPr>
            <p:cNvPr id="48" name="Freeform 38">
              <a:extLst>
                <a:ext uri="{FF2B5EF4-FFF2-40B4-BE49-F238E27FC236}">
                  <a16:creationId xmlns:a16="http://schemas.microsoft.com/office/drawing/2014/main" id="{160C2538-B025-4E58-8924-5971D6E0E098}"/>
                </a:ext>
              </a:extLst>
            </p:cNvPr>
            <p:cNvSpPr>
              <a:spLocks/>
            </p:cNvSpPr>
            <p:nvPr/>
          </p:nvSpPr>
          <p:spPr bwMode="auto">
            <a:xfrm>
              <a:off x="5543281" y="4649838"/>
              <a:ext cx="833688" cy="1133140"/>
            </a:xfrm>
            <a:custGeom>
              <a:avLst/>
              <a:gdLst/>
              <a:ahLst/>
              <a:cxnLst>
                <a:cxn ang="0">
                  <a:pos x="114" y="0"/>
                </a:cxn>
                <a:cxn ang="0">
                  <a:pos x="137" y="3"/>
                </a:cxn>
                <a:cxn ang="0">
                  <a:pos x="157" y="10"/>
                </a:cxn>
                <a:cxn ang="0">
                  <a:pos x="176" y="21"/>
                </a:cxn>
                <a:cxn ang="0">
                  <a:pos x="193" y="36"/>
                </a:cxn>
                <a:cxn ang="0">
                  <a:pos x="208" y="54"/>
                </a:cxn>
                <a:cxn ang="0">
                  <a:pos x="222" y="72"/>
                </a:cxn>
                <a:cxn ang="0">
                  <a:pos x="233" y="93"/>
                </a:cxn>
                <a:cxn ang="0">
                  <a:pos x="243" y="114"/>
                </a:cxn>
                <a:cxn ang="0">
                  <a:pos x="593" y="806"/>
                </a:cxn>
                <a:cxn ang="0">
                  <a:pos x="0" y="806"/>
                </a:cxn>
                <a:cxn ang="0">
                  <a:pos x="0" y="114"/>
                </a:cxn>
                <a:cxn ang="0">
                  <a:pos x="2" y="91"/>
                </a:cxn>
                <a:cxn ang="0">
                  <a:pos x="9" y="70"/>
                </a:cxn>
                <a:cxn ang="0">
                  <a:pos x="19" y="50"/>
                </a:cxn>
                <a:cxn ang="0">
                  <a:pos x="33" y="33"/>
                </a:cxn>
                <a:cxn ang="0">
                  <a:pos x="50" y="20"/>
                </a:cxn>
                <a:cxn ang="0">
                  <a:pos x="70" y="10"/>
                </a:cxn>
                <a:cxn ang="0">
                  <a:pos x="91" y="2"/>
                </a:cxn>
                <a:cxn ang="0">
                  <a:pos x="114" y="0"/>
                </a:cxn>
              </a:cxnLst>
              <a:rect l="0" t="0" r="r" b="b"/>
              <a:pathLst>
                <a:path w="593" h="806">
                  <a:moveTo>
                    <a:pt x="114" y="0"/>
                  </a:moveTo>
                  <a:lnTo>
                    <a:pt x="137" y="3"/>
                  </a:lnTo>
                  <a:lnTo>
                    <a:pt x="157" y="10"/>
                  </a:lnTo>
                  <a:lnTo>
                    <a:pt x="176" y="21"/>
                  </a:lnTo>
                  <a:lnTo>
                    <a:pt x="193" y="36"/>
                  </a:lnTo>
                  <a:lnTo>
                    <a:pt x="208" y="54"/>
                  </a:lnTo>
                  <a:lnTo>
                    <a:pt x="222" y="72"/>
                  </a:lnTo>
                  <a:lnTo>
                    <a:pt x="233" y="93"/>
                  </a:lnTo>
                  <a:lnTo>
                    <a:pt x="243" y="114"/>
                  </a:lnTo>
                  <a:lnTo>
                    <a:pt x="593" y="806"/>
                  </a:lnTo>
                  <a:lnTo>
                    <a:pt x="0" y="806"/>
                  </a:lnTo>
                  <a:lnTo>
                    <a:pt x="0" y="114"/>
                  </a:lnTo>
                  <a:lnTo>
                    <a:pt x="2" y="91"/>
                  </a:lnTo>
                  <a:lnTo>
                    <a:pt x="9" y="70"/>
                  </a:lnTo>
                  <a:lnTo>
                    <a:pt x="19" y="50"/>
                  </a:lnTo>
                  <a:lnTo>
                    <a:pt x="33" y="33"/>
                  </a:lnTo>
                  <a:lnTo>
                    <a:pt x="50" y="20"/>
                  </a:lnTo>
                  <a:lnTo>
                    <a:pt x="70" y="10"/>
                  </a:lnTo>
                  <a:lnTo>
                    <a:pt x="91" y="2"/>
                  </a:lnTo>
                  <a:lnTo>
                    <a:pt x="114" y="0"/>
                  </a:lnTo>
                  <a:close/>
                </a:path>
              </a:pathLst>
            </a:custGeom>
            <a:solidFill>
              <a:schemeClr val="bg1">
                <a:lumMod val="8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49" name="Freeform 39">
              <a:extLst>
                <a:ext uri="{FF2B5EF4-FFF2-40B4-BE49-F238E27FC236}">
                  <a16:creationId xmlns:a16="http://schemas.microsoft.com/office/drawing/2014/main" id="{46873CAB-F04D-4A8B-951C-A063A1405403}"/>
                </a:ext>
              </a:extLst>
            </p:cNvPr>
            <p:cNvSpPr>
              <a:spLocks/>
            </p:cNvSpPr>
            <p:nvPr/>
          </p:nvSpPr>
          <p:spPr bwMode="auto">
            <a:xfrm>
              <a:off x="4570412" y="5639578"/>
              <a:ext cx="2106009" cy="282582"/>
            </a:xfrm>
            <a:custGeom>
              <a:avLst/>
              <a:gdLst/>
              <a:ahLst/>
              <a:cxnLst>
                <a:cxn ang="0">
                  <a:pos x="88" y="0"/>
                </a:cxn>
                <a:cxn ang="0">
                  <a:pos x="1410" y="0"/>
                </a:cxn>
                <a:cxn ang="0">
                  <a:pos x="1498" y="201"/>
                </a:cxn>
                <a:cxn ang="0">
                  <a:pos x="0" y="201"/>
                </a:cxn>
                <a:cxn ang="0">
                  <a:pos x="88" y="0"/>
                </a:cxn>
              </a:cxnLst>
              <a:rect l="0" t="0" r="r" b="b"/>
              <a:pathLst>
                <a:path w="1498" h="201">
                  <a:moveTo>
                    <a:pt x="88" y="0"/>
                  </a:moveTo>
                  <a:lnTo>
                    <a:pt x="1410" y="0"/>
                  </a:lnTo>
                  <a:lnTo>
                    <a:pt x="1498" y="201"/>
                  </a:lnTo>
                  <a:lnTo>
                    <a:pt x="0" y="201"/>
                  </a:lnTo>
                  <a:lnTo>
                    <a:pt x="88"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0" name="Freeform 40">
              <a:extLst>
                <a:ext uri="{FF2B5EF4-FFF2-40B4-BE49-F238E27FC236}">
                  <a16:creationId xmlns:a16="http://schemas.microsoft.com/office/drawing/2014/main" id="{E020583A-08D8-49CD-AB19-81011E6E8C7D}"/>
                </a:ext>
              </a:extLst>
            </p:cNvPr>
            <p:cNvSpPr>
              <a:spLocks/>
            </p:cNvSpPr>
            <p:nvPr/>
          </p:nvSpPr>
          <p:spPr bwMode="auto">
            <a:xfrm>
              <a:off x="4784106" y="3362051"/>
              <a:ext cx="1232958" cy="1234363"/>
            </a:xfrm>
            <a:custGeom>
              <a:avLst/>
              <a:gdLst/>
              <a:ahLst/>
              <a:cxnLst>
                <a:cxn ang="0">
                  <a:pos x="116" y="0"/>
                </a:cxn>
                <a:cxn ang="0">
                  <a:pos x="877" y="761"/>
                </a:cxn>
                <a:cxn ang="0">
                  <a:pos x="761" y="878"/>
                </a:cxn>
                <a:cxn ang="0">
                  <a:pos x="0" y="116"/>
                </a:cxn>
                <a:cxn ang="0">
                  <a:pos x="116" y="0"/>
                </a:cxn>
              </a:cxnLst>
              <a:rect l="0" t="0" r="r" b="b"/>
              <a:pathLst>
                <a:path w="877" h="878">
                  <a:moveTo>
                    <a:pt x="116" y="0"/>
                  </a:moveTo>
                  <a:lnTo>
                    <a:pt x="877" y="761"/>
                  </a:lnTo>
                  <a:lnTo>
                    <a:pt x="761" y="878"/>
                  </a:lnTo>
                  <a:lnTo>
                    <a:pt x="0" y="116"/>
                  </a:lnTo>
                  <a:lnTo>
                    <a:pt x="116"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1" name="Freeform 41">
              <a:extLst>
                <a:ext uri="{FF2B5EF4-FFF2-40B4-BE49-F238E27FC236}">
                  <a16:creationId xmlns:a16="http://schemas.microsoft.com/office/drawing/2014/main" id="{CDF31EA6-CE4F-4569-AB03-FC801D471753}"/>
                </a:ext>
              </a:extLst>
            </p:cNvPr>
            <p:cNvSpPr>
              <a:spLocks/>
            </p:cNvSpPr>
            <p:nvPr/>
          </p:nvSpPr>
          <p:spPr bwMode="auto">
            <a:xfrm>
              <a:off x="4890953" y="3467492"/>
              <a:ext cx="1020669" cy="1022076"/>
            </a:xfrm>
            <a:custGeom>
              <a:avLst/>
              <a:gdLst/>
              <a:ahLst/>
              <a:cxnLst>
                <a:cxn ang="0">
                  <a:pos x="116" y="0"/>
                </a:cxn>
                <a:cxn ang="0">
                  <a:pos x="726" y="610"/>
                </a:cxn>
                <a:cxn ang="0">
                  <a:pos x="609" y="727"/>
                </a:cxn>
                <a:cxn ang="0">
                  <a:pos x="0" y="116"/>
                </a:cxn>
                <a:cxn ang="0">
                  <a:pos x="116" y="0"/>
                </a:cxn>
              </a:cxnLst>
              <a:rect l="0" t="0" r="r" b="b"/>
              <a:pathLst>
                <a:path w="726" h="727">
                  <a:moveTo>
                    <a:pt x="116" y="0"/>
                  </a:moveTo>
                  <a:lnTo>
                    <a:pt x="726" y="610"/>
                  </a:lnTo>
                  <a:lnTo>
                    <a:pt x="609" y="727"/>
                  </a:lnTo>
                  <a:lnTo>
                    <a:pt x="0" y="116"/>
                  </a:lnTo>
                  <a:lnTo>
                    <a:pt x="116"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2" name="Freeform 42">
              <a:extLst>
                <a:ext uri="{FF2B5EF4-FFF2-40B4-BE49-F238E27FC236}">
                  <a16:creationId xmlns:a16="http://schemas.microsoft.com/office/drawing/2014/main" id="{72894645-5CFC-4896-A52E-2E9B7DDCB48E}"/>
                </a:ext>
              </a:extLst>
            </p:cNvPr>
            <p:cNvSpPr>
              <a:spLocks/>
            </p:cNvSpPr>
            <p:nvPr/>
          </p:nvSpPr>
          <p:spPr bwMode="auto">
            <a:xfrm>
              <a:off x="4637894" y="4111385"/>
              <a:ext cx="560947" cy="562352"/>
            </a:xfrm>
            <a:custGeom>
              <a:avLst/>
              <a:gdLst/>
              <a:ahLst/>
              <a:cxnLst>
                <a:cxn ang="0">
                  <a:pos x="99" y="0"/>
                </a:cxn>
                <a:cxn ang="0">
                  <a:pos x="122" y="2"/>
                </a:cxn>
                <a:cxn ang="0">
                  <a:pos x="146" y="8"/>
                </a:cxn>
                <a:cxn ang="0">
                  <a:pos x="172" y="16"/>
                </a:cxn>
                <a:cxn ang="0">
                  <a:pos x="196" y="27"/>
                </a:cxn>
                <a:cxn ang="0">
                  <a:pos x="223" y="41"/>
                </a:cxn>
                <a:cxn ang="0">
                  <a:pos x="249" y="58"/>
                </a:cxn>
                <a:cxn ang="0">
                  <a:pos x="273" y="78"/>
                </a:cxn>
                <a:cxn ang="0">
                  <a:pos x="298" y="101"/>
                </a:cxn>
                <a:cxn ang="0">
                  <a:pos x="321" y="126"/>
                </a:cxn>
                <a:cxn ang="0">
                  <a:pos x="340" y="151"/>
                </a:cxn>
                <a:cxn ang="0">
                  <a:pos x="358" y="176"/>
                </a:cxn>
                <a:cxn ang="0">
                  <a:pos x="372" y="203"/>
                </a:cxn>
                <a:cxn ang="0">
                  <a:pos x="383" y="228"/>
                </a:cxn>
                <a:cxn ang="0">
                  <a:pos x="391" y="253"/>
                </a:cxn>
                <a:cxn ang="0">
                  <a:pos x="397" y="277"/>
                </a:cxn>
                <a:cxn ang="0">
                  <a:pos x="399" y="300"/>
                </a:cxn>
                <a:cxn ang="0">
                  <a:pos x="398" y="321"/>
                </a:cxn>
                <a:cxn ang="0">
                  <a:pos x="393" y="341"/>
                </a:cxn>
                <a:cxn ang="0">
                  <a:pos x="385" y="359"/>
                </a:cxn>
                <a:cxn ang="0">
                  <a:pos x="373" y="373"/>
                </a:cxn>
                <a:cxn ang="0">
                  <a:pos x="359" y="385"/>
                </a:cxn>
                <a:cxn ang="0">
                  <a:pos x="340" y="393"/>
                </a:cxn>
                <a:cxn ang="0">
                  <a:pos x="321" y="398"/>
                </a:cxn>
                <a:cxn ang="0">
                  <a:pos x="299" y="400"/>
                </a:cxn>
                <a:cxn ang="0">
                  <a:pos x="276" y="398"/>
                </a:cxn>
                <a:cxn ang="0">
                  <a:pos x="252" y="393"/>
                </a:cxn>
                <a:cxn ang="0">
                  <a:pos x="228" y="384"/>
                </a:cxn>
                <a:cxn ang="0">
                  <a:pos x="202" y="372"/>
                </a:cxn>
                <a:cxn ang="0">
                  <a:pos x="175" y="359"/>
                </a:cxn>
                <a:cxn ang="0">
                  <a:pos x="150" y="341"/>
                </a:cxn>
                <a:cxn ang="0">
                  <a:pos x="125" y="321"/>
                </a:cxn>
                <a:cxn ang="0">
                  <a:pos x="100" y="298"/>
                </a:cxn>
                <a:cxn ang="0">
                  <a:pos x="77" y="273"/>
                </a:cxn>
                <a:cxn ang="0">
                  <a:pos x="58" y="249"/>
                </a:cxn>
                <a:cxn ang="0">
                  <a:pos x="41" y="223"/>
                </a:cxn>
                <a:cxn ang="0">
                  <a:pos x="26" y="197"/>
                </a:cxn>
                <a:cxn ang="0">
                  <a:pos x="15" y="172"/>
                </a:cxn>
                <a:cxn ang="0">
                  <a:pos x="7" y="147"/>
                </a:cxn>
                <a:cxn ang="0">
                  <a:pos x="2" y="123"/>
                </a:cxn>
                <a:cxn ang="0">
                  <a:pos x="0" y="100"/>
                </a:cxn>
                <a:cxn ang="0">
                  <a:pos x="2" y="78"/>
                </a:cxn>
                <a:cxn ang="0">
                  <a:pos x="6" y="59"/>
                </a:cxn>
                <a:cxn ang="0">
                  <a:pos x="14" y="41"/>
                </a:cxn>
                <a:cxn ang="0">
                  <a:pos x="26" y="26"/>
                </a:cxn>
                <a:cxn ang="0">
                  <a:pos x="41" y="14"/>
                </a:cxn>
                <a:cxn ang="0">
                  <a:pos x="58" y="6"/>
                </a:cxn>
                <a:cxn ang="0">
                  <a:pos x="78" y="1"/>
                </a:cxn>
                <a:cxn ang="0">
                  <a:pos x="99" y="0"/>
                </a:cxn>
              </a:cxnLst>
              <a:rect l="0" t="0" r="r" b="b"/>
              <a:pathLst>
                <a:path w="399" h="400">
                  <a:moveTo>
                    <a:pt x="99" y="0"/>
                  </a:moveTo>
                  <a:lnTo>
                    <a:pt x="122" y="2"/>
                  </a:lnTo>
                  <a:lnTo>
                    <a:pt x="146" y="8"/>
                  </a:lnTo>
                  <a:lnTo>
                    <a:pt x="172" y="16"/>
                  </a:lnTo>
                  <a:lnTo>
                    <a:pt x="196" y="27"/>
                  </a:lnTo>
                  <a:lnTo>
                    <a:pt x="223" y="41"/>
                  </a:lnTo>
                  <a:lnTo>
                    <a:pt x="249" y="58"/>
                  </a:lnTo>
                  <a:lnTo>
                    <a:pt x="273" y="78"/>
                  </a:lnTo>
                  <a:lnTo>
                    <a:pt x="298" y="101"/>
                  </a:lnTo>
                  <a:lnTo>
                    <a:pt x="321" y="126"/>
                  </a:lnTo>
                  <a:lnTo>
                    <a:pt x="340" y="151"/>
                  </a:lnTo>
                  <a:lnTo>
                    <a:pt x="358" y="176"/>
                  </a:lnTo>
                  <a:lnTo>
                    <a:pt x="372" y="203"/>
                  </a:lnTo>
                  <a:lnTo>
                    <a:pt x="383" y="228"/>
                  </a:lnTo>
                  <a:lnTo>
                    <a:pt x="391" y="253"/>
                  </a:lnTo>
                  <a:lnTo>
                    <a:pt x="397" y="277"/>
                  </a:lnTo>
                  <a:lnTo>
                    <a:pt x="399" y="300"/>
                  </a:lnTo>
                  <a:lnTo>
                    <a:pt x="398" y="321"/>
                  </a:lnTo>
                  <a:lnTo>
                    <a:pt x="393" y="341"/>
                  </a:lnTo>
                  <a:lnTo>
                    <a:pt x="385" y="359"/>
                  </a:lnTo>
                  <a:lnTo>
                    <a:pt x="373" y="373"/>
                  </a:lnTo>
                  <a:lnTo>
                    <a:pt x="359" y="385"/>
                  </a:lnTo>
                  <a:lnTo>
                    <a:pt x="340" y="393"/>
                  </a:lnTo>
                  <a:lnTo>
                    <a:pt x="321" y="398"/>
                  </a:lnTo>
                  <a:lnTo>
                    <a:pt x="299" y="400"/>
                  </a:lnTo>
                  <a:lnTo>
                    <a:pt x="276" y="398"/>
                  </a:lnTo>
                  <a:lnTo>
                    <a:pt x="252" y="393"/>
                  </a:lnTo>
                  <a:lnTo>
                    <a:pt x="228" y="384"/>
                  </a:lnTo>
                  <a:lnTo>
                    <a:pt x="202" y="372"/>
                  </a:lnTo>
                  <a:lnTo>
                    <a:pt x="175" y="359"/>
                  </a:lnTo>
                  <a:lnTo>
                    <a:pt x="150" y="341"/>
                  </a:lnTo>
                  <a:lnTo>
                    <a:pt x="125" y="321"/>
                  </a:lnTo>
                  <a:lnTo>
                    <a:pt x="100" y="298"/>
                  </a:lnTo>
                  <a:lnTo>
                    <a:pt x="77" y="273"/>
                  </a:lnTo>
                  <a:lnTo>
                    <a:pt x="58" y="249"/>
                  </a:lnTo>
                  <a:lnTo>
                    <a:pt x="41" y="223"/>
                  </a:lnTo>
                  <a:lnTo>
                    <a:pt x="26" y="197"/>
                  </a:lnTo>
                  <a:lnTo>
                    <a:pt x="15" y="172"/>
                  </a:lnTo>
                  <a:lnTo>
                    <a:pt x="7" y="147"/>
                  </a:lnTo>
                  <a:lnTo>
                    <a:pt x="2" y="123"/>
                  </a:lnTo>
                  <a:lnTo>
                    <a:pt x="0" y="100"/>
                  </a:lnTo>
                  <a:lnTo>
                    <a:pt x="2" y="78"/>
                  </a:lnTo>
                  <a:lnTo>
                    <a:pt x="6" y="59"/>
                  </a:lnTo>
                  <a:lnTo>
                    <a:pt x="14" y="41"/>
                  </a:lnTo>
                  <a:lnTo>
                    <a:pt x="26" y="26"/>
                  </a:lnTo>
                  <a:lnTo>
                    <a:pt x="41" y="14"/>
                  </a:lnTo>
                  <a:lnTo>
                    <a:pt x="58" y="6"/>
                  </a:lnTo>
                  <a:lnTo>
                    <a:pt x="78" y="1"/>
                  </a:lnTo>
                  <a:lnTo>
                    <a:pt x="99"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3" name="Freeform 43">
              <a:extLst>
                <a:ext uri="{FF2B5EF4-FFF2-40B4-BE49-F238E27FC236}">
                  <a16:creationId xmlns:a16="http://schemas.microsoft.com/office/drawing/2014/main" id="{3C61C195-90A0-4C47-921E-60C153706686}"/>
                </a:ext>
              </a:extLst>
            </p:cNvPr>
            <p:cNvSpPr>
              <a:spLocks/>
            </p:cNvSpPr>
            <p:nvPr/>
          </p:nvSpPr>
          <p:spPr bwMode="auto">
            <a:xfrm>
              <a:off x="4637894" y="4111385"/>
              <a:ext cx="503305" cy="562352"/>
            </a:xfrm>
            <a:custGeom>
              <a:avLst/>
              <a:gdLst/>
              <a:ahLst/>
              <a:cxnLst>
                <a:cxn ang="0">
                  <a:pos x="99" y="0"/>
                </a:cxn>
                <a:cxn ang="0">
                  <a:pos x="122" y="2"/>
                </a:cxn>
                <a:cxn ang="0">
                  <a:pos x="146" y="8"/>
                </a:cxn>
                <a:cxn ang="0">
                  <a:pos x="172" y="16"/>
                </a:cxn>
                <a:cxn ang="0">
                  <a:pos x="196" y="27"/>
                </a:cxn>
                <a:cxn ang="0">
                  <a:pos x="223" y="41"/>
                </a:cxn>
                <a:cxn ang="0">
                  <a:pos x="249" y="58"/>
                </a:cxn>
                <a:cxn ang="0">
                  <a:pos x="273" y="78"/>
                </a:cxn>
                <a:cxn ang="0">
                  <a:pos x="298" y="101"/>
                </a:cxn>
                <a:cxn ang="0">
                  <a:pos x="302" y="106"/>
                </a:cxn>
                <a:cxn ang="0">
                  <a:pos x="306" y="109"/>
                </a:cxn>
                <a:cxn ang="0">
                  <a:pos x="310" y="114"/>
                </a:cxn>
                <a:cxn ang="0">
                  <a:pos x="290" y="102"/>
                </a:cxn>
                <a:cxn ang="0">
                  <a:pos x="257" y="85"/>
                </a:cxn>
                <a:cxn ang="0">
                  <a:pos x="242" y="80"/>
                </a:cxn>
                <a:cxn ang="0">
                  <a:pos x="227" y="76"/>
                </a:cxn>
                <a:cxn ang="0">
                  <a:pos x="210" y="74"/>
                </a:cxn>
                <a:cxn ang="0">
                  <a:pos x="195" y="74"/>
                </a:cxn>
                <a:cxn ang="0">
                  <a:pos x="179" y="75"/>
                </a:cxn>
                <a:cxn ang="0">
                  <a:pos x="165" y="79"/>
                </a:cxn>
                <a:cxn ang="0">
                  <a:pos x="153" y="85"/>
                </a:cxn>
                <a:cxn ang="0">
                  <a:pos x="142" y="95"/>
                </a:cxn>
                <a:cxn ang="0">
                  <a:pos x="134" y="107"/>
                </a:cxn>
                <a:cxn ang="0">
                  <a:pos x="131" y="122"/>
                </a:cxn>
                <a:cxn ang="0">
                  <a:pos x="130" y="153"/>
                </a:cxn>
                <a:cxn ang="0">
                  <a:pos x="133" y="184"/>
                </a:cxn>
                <a:cxn ang="0">
                  <a:pos x="142" y="214"/>
                </a:cxn>
                <a:cxn ang="0">
                  <a:pos x="155" y="242"/>
                </a:cxn>
                <a:cxn ang="0">
                  <a:pos x="173" y="269"/>
                </a:cxn>
                <a:cxn ang="0">
                  <a:pos x="193" y="294"/>
                </a:cxn>
                <a:cxn ang="0">
                  <a:pos x="216" y="316"/>
                </a:cxn>
                <a:cxn ang="0">
                  <a:pos x="241" y="336"/>
                </a:cxn>
                <a:cxn ang="0">
                  <a:pos x="269" y="353"/>
                </a:cxn>
                <a:cxn ang="0">
                  <a:pos x="298" y="367"/>
                </a:cxn>
                <a:cxn ang="0">
                  <a:pos x="327" y="378"/>
                </a:cxn>
                <a:cxn ang="0">
                  <a:pos x="358" y="385"/>
                </a:cxn>
                <a:cxn ang="0">
                  <a:pos x="340" y="393"/>
                </a:cxn>
                <a:cxn ang="0">
                  <a:pos x="321" y="398"/>
                </a:cxn>
                <a:cxn ang="0">
                  <a:pos x="299" y="400"/>
                </a:cxn>
                <a:cxn ang="0">
                  <a:pos x="276" y="397"/>
                </a:cxn>
                <a:cxn ang="0">
                  <a:pos x="252" y="393"/>
                </a:cxn>
                <a:cxn ang="0">
                  <a:pos x="227" y="384"/>
                </a:cxn>
                <a:cxn ang="0">
                  <a:pos x="201" y="372"/>
                </a:cxn>
                <a:cxn ang="0">
                  <a:pos x="175" y="358"/>
                </a:cxn>
                <a:cxn ang="0">
                  <a:pos x="150" y="341"/>
                </a:cxn>
                <a:cxn ang="0">
                  <a:pos x="125" y="321"/>
                </a:cxn>
                <a:cxn ang="0">
                  <a:pos x="100" y="298"/>
                </a:cxn>
                <a:cxn ang="0">
                  <a:pos x="77" y="273"/>
                </a:cxn>
                <a:cxn ang="0">
                  <a:pos x="58" y="249"/>
                </a:cxn>
                <a:cxn ang="0">
                  <a:pos x="41" y="223"/>
                </a:cxn>
                <a:cxn ang="0">
                  <a:pos x="26" y="197"/>
                </a:cxn>
                <a:cxn ang="0">
                  <a:pos x="15" y="172"/>
                </a:cxn>
                <a:cxn ang="0">
                  <a:pos x="7" y="147"/>
                </a:cxn>
                <a:cxn ang="0">
                  <a:pos x="2" y="123"/>
                </a:cxn>
                <a:cxn ang="0">
                  <a:pos x="0" y="100"/>
                </a:cxn>
                <a:cxn ang="0">
                  <a:pos x="2" y="78"/>
                </a:cxn>
                <a:cxn ang="0">
                  <a:pos x="6" y="59"/>
                </a:cxn>
                <a:cxn ang="0">
                  <a:pos x="14" y="41"/>
                </a:cxn>
                <a:cxn ang="0">
                  <a:pos x="26" y="26"/>
                </a:cxn>
                <a:cxn ang="0">
                  <a:pos x="41" y="14"/>
                </a:cxn>
                <a:cxn ang="0">
                  <a:pos x="58" y="6"/>
                </a:cxn>
                <a:cxn ang="0">
                  <a:pos x="78" y="1"/>
                </a:cxn>
                <a:cxn ang="0">
                  <a:pos x="99" y="0"/>
                </a:cxn>
              </a:cxnLst>
              <a:rect l="0" t="0" r="r" b="b"/>
              <a:pathLst>
                <a:path w="358" h="400">
                  <a:moveTo>
                    <a:pt x="99" y="0"/>
                  </a:moveTo>
                  <a:lnTo>
                    <a:pt x="122" y="2"/>
                  </a:lnTo>
                  <a:lnTo>
                    <a:pt x="146" y="8"/>
                  </a:lnTo>
                  <a:lnTo>
                    <a:pt x="172" y="16"/>
                  </a:lnTo>
                  <a:lnTo>
                    <a:pt x="196" y="27"/>
                  </a:lnTo>
                  <a:lnTo>
                    <a:pt x="223" y="41"/>
                  </a:lnTo>
                  <a:lnTo>
                    <a:pt x="249" y="58"/>
                  </a:lnTo>
                  <a:lnTo>
                    <a:pt x="273" y="78"/>
                  </a:lnTo>
                  <a:lnTo>
                    <a:pt x="298" y="101"/>
                  </a:lnTo>
                  <a:lnTo>
                    <a:pt x="302" y="106"/>
                  </a:lnTo>
                  <a:lnTo>
                    <a:pt x="306" y="109"/>
                  </a:lnTo>
                  <a:lnTo>
                    <a:pt x="310" y="114"/>
                  </a:lnTo>
                  <a:lnTo>
                    <a:pt x="290" y="102"/>
                  </a:lnTo>
                  <a:lnTo>
                    <a:pt x="257" y="85"/>
                  </a:lnTo>
                  <a:lnTo>
                    <a:pt x="242" y="80"/>
                  </a:lnTo>
                  <a:lnTo>
                    <a:pt x="227" y="76"/>
                  </a:lnTo>
                  <a:lnTo>
                    <a:pt x="210" y="74"/>
                  </a:lnTo>
                  <a:lnTo>
                    <a:pt x="195" y="74"/>
                  </a:lnTo>
                  <a:lnTo>
                    <a:pt x="179" y="75"/>
                  </a:lnTo>
                  <a:lnTo>
                    <a:pt x="165" y="79"/>
                  </a:lnTo>
                  <a:lnTo>
                    <a:pt x="153" y="85"/>
                  </a:lnTo>
                  <a:lnTo>
                    <a:pt x="142" y="95"/>
                  </a:lnTo>
                  <a:lnTo>
                    <a:pt x="134" y="107"/>
                  </a:lnTo>
                  <a:lnTo>
                    <a:pt x="131" y="122"/>
                  </a:lnTo>
                  <a:lnTo>
                    <a:pt x="130" y="153"/>
                  </a:lnTo>
                  <a:lnTo>
                    <a:pt x="133" y="184"/>
                  </a:lnTo>
                  <a:lnTo>
                    <a:pt x="142" y="214"/>
                  </a:lnTo>
                  <a:lnTo>
                    <a:pt x="155" y="242"/>
                  </a:lnTo>
                  <a:lnTo>
                    <a:pt x="173" y="269"/>
                  </a:lnTo>
                  <a:lnTo>
                    <a:pt x="193" y="294"/>
                  </a:lnTo>
                  <a:lnTo>
                    <a:pt x="216" y="316"/>
                  </a:lnTo>
                  <a:lnTo>
                    <a:pt x="241" y="336"/>
                  </a:lnTo>
                  <a:lnTo>
                    <a:pt x="269" y="353"/>
                  </a:lnTo>
                  <a:lnTo>
                    <a:pt x="298" y="367"/>
                  </a:lnTo>
                  <a:lnTo>
                    <a:pt x="327" y="378"/>
                  </a:lnTo>
                  <a:lnTo>
                    <a:pt x="358" y="385"/>
                  </a:lnTo>
                  <a:lnTo>
                    <a:pt x="340" y="393"/>
                  </a:lnTo>
                  <a:lnTo>
                    <a:pt x="321" y="398"/>
                  </a:lnTo>
                  <a:lnTo>
                    <a:pt x="299" y="400"/>
                  </a:lnTo>
                  <a:lnTo>
                    <a:pt x="276" y="397"/>
                  </a:lnTo>
                  <a:lnTo>
                    <a:pt x="252" y="393"/>
                  </a:lnTo>
                  <a:lnTo>
                    <a:pt x="227" y="384"/>
                  </a:lnTo>
                  <a:lnTo>
                    <a:pt x="201" y="372"/>
                  </a:lnTo>
                  <a:lnTo>
                    <a:pt x="175" y="358"/>
                  </a:lnTo>
                  <a:lnTo>
                    <a:pt x="150" y="341"/>
                  </a:lnTo>
                  <a:lnTo>
                    <a:pt x="125" y="321"/>
                  </a:lnTo>
                  <a:lnTo>
                    <a:pt x="100" y="298"/>
                  </a:lnTo>
                  <a:lnTo>
                    <a:pt x="77" y="273"/>
                  </a:lnTo>
                  <a:lnTo>
                    <a:pt x="58" y="249"/>
                  </a:lnTo>
                  <a:lnTo>
                    <a:pt x="41" y="223"/>
                  </a:lnTo>
                  <a:lnTo>
                    <a:pt x="26" y="197"/>
                  </a:lnTo>
                  <a:lnTo>
                    <a:pt x="15" y="172"/>
                  </a:lnTo>
                  <a:lnTo>
                    <a:pt x="7" y="147"/>
                  </a:lnTo>
                  <a:lnTo>
                    <a:pt x="2" y="123"/>
                  </a:lnTo>
                  <a:lnTo>
                    <a:pt x="0" y="100"/>
                  </a:lnTo>
                  <a:lnTo>
                    <a:pt x="2" y="78"/>
                  </a:lnTo>
                  <a:lnTo>
                    <a:pt x="6" y="59"/>
                  </a:lnTo>
                  <a:lnTo>
                    <a:pt x="14" y="41"/>
                  </a:lnTo>
                  <a:lnTo>
                    <a:pt x="26" y="26"/>
                  </a:lnTo>
                  <a:lnTo>
                    <a:pt x="41" y="14"/>
                  </a:lnTo>
                  <a:lnTo>
                    <a:pt x="58" y="6"/>
                  </a:lnTo>
                  <a:lnTo>
                    <a:pt x="78" y="1"/>
                  </a:lnTo>
                  <a:lnTo>
                    <a:pt x="99" y="0"/>
                  </a:lnTo>
                  <a:close/>
                </a:path>
              </a:pathLst>
            </a:custGeom>
            <a:solidFill>
              <a:schemeClr val="bg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4" name="Freeform 53">
              <a:extLst>
                <a:ext uri="{FF2B5EF4-FFF2-40B4-BE49-F238E27FC236}">
                  <a16:creationId xmlns:a16="http://schemas.microsoft.com/office/drawing/2014/main" id="{869EE17B-5054-4E7A-B301-AE4F9428E7F4}"/>
                </a:ext>
              </a:extLst>
            </p:cNvPr>
            <p:cNvSpPr>
              <a:spLocks/>
            </p:cNvSpPr>
            <p:nvPr/>
          </p:nvSpPr>
          <p:spPr bwMode="auto">
            <a:xfrm>
              <a:off x="6711567" y="3557468"/>
              <a:ext cx="205259" cy="205259"/>
            </a:xfrm>
            <a:custGeom>
              <a:avLst/>
              <a:gdLst/>
              <a:ahLst/>
              <a:cxnLst>
                <a:cxn ang="0">
                  <a:pos x="73" y="0"/>
                </a:cxn>
                <a:cxn ang="0">
                  <a:pos x="92" y="3"/>
                </a:cxn>
                <a:cxn ang="0">
                  <a:pos x="109" y="10"/>
                </a:cxn>
                <a:cxn ang="0">
                  <a:pos x="125" y="21"/>
                </a:cxn>
                <a:cxn ang="0">
                  <a:pos x="136" y="36"/>
                </a:cxn>
                <a:cxn ang="0">
                  <a:pos x="143" y="53"/>
                </a:cxn>
                <a:cxn ang="0">
                  <a:pos x="146" y="72"/>
                </a:cxn>
                <a:cxn ang="0">
                  <a:pos x="143" y="92"/>
                </a:cxn>
                <a:cxn ang="0">
                  <a:pos x="136" y="109"/>
                </a:cxn>
                <a:cxn ang="0">
                  <a:pos x="125" y="124"/>
                </a:cxn>
                <a:cxn ang="0">
                  <a:pos x="109" y="136"/>
                </a:cxn>
                <a:cxn ang="0">
                  <a:pos x="92" y="143"/>
                </a:cxn>
                <a:cxn ang="0">
                  <a:pos x="73" y="146"/>
                </a:cxn>
                <a:cxn ang="0">
                  <a:pos x="53" y="143"/>
                </a:cxn>
                <a:cxn ang="0">
                  <a:pos x="36" y="136"/>
                </a:cxn>
                <a:cxn ang="0">
                  <a:pos x="21" y="124"/>
                </a:cxn>
                <a:cxn ang="0">
                  <a:pos x="10" y="109"/>
                </a:cxn>
                <a:cxn ang="0">
                  <a:pos x="3" y="92"/>
                </a:cxn>
                <a:cxn ang="0">
                  <a:pos x="0" y="72"/>
                </a:cxn>
                <a:cxn ang="0">
                  <a:pos x="3" y="53"/>
                </a:cxn>
                <a:cxn ang="0">
                  <a:pos x="10" y="36"/>
                </a:cxn>
                <a:cxn ang="0">
                  <a:pos x="21" y="21"/>
                </a:cxn>
                <a:cxn ang="0">
                  <a:pos x="36" y="10"/>
                </a:cxn>
                <a:cxn ang="0">
                  <a:pos x="53" y="3"/>
                </a:cxn>
                <a:cxn ang="0">
                  <a:pos x="73" y="0"/>
                </a:cxn>
              </a:cxnLst>
              <a:rect l="0" t="0" r="r" b="b"/>
              <a:pathLst>
                <a:path w="146" h="146">
                  <a:moveTo>
                    <a:pt x="73" y="0"/>
                  </a:moveTo>
                  <a:lnTo>
                    <a:pt x="92" y="3"/>
                  </a:lnTo>
                  <a:lnTo>
                    <a:pt x="109" y="10"/>
                  </a:lnTo>
                  <a:lnTo>
                    <a:pt x="125" y="21"/>
                  </a:lnTo>
                  <a:lnTo>
                    <a:pt x="136" y="36"/>
                  </a:lnTo>
                  <a:lnTo>
                    <a:pt x="143" y="53"/>
                  </a:lnTo>
                  <a:lnTo>
                    <a:pt x="146" y="72"/>
                  </a:lnTo>
                  <a:lnTo>
                    <a:pt x="143" y="92"/>
                  </a:lnTo>
                  <a:lnTo>
                    <a:pt x="136" y="109"/>
                  </a:lnTo>
                  <a:lnTo>
                    <a:pt x="125" y="124"/>
                  </a:lnTo>
                  <a:lnTo>
                    <a:pt x="109" y="136"/>
                  </a:lnTo>
                  <a:lnTo>
                    <a:pt x="92" y="143"/>
                  </a:lnTo>
                  <a:lnTo>
                    <a:pt x="73" y="146"/>
                  </a:lnTo>
                  <a:lnTo>
                    <a:pt x="53" y="143"/>
                  </a:lnTo>
                  <a:lnTo>
                    <a:pt x="36" y="136"/>
                  </a:lnTo>
                  <a:lnTo>
                    <a:pt x="21" y="124"/>
                  </a:lnTo>
                  <a:lnTo>
                    <a:pt x="10" y="109"/>
                  </a:lnTo>
                  <a:lnTo>
                    <a:pt x="3" y="92"/>
                  </a:lnTo>
                  <a:lnTo>
                    <a:pt x="0" y="72"/>
                  </a:lnTo>
                  <a:lnTo>
                    <a:pt x="3" y="53"/>
                  </a:lnTo>
                  <a:lnTo>
                    <a:pt x="10" y="36"/>
                  </a:lnTo>
                  <a:lnTo>
                    <a:pt x="21" y="21"/>
                  </a:lnTo>
                  <a:lnTo>
                    <a:pt x="36" y="10"/>
                  </a:lnTo>
                  <a:lnTo>
                    <a:pt x="53" y="3"/>
                  </a:lnTo>
                  <a:lnTo>
                    <a:pt x="73" y="0"/>
                  </a:lnTo>
                  <a:close/>
                </a:path>
              </a:pathLst>
            </a:custGeom>
            <a:solidFill>
              <a:schemeClr val="tx1">
                <a:alpha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5" name="Freeform 54">
              <a:extLst>
                <a:ext uri="{FF2B5EF4-FFF2-40B4-BE49-F238E27FC236}">
                  <a16:creationId xmlns:a16="http://schemas.microsoft.com/office/drawing/2014/main" id="{4B4425DC-EDF9-4C58-A607-061B0256FAF4}"/>
                </a:ext>
              </a:extLst>
            </p:cNvPr>
            <p:cNvSpPr>
              <a:spLocks/>
            </p:cNvSpPr>
            <p:nvPr/>
          </p:nvSpPr>
          <p:spPr bwMode="auto">
            <a:xfrm>
              <a:off x="6646897" y="3023234"/>
              <a:ext cx="458317" cy="459723"/>
            </a:xfrm>
            <a:custGeom>
              <a:avLst/>
              <a:gdLst/>
              <a:ahLst/>
              <a:cxnLst>
                <a:cxn ang="0">
                  <a:pos x="248" y="0"/>
                </a:cxn>
                <a:cxn ang="0">
                  <a:pos x="270" y="17"/>
                </a:cxn>
                <a:cxn ang="0">
                  <a:pos x="289" y="38"/>
                </a:cxn>
                <a:cxn ang="0">
                  <a:pos x="305" y="63"/>
                </a:cxn>
                <a:cxn ang="0">
                  <a:pos x="316" y="89"/>
                </a:cxn>
                <a:cxn ang="0">
                  <a:pos x="324" y="118"/>
                </a:cxn>
                <a:cxn ang="0">
                  <a:pos x="326" y="148"/>
                </a:cxn>
                <a:cxn ang="0">
                  <a:pos x="324" y="177"/>
                </a:cxn>
                <a:cxn ang="0">
                  <a:pos x="317" y="205"/>
                </a:cxn>
                <a:cxn ang="0">
                  <a:pos x="306" y="231"/>
                </a:cxn>
                <a:cxn ang="0">
                  <a:pos x="292" y="254"/>
                </a:cxn>
                <a:cxn ang="0">
                  <a:pos x="274" y="275"/>
                </a:cxn>
                <a:cxn ang="0">
                  <a:pos x="253" y="292"/>
                </a:cxn>
                <a:cxn ang="0">
                  <a:pos x="229" y="307"/>
                </a:cxn>
                <a:cxn ang="0">
                  <a:pos x="204" y="318"/>
                </a:cxn>
                <a:cxn ang="0">
                  <a:pos x="176" y="324"/>
                </a:cxn>
                <a:cxn ang="0">
                  <a:pos x="147" y="327"/>
                </a:cxn>
                <a:cxn ang="0">
                  <a:pos x="117" y="324"/>
                </a:cxn>
                <a:cxn ang="0">
                  <a:pos x="88" y="317"/>
                </a:cxn>
                <a:cxn ang="0">
                  <a:pos x="63" y="305"/>
                </a:cxn>
                <a:cxn ang="0">
                  <a:pos x="38" y="289"/>
                </a:cxn>
                <a:cxn ang="0">
                  <a:pos x="17" y="270"/>
                </a:cxn>
                <a:cxn ang="0">
                  <a:pos x="0" y="248"/>
                </a:cxn>
                <a:cxn ang="0">
                  <a:pos x="248" y="0"/>
                </a:cxn>
              </a:cxnLst>
              <a:rect l="0" t="0" r="r" b="b"/>
              <a:pathLst>
                <a:path w="326" h="327">
                  <a:moveTo>
                    <a:pt x="248" y="0"/>
                  </a:moveTo>
                  <a:lnTo>
                    <a:pt x="270" y="17"/>
                  </a:lnTo>
                  <a:lnTo>
                    <a:pt x="289" y="38"/>
                  </a:lnTo>
                  <a:lnTo>
                    <a:pt x="305" y="63"/>
                  </a:lnTo>
                  <a:lnTo>
                    <a:pt x="316" y="89"/>
                  </a:lnTo>
                  <a:lnTo>
                    <a:pt x="324" y="118"/>
                  </a:lnTo>
                  <a:lnTo>
                    <a:pt x="326" y="148"/>
                  </a:lnTo>
                  <a:lnTo>
                    <a:pt x="324" y="177"/>
                  </a:lnTo>
                  <a:lnTo>
                    <a:pt x="317" y="205"/>
                  </a:lnTo>
                  <a:lnTo>
                    <a:pt x="306" y="231"/>
                  </a:lnTo>
                  <a:lnTo>
                    <a:pt x="292" y="254"/>
                  </a:lnTo>
                  <a:lnTo>
                    <a:pt x="274" y="275"/>
                  </a:lnTo>
                  <a:lnTo>
                    <a:pt x="253" y="292"/>
                  </a:lnTo>
                  <a:lnTo>
                    <a:pt x="229" y="307"/>
                  </a:lnTo>
                  <a:lnTo>
                    <a:pt x="204" y="318"/>
                  </a:lnTo>
                  <a:lnTo>
                    <a:pt x="176" y="324"/>
                  </a:lnTo>
                  <a:lnTo>
                    <a:pt x="147" y="327"/>
                  </a:lnTo>
                  <a:lnTo>
                    <a:pt x="117" y="324"/>
                  </a:lnTo>
                  <a:lnTo>
                    <a:pt x="88" y="317"/>
                  </a:lnTo>
                  <a:lnTo>
                    <a:pt x="63" y="305"/>
                  </a:lnTo>
                  <a:lnTo>
                    <a:pt x="38" y="289"/>
                  </a:lnTo>
                  <a:lnTo>
                    <a:pt x="17" y="270"/>
                  </a:lnTo>
                  <a:lnTo>
                    <a:pt x="0" y="248"/>
                  </a:lnTo>
                  <a:lnTo>
                    <a:pt x="248" y="0"/>
                  </a:lnTo>
                  <a:close/>
                </a:path>
              </a:pathLst>
            </a:custGeom>
            <a:solidFill>
              <a:schemeClr val="tx1">
                <a:alpha val="39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6" name="Freeform 57">
              <a:extLst>
                <a:ext uri="{FF2B5EF4-FFF2-40B4-BE49-F238E27FC236}">
                  <a16:creationId xmlns:a16="http://schemas.microsoft.com/office/drawing/2014/main" id="{49DC3D2F-3ECA-4D81-B246-8CABA26BB642}"/>
                </a:ext>
              </a:extLst>
            </p:cNvPr>
            <p:cNvSpPr>
              <a:spLocks/>
            </p:cNvSpPr>
            <p:nvPr/>
          </p:nvSpPr>
          <p:spPr bwMode="auto">
            <a:xfrm>
              <a:off x="5697928" y="3324092"/>
              <a:ext cx="347253" cy="348658"/>
            </a:xfrm>
            <a:custGeom>
              <a:avLst/>
              <a:gdLst/>
              <a:ahLst/>
              <a:cxnLst>
                <a:cxn ang="0">
                  <a:pos x="33" y="0"/>
                </a:cxn>
                <a:cxn ang="0">
                  <a:pos x="247" y="214"/>
                </a:cxn>
                <a:cxn ang="0">
                  <a:pos x="213" y="248"/>
                </a:cxn>
                <a:cxn ang="0">
                  <a:pos x="0" y="33"/>
                </a:cxn>
                <a:cxn ang="0">
                  <a:pos x="33" y="0"/>
                </a:cxn>
              </a:cxnLst>
              <a:rect l="0" t="0" r="r" b="b"/>
              <a:pathLst>
                <a:path w="247" h="248">
                  <a:moveTo>
                    <a:pt x="33" y="0"/>
                  </a:moveTo>
                  <a:lnTo>
                    <a:pt x="247" y="214"/>
                  </a:lnTo>
                  <a:lnTo>
                    <a:pt x="213" y="248"/>
                  </a:lnTo>
                  <a:lnTo>
                    <a:pt x="0" y="33"/>
                  </a:lnTo>
                  <a:lnTo>
                    <a:pt x="33" y="0"/>
                  </a:lnTo>
                  <a:close/>
                </a:path>
              </a:pathLst>
            </a:custGeom>
            <a:solidFill>
              <a:srgbClr val="A0B4B7"/>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7" name="Freeform 82">
              <a:extLst>
                <a:ext uri="{FF2B5EF4-FFF2-40B4-BE49-F238E27FC236}">
                  <a16:creationId xmlns:a16="http://schemas.microsoft.com/office/drawing/2014/main" id="{C516BB65-C752-4794-8A06-F483CB6CDEB6}"/>
                </a:ext>
              </a:extLst>
            </p:cNvPr>
            <p:cNvSpPr>
              <a:spLocks/>
            </p:cNvSpPr>
            <p:nvPr/>
          </p:nvSpPr>
          <p:spPr bwMode="auto">
            <a:xfrm>
              <a:off x="5446275" y="3849891"/>
              <a:ext cx="548293" cy="500493"/>
            </a:xfrm>
            <a:custGeom>
              <a:avLst/>
              <a:gdLst/>
              <a:ahLst/>
              <a:cxnLst>
                <a:cxn ang="0">
                  <a:pos x="5" y="0"/>
                </a:cxn>
                <a:cxn ang="0">
                  <a:pos x="216" y="211"/>
                </a:cxn>
                <a:cxn ang="0">
                  <a:pos x="269" y="229"/>
                </a:cxn>
                <a:cxn ang="0">
                  <a:pos x="390" y="351"/>
                </a:cxn>
                <a:cxn ang="0">
                  <a:pos x="386" y="356"/>
                </a:cxn>
                <a:cxn ang="0">
                  <a:pos x="266" y="235"/>
                </a:cxn>
                <a:cxn ang="0">
                  <a:pos x="213" y="216"/>
                </a:cxn>
                <a:cxn ang="0">
                  <a:pos x="212" y="216"/>
                </a:cxn>
                <a:cxn ang="0">
                  <a:pos x="211" y="216"/>
                </a:cxn>
                <a:cxn ang="0">
                  <a:pos x="0" y="4"/>
                </a:cxn>
                <a:cxn ang="0">
                  <a:pos x="5" y="0"/>
                </a:cxn>
              </a:cxnLst>
              <a:rect l="0" t="0" r="r" b="b"/>
              <a:pathLst>
                <a:path w="390" h="356">
                  <a:moveTo>
                    <a:pt x="5" y="0"/>
                  </a:moveTo>
                  <a:lnTo>
                    <a:pt x="216" y="211"/>
                  </a:lnTo>
                  <a:lnTo>
                    <a:pt x="269" y="229"/>
                  </a:lnTo>
                  <a:lnTo>
                    <a:pt x="390" y="351"/>
                  </a:lnTo>
                  <a:lnTo>
                    <a:pt x="386" y="356"/>
                  </a:lnTo>
                  <a:lnTo>
                    <a:pt x="266" y="235"/>
                  </a:lnTo>
                  <a:lnTo>
                    <a:pt x="213" y="216"/>
                  </a:lnTo>
                  <a:lnTo>
                    <a:pt x="212" y="216"/>
                  </a:lnTo>
                  <a:lnTo>
                    <a:pt x="211" y="216"/>
                  </a:lnTo>
                  <a:lnTo>
                    <a:pt x="0" y="4"/>
                  </a:lnTo>
                  <a:lnTo>
                    <a:pt x="5" y="0"/>
                  </a:lnTo>
                  <a:close/>
                </a:path>
              </a:pathLst>
            </a:custGeom>
            <a:solidFill>
              <a:srgbClr val="0F252C"/>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8" name="Freeform 83">
              <a:extLst>
                <a:ext uri="{FF2B5EF4-FFF2-40B4-BE49-F238E27FC236}">
                  <a16:creationId xmlns:a16="http://schemas.microsoft.com/office/drawing/2014/main" id="{ED7AE894-439D-4DA9-AC00-9643145AC86B}"/>
                </a:ext>
              </a:extLst>
            </p:cNvPr>
            <p:cNvSpPr>
              <a:spLocks/>
            </p:cNvSpPr>
            <p:nvPr/>
          </p:nvSpPr>
          <p:spPr bwMode="auto">
            <a:xfrm>
              <a:off x="4689911" y="4517685"/>
              <a:ext cx="531423" cy="257277"/>
            </a:xfrm>
            <a:custGeom>
              <a:avLst/>
              <a:gdLst/>
              <a:ahLst/>
              <a:cxnLst>
                <a:cxn ang="0">
                  <a:pos x="27" y="0"/>
                </a:cxn>
                <a:cxn ang="0">
                  <a:pos x="36" y="1"/>
                </a:cxn>
                <a:cxn ang="0">
                  <a:pos x="43" y="4"/>
                </a:cxn>
                <a:cxn ang="0">
                  <a:pos x="50" y="7"/>
                </a:cxn>
                <a:cxn ang="0">
                  <a:pos x="53" y="11"/>
                </a:cxn>
                <a:cxn ang="0">
                  <a:pos x="77" y="30"/>
                </a:cxn>
                <a:cxn ang="0">
                  <a:pos x="103" y="48"/>
                </a:cxn>
                <a:cxn ang="0">
                  <a:pos x="130" y="63"/>
                </a:cxn>
                <a:cxn ang="0">
                  <a:pos x="159" y="77"/>
                </a:cxn>
                <a:cxn ang="0">
                  <a:pos x="188" y="88"/>
                </a:cxn>
                <a:cxn ang="0">
                  <a:pos x="216" y="97"/>
                </a:cxn>
                <a:cxn ang="0">
                  <a:pos x="245" y="104"/>
                </a:cxn>
                <a:cxn ang="0">
                  <a:pos x="271" y="107"/>
                </a:cxn>
                <a:cxn ang="0">
                  <a:pos x="296" y="108"/>
                </a:cxn>
                <a:cxn ang="0">
                  <a:pos x="318" y="106"/>
                </a:cxn>
                <a:cxn ang="0">
                  <a:pos x="328" y="104"/>
                </a:cxn>
                <a:cxn ang="0">
                  <a:pos x="338" y="99"/>
                </a:cxn>
                <a:cxn ang="0">
                  <a:pos x="348" y="93"/>
                </a:cxn>
                <a:cxn ang="0">
                  <a:pos x="357" y="88"/>
                </a:cxn>
                <a:cxn ang="0">
                  <a:pos x="365" y="82"/>
                </a:cxn>
                <a:cxn ang="0">
                  <a:pos x="372" y="77"/>
                </a:cxn>
                <a:cxn ang="0">
                  <a:pos x="376" y="73"/>
                </a:cxn>
                <a:cxn ang="0">
                  <a:pos x="378" y="72"/>
                </a:cxn>
                <a:cxn ang="0">
                  <a:pos x="301" y="149"/>
                </a:cxn>
                <a:cxn ang="0">
                  <a:pos x="300" y="150"/>
                </a:cxn>
                <a:cxn ang="0">
                  <a:pos x="293" y="157"/>
                </a:cxn>
                <a:cxn ang="0">
                  <a:pos x="289" y="159"/>
                </a:cxn>
                <a:cxn ang="0">
                  <a:pos x="289" y="160"/>
                </a:cxn>
                <a:cxn ang="0">
                  <a:pos x="288" y="161"/>
                </a:cxn>
                <a:cxn ang="0">
                  <a:pos x="270" y="172"/>
                </a:cxn>
                <a:cxn ang="0">
                  <a:pos x="252" y="180"/>
                </a:cxn>
                <a:cxn ang="0">
                  <a:pos x="232" y="183"/>
                </a:cxn>
                <a:cxn ang="0">
                  <a:pos x="210" y="182"/>
                </a:cxn>
                <a:cxn ang="0">
                  <a:pos x="187" y="179"/>
                </a:cxn>
                <a:cxn ang="0">
                  <a:pos x="164" y="170"/>
                </a:cxn>
                <a:cxn ang="0">
                  <a:pos x="139" y="159"/>
                </a:cxn>
                <a:cxn ang="0">
                  <a:pos x="115" y="145"/>
                </a:cxn>
                <a:cxn ang="0">
                  <a:pos x="90" y="126"/>
                </a:cxn>
                <a:cxn ang="0">
                  <a:pos x="65" y="105"/>
                </a:cxn>
                <a:cxn ang="0">
                  <a:pos x="40" y="82"/>
                </a:cxn>
                <a:cxn ang="0">
                  <a:pos x="16" y="55"/>
                </a:cxn>
                <a:cxn ang="0">
                  <a:pos x="14" y="52"/>
                </a:cxn>
                <a:cxn ang="0">
                  <a:pos x="10" y="48"/>
                </a:cxn>
                <a:cxn ang="0">
                  <a:pos x="6" y="41"/>
                </a:cxn>
                <a:cxn ang="0">
                  <a:pos x="2" y="33"/>
                </a:cxn>
                <a:cxn ang="0">
                  <a:pos x="0" y="25"/>
                </a:cxn>
                <a:cxn ang="0">
                  <a:pos x="2" y="16"/>
                </a:cxn>
                <a:cxn ang="0">
                  <a:pos x="8" y="8"/>
                </a:cxn>
                <a:cxn ang="0">
                  <a:pos x="18" y="2"/>
                </a:cxn>
                <a:cxn ang="0">
                  <a:pos x="27" y="0"/>
                </a:cxn>
              </a:cxnLst>
              <a:rect l="0" t="0" r="r" b="b"/>
              <a:pathLst>
                <a:path w="378" h="183">
                  <a:moveTo>
                    <a:pt x="27" y="0"/>
                  </a:moveTo>
                  <a:lnTo>
                    <a:pt x="36" y="1"/>
                  </a:lnTo>
                  <a:lnTo>
                    <a:pt x="43" y="4"/>
                  </a:lnTo>
                  <a:lnTo>
                    <a:pt x="50" y="7"/>
                  </a:lnTo>
                  <a:lnTo>
                    <a:pt x="53" y="11"/>
                  </a:lnTo>
                  <a:lnTo>
                    <a:pt x="77" y="30"/>
                  </a:lnTo>
                  <a:lnTo>
                    <a:pt x="103" y="48"/>
                  </a:lnTo>
                  <a:lnTo>
                    <a:pt x="130" y="63"/>
                  </a:lnTo>
                  <a:lnTo>
                    <a:pt x="159" y="77"/>
                  </a:lnTo>
                  <a:lnTo>
                    <a:pt x="188" y="88"/>
                  </a:lnTo>
                  <a:lnTo>
                    <a:pt x="216" y="97"/>
                  </a:lnTo>
                  <a:lnTo>
                    <a:pt x="245" y="104"/>
                  </a:lnTo>
                  <a:lnTo>
                    <a:pt x="271" y="107"/>
                  </a:lnTo>
                  <a:lnTo>
                    <a:pt x="296" y="108"/>
                  </a:lnTo>
                  <a:lnTo>
                    <a:pt x="318" y="106"/>
                  </a:lnTo>
                  <a:lnTo>
                    <a:pt x="328" y="104"/>
                  </a:lnTo>
                  <a:lnTo>
                    <a:pt x="338" y="99"/>
                  </a:lnTo>
                  <a:lnTo>
                    <a:pt x="348" y="93"/>
                  </a:lnTo>
                  <a:lnTo>
                    <a:pt x="357" y="88"/>
                  </a:lnTo>
                  <a:lnTo>
                    <a:pt x="365" y="82"/>
                  </a:lnTo>
                  <a:lnTo>
                    <a:pt x="372" y="77"/>
                  </a:lnTo>
                  <a:lnTo>
                    <a:pt x="376" y="73"/>
                  </a:lnTo>
                  <a:lnTo>
                    <a:pt x="378" y="72"/>
                  </a:lnTo>
                  <a:lnTo>
                    <a:pt x="301" y="149"/>
                  </a:lnTo>
                  <a:lnTo>
                    <a:pt x="300" y="150"/>
                  </a:lnTo>
                  <a:lnTo>
                    <a:pt x="293" y="157"/>
                  </a:lnTo>
                  <a:lnTo>
                    <a:pt x="289" y="159"/>
                  </a:lnTo>
                  <a:lnTo>
                    <a:pt x="289" y="160"/>
                  </a:lnTo>
                  <a:lnTo>
                    <a:pt x="288" y="161"/>
                  </a:lnTo>
                  <a:lnTo>
                    <a:pt x="270" y="172"/>
                  </a:lnTo>
                  <a:lnTo>
                    <a:pt x="252" y="180"/>
                  </a:lnTo>
                  <a:lnTo>
                    <a:pt x="232" y="183"/>
                  </a:lnTo>
                  <a:lnTo>
                    <a:pt x="210" y="182"/>
                  </a:lnTo>
                  <a:lnTo>
                    <a:pt x="187" y="179"/>
                  </a:lnTo>
                  <a:lnTo>
                    <a:pt x="164" y="170"/>
                  </a:lnTo>
                  <a:lnTo>
                    <a:pt x="139" y="159"/>
                  </a:lnTo>
                  <a:lnTo>
                    <a:pt x="115" y="145"/>
                  </a:lnTo>
                  <a:lnTo>
                    <a:pt x="90" y="126"/>
                  </a:lnTo>
                  <a:lnTo>
                    <a:pt x="65" y="105"/>
                  </a:lnTo>
                  <a:lnTo>
                    <a:pt x="40" y="82"/>
                  </a:lnTo>
                  <a:lnTo>
                    <a:pt x="16" y="55"/>
                  </a:lnTo>
                  <a:lnTo>
                    <a:pt x="14" y="52"/>
                  </a:lnTo>
                  <a:lnTo>
                    <a:pt x="10" y="48"/>
                  </a:lnTo>
                  <a:lnTo>
                    <a:pt x="6" y="41"/>
                  </a:lnTo>
                  <a:lnTo>
                    <a:pt x="2" y="33"/>
                  </a:lnTo>
                  <a:lnTo>
                    <a:pt x="0" y="25"/>
                  </a:lnTo>
                  <a:lnTo>
                    <a:pt x="2" y="16"/>
                  </a:lnTo>
                  <a:lnTo>
                    <a:pt x="8" y="8"/>
                  </a:lnTo>
                  <a:lnTo>
                    <a:pt x="18" y="2"/>
                  </a:lnTo>
                  <a:lnTo>
                    <a:pt x="27" y="0"/>
                  </a:lnTo>
                  <a:close/>
                </a:path>
              </a:pathLst>
            </a:custGeom>
            <a:solidFill>
              <a:schemeClr val="bg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59" name="Freeform 84">
              <a:extLst>
                <a:ext uri="{FF2B5EF4-FFF2-40B4-BE49-F238E27FC236}">
                  <a16:creationId xmlns:a16="http://schemas.microsoft.com/office/drawing/2014/main" id="{AC08ADFE-97B3-4FC0-A58E-8C2EBE1C439F}"/>
                </a:ext>
              </a:extLst>
            </p:cNvPr>
            <p:cNvSpPr>
              <a:spLocks noEditPoints="1"/>
            </p:cNvSpPr>
            <p:nvPr/>
          </p:nvSpPr>
          <p:spPr bwMode="auto">
            <a:xfrm>
              <a:off x="4699753" y="4246350"/>
              <a:ext cx="552511" cy="427388"/>
            </a:xfrm>
            <a:custGeom>
              <a:avLst/>
              <a:gdLst/>
              <a:ahLst/>
              <a:cxnLst>
                <a:cxn ang="0">
                  <a:pos x="1" y="200"/>
                </a:cxn>
                <a:cxn ang="0">
                  <a:pos x="1" y="199"/>
                </a:cxn>
                <a:cxn ang="0">
                  <a:pos x="251" y="0"/>
                </a:cxn>
                <a:cxn ang="0">
                  <a:pos x="257" y="1"/>
                </a:cxn>
                <a:cxn ang="0">
                  <a:pos x="271" y="9"/>
                </a:cxn>
                <a:cxn ang="0">
                  <a:pos x="292" y="25"/>
                </a:cxn>
                <a:cxn ang="0">
                  <a:pos x="315" y="50"/>
                </a:cxn>
                <a:cxn ang="0">
                  <a:pos x="338" y="79"/>
                </a:cxn>
                <a:cxn ang="0">
                  <a:pos x="367" y="121"/>
                </a:cxn>
                <a:cxn ang="0">
                  <a:pos x="385" y="162"/>
                </a:cxn>
                <a:cxn ang="0">
                  <a:pos x="393" y="204"/>
                </a:cxn>
                <a:cxn ang="0">
                  <a:pos x="385" y="242"/>
                </a:cxn>
                <a:cxn ang="0">
                  <a:pos x="362" y="275"/>
                </a:cxn>
                <a:cxn ang="0">
                  <a:pos x="328" y="297"/>
                </a:cxn>
                <a:cxn ang="0">
                  <a:pos x="288" y="304"/>
                </a:cxn>
                <a:cxn ang="0">
                  <a:pos x="239" y="298"/>
                </a:cxn>
                <a:cxn ang="0">
                  <a:pos x="187" y="285"/>
                </a:cxn>
                <a:cxn ang="0">
                  <a:pos x="136" y="264"/>
                </a:cxn>
                <a:cxn ang="0">
                  <a:pos x="91" y="241"/>
                </a:cxn>
                <a:cxn ang="0">
                  <a:pos x="58" y="217"/>
                </a:cxn>
                <a:cxn ang="0">
                  <a:pos x="35" y="201"/>
                </a:cxn>
                <a:cxn ang="0">
                  <a:pos x="21" y="195"/>
                </a:cxn>
                <a:cxn ang="0">
                  <a:pos x="9" y="196"/>
                </a:cxn>
                <a:cxn ang="0">
                  <a:pos x="2" y="198"/>
                </a:cxn>
                <a:cxn ang="0">
                  <a:pos x="7" y="196"/>
                </a:cxn>
                <a:cxn ang="0">
                  <a:pos x="14" y="192"/>
                </a:cxn>
                <a:cxn ang="0">
                  <a:pos x="22" y="191"/>
                </a:cxn>
                <a:cxn ang="0">
                  <a:pos x="33" y="195"/>
                </a:cxn>
                <a:cxn ang="0">
                  <a:pos x="50" y="205"/>
                </a:cxn>
                <a:cxn ang="0">
                  <a:pos x="77" y="225"/>
                </a:cxn>
                <a:cxn ang="0">
                  <a:pos x="115" y="250"/>
                </a:cxn>
                <a:cxn ang="0">
                  <a:pos x="163" y="271"/>
                </a:cxn>
                <a:cxn ang="0">
                  <a:pos x="214" y="288"/>
                </a:cxn>
                <a:cxn ang="0">
                  <a:pos x="264" y="298"/>
                </a:cxn>
                <a:cxn ang="0">
                  <a:pos x="307" y="298"/>
                </a:cxn>
                <a:cxn ang="0">
                  <a:pos x="344" y="285"/>
                </a:cxn>
                <a:cxn ang="0">
                  <a:pos x="371" y="257"/>
                </a:cxn>
                <a:cxn ang="0">
                  <a:pos x="387" y="222"/>
                </a:cxn>
                <a:cxn ang="0">
                  <a:pos x="388" y="187"/>
                </a:cxn>
                <a:cxn ang="0">
                  <a:pos x="377" y="151"/>
                </a:cxn>
                <a:cxn ang="0">
                  <a:pos x="360" y="119"/>
                </a:cxn>
                <a:cxn ang="0">
                  <a:pos x="335" y="82"/>
                </a:cxn>
                <a:cxn ang="0">
                  <a:pos x="306" y="48"/>
                </a:cxn>
                <a:cxn ang="0">
                  <a:pos x="281" y="22"/>
                </a:cxn>
                <a:cxn ang="0">
                  <a:pos x="261" y="7"/>
                </a:cxn>
                <a:cxn ang="0">
                  <a:pos x="254" y="4"/>
                </a:cxn>
                <a:cxn ang="0">
                  <a:pos x="252" y="3"/>
                </a:cxn>
                <a:cxn ang="0">
                  <a:pos x="251" y="0"/>
                </a:cxn>
              </a:cxnLst>
              <a:rect l="0" t="0" r="r" b="b"/>
              <a:pathLst>
                <a:path w="393" h="304">
                  <a:moveTo>
                    <a:pt x="2" y="199"/>
                  </a:moveTo>
                  <a:lnTo>
                    <a:pt x="1" y="200"/>
                  </a:lnTo>
                  <a:lnTo>
                    <a:pt x="0" y="201"/>
                  </a:lnTo>
                  <a:lnTo>
                    <a:pt x="1" y="199"/>
                  </a:lnTo>
                  <a:lnTo>
                    <a:pt x="2" y="199"/>
                  </a:lnTo>
                  <a:close/>
                  <a:moveTo>
                    <a:pt x="251" y="0"/>
                  </a:moveTo>
                  <a:lnTo>
                    <a:pt x="255" y="0"/>
                  </a:lnTo>
                  <a:lnTo>
                    <a:pt x="257" y="1"/>
                  </a:lnTo>
                  <a:lnTo>
                    <a:pt x="263" y="3"/>
                  </a:lnTo>
                  <a:lnTo>
                    <a:pt x="271" y="9"/>
                  </a:lnTo>
                  <a:lnTo>
                    <a:pt x="281" y="16"/>
                  </a:lnTo>
                  <a:lnTo>
                    <a:pt x="292" y="25"/>
                  </a:lnTo>
                  <a:lnTo>
                    <a:pt x="303" y="37"/>
                  </a:lnTo>
                  <a:lnTo>
                    <a:pt x="315" y="50"/>
                  </a:lnTo>
                  <a:lnTo>
                    <a:pt x="327" y="65"/>
                  </a:lnTo>
                  <a:lnTo>
                    <a:pt x="338" y="79"/>
                  </a:lnTo>
                  <a:lnTo>
                    <a:pt x="354" y="101"/>
                  </a:lnTo>
                  <a:lnTo>
                    <a:pt x="367" y="121"/>
                  </a:lnTo>
                  <a:lnTo>
                    <a:pt x="377" y="141"/>
                  </a:lnTo>
                  <a:lnTo>
                    <a:pt x="385" y="162"/>
                  </a:lnTo>
                  <a:lnTo>
                    <a:pt x="391" y="186"/>
                  </a:lnTo>
                  <a:lnTo>
                    <a:pt x="393" y="204"/>
                  </a:lnTo>
                  <a:lnTo>
                    <a:pt x="391" y="223"/>
                  </a:lnTo>
                  <a:lnTo>
                    <a:pt x="385" y="242"/>
                  </a:lnTo>
                  <a:lnTo>
                    <a:pt x="375" y="260"/>
                  </a:lnTo>
                  <a:lnTo>
                    <a:pt x="362" y="275"/>
                  </a:lnTo>
                  <a:lnTo>
                    <a:pt x="346" y="288"/>
                  </a:lnTo>
                  <a:lnTo>
                    <a:pt x="328" y="297"/>
                  </a:lnTo>
                  <a:lnTo>
                    <a:pt x="308" y="303"/>
                  </a:lnTo>
                  <a:lnTo>
                    <a:pt x="288" y="304"/>
                  </a:lnTo>
                  <a:lnTo>
                    <a:pt x="264" y="303"/>
                  </a:lnTo>
                  <a:lnTo>
                    <a:pt x="239" y="298"/>
                  </a:lnTo>
                  <a:lnTo>
                    <a:pt x="214" y="293"/>
                  </a:lnTo>
                  <a:lnTo>
                    <a:pt x="187" y="285"/>
                  </a:lnTo>
                  <a:lnTo>
                    <a:pt x="161" y="275"/>
                  </a:lnTo>
                  <a:lnTo>
                    <a:pt x="136" y="264"/>
                  </a:lnTo>
                  <a:lnTo>
                    <a:pt x="112" y="253"/>
                  </a:lnTo>
                  <a:lnTo>
                    <a:pt x="91" y="241"/>
                  </a:lnTo>
                  <a:lnTo>
                    <a:pt x="74" y="229"/>
                  </a:lnTo>
                  <a:lnTo>
                    <a:pt x="58" y="217"/>
                  </a:lnTo>
                  <a:lnTo>
                    <a:pt x="45" y="208"/>
                  </a:lnTo>
                  <a:lnTo>
                    <a:pt x="35" y="201"/>
                  </a:lnTo>
                  <a:lnTo>
                    <a:pt x="27" y="197"/>
                  </a:lnTo>
                  <a:lnTo>
                    <a:pt x="21" y="195"/>
                  </a:lnTo>
                  <a:lnTo>
                    <a:pt x="16" y="194"/>
                  </a:lnTo>
                  <a:lnTo>
                    <a:pt x="9" y="196"/>
                  </a:lnTo>
                  <a:lnTo>
                    <a:pt x="2" y="199"/>
                  </a:lnTo>
                  <a:lnTo>
                    <a:pt x="2" y="198"/>
                  </a:lnTo>
                  <a:lnTo>
                    <a:pt x="4" y="197"/>
                  </a:lnTo>
                  <a:lnTo>
                    <a:pt x="7" y="196"/>
                  </a:lnTo>
                  <a:lnTo>
                    <a:pt x="9" y="194"/>
                  </a:lnTo>
                  <a:lnTo>
                    <a:pt x="14" y="192"/>
                  </a:lnTo>
                  <a:lnTo>
                    <a:pt x="18" y="191"/>
                  </a:lnTo>
                  <a:lnTo>
                    <a:pt x="22" y="191"/>
                  </a:lnTo>
                  <a:lnTo>
                    <a:pt x="26" y="193"/>
                  </a:lnTo>
                  <a:lnTo>
                    <a:pt x="33" y="195"/>
                  </a:lnTo>
                  <a:lnTo>
                    <a:pt x="40" y="199"/>
                  </a:lnTo>
                  <a:lnTo>
                    <a:pt x="50" y="205"/>
                  </a:lnTo>
                  <a:lnTo>
                    <a:pt x="62" y="214"/>
                  </a:lnTo>
                  <a:lnTo>
                    <a:pt x="77" y="225"/>
                  </a:lnTo>
                  <a:lnTo>
                    <a:pt x="94" y="237"/>
                  </a:lnTo>
                  <a:lnTo>
                    <a:pt x="115" y="250"/>
                  </a:lnTo>
                  <a:lnTo>
                    <a:pt x="138" y="261"/>
                  </a:lnTo>
                  <a:lnTo>
                    <a:pt x="163" y="271"/>
                  </a:lnTo>
                  <a:lnTo>
                    <a:pt x="188" y="281"/>
                  </a:lnTo>
                  <a:lnTo>
                    <a:pt x="214" y="288"/>
                  </a:lnTo>
                  <a:lnTo>
                    <a:pt x="239" y="295"/>
                  </a:lnTo>
                  <a:lnTo>
                    <a:pt x="264" y="298"/>
                  </a:lnTo>
                  <a:lnTo>
                    <a:pt x="287" y="299"/>
                  </a:lnTo>
                  <a:lnTo>
                    <a:pt x="307" y="298"/>
                  </a:lnTo>
                  <a:lnTo>
                    <a:pt x="326" y="293"/>
                  </a:lnTo>
                  <a:lnTo>
                    <a:pt x="344" y="285"/>
                  </a:lnTo>
                  <a:lnTo>
                    <a:pt x="358" y="273"/>
                  </a:lnTo>
                  <a:lnTo>
                    <a:pt x="371" y="257"/>
                  </a:lnTo>
                  <a:lnTo>
                    <a:pt x="380" y="240"/>
                  </a:lnTo>
                  <a:lnTo>
                    <a:pt x="387" y="222"/>
                  </a:lnTo>
                  <a:lnTo>
                    <a:pt x="390" y="204"/>
                  </a:lnTo>
                  <a:lnTo>
                    <a:pt x="388" y="187"/>
                  </a:lnTo>
                  <a:lnTo>
                    <a:pt x="382" y="167"/>
                  </a:lnTo>
                  <a:lnTo>
                    <a:pt x="377" y="151"/>
                  </a:lnTo>
                  <a:lnTo>
                    <a:pt x="369" y="135"/>
                  </a:lnTo>
                  <a:lnTo>
                    <a:pt x="360" y="119"/>
                  </a:lnTo>
                  <a:lnTo>
                    <a:pt x="348" y="101"/>
                  </a:lnTo>
                  <a:lnTo>
                    <a:pt x="335" y="82"/>
                  </a:lnTo>
                  <a:lnTo>
                    <a:pt x="321" y="64"/>
                  </a:lnTo>
                  <a:lnTo>
                    <a:pt x="306" y="48"/>
                  </a:lnTo>
                  <a:lnTo>
                    <a:pt x="293" y="33"/>
                  </a:lnTo>
                  <a:lnTo>
                    <a:pt x="281" y="22"/>
                  </a:lnTo>
                  <a:lnTo>
                    <a:pt x="270" y="12"/>
                  </a:lnTo>
                  <a:lnTo>
                    <a:pt x="261" y="7"/>
                  </a:lnTo>
                  <a:lnTo>
                    <a:pt x="256" y="4"/>
                  </a:lnTo>
                  <a:lnTo>
                    <a:pt x="254" y="4"/>
                  </a:lnTo>
                  <a:lnTo>
                    <a:pt x="253" y="3"/>
                  </a:lnTo>
                  <a:lnTo>
                    <a:pt x="252" y="3"/>
                  </a:lnTo>
                  <a:lnTo>
                    <a:pt x="250" y="1"/>
                  </a:lnTo>
                  <a:lnTo>
                    <a:pt x="251" y="0"/>
                  </a:lnTo>
                  <a:close/>
                </a:path>
              </a:pathLst>
            </a:custGeom>
            <a:solidFill>
              <a:schemeClr val="tx1">
                <a:lumMod val="65000"/>
                <a:lumOff val="3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0" name="Freeform 85">
              <a:extLst>
                <a:ext uri="{FF2B5EF4-FFF2-40B4-BE49-F238E27FC236}">
                  <a16:creationId xmlns:a16="http://schemas.microsoft.com/office/drawing/2014/main" id="{80A87A1C-8885-4348-AF74-11AAFB1D32B1}"/>
                </a:ext>
              </a:extLst>
            </p:cNvPr>
            <p:cNvSpPr>
              <a:spLocks/>
            </p:cNvSpPr>
            <p:nvPr/>
          </p:nvSpPr>
          <p:spPr bwMode="auto">
            <a:xfrm>
              <a:off x="6686262" y="3522322"/>
              <a:ext cx="205259" cy="206665"/>
            </a:xfrm>
            <a:custGeom>
              <a:avLst/>
              <a:gdLst/>
              <a:ahLst/>
              <a:cxnLst>
                <a:cxn ang="0">
                  <a:pos x="72" y="0"/>
                </a:cxn>
                <a:cxn ang="0">
                  <a:pos x="92" y="3"/>
                </a:cxn>
                <a:cxn ang="0">
                  <a:pos x="110" y="10"/>
                </a:cxn>
                <a:cxn ang="0">
                  <a:pos x="125" y="21"/>
                </a:cxn>
                <a:cxn ang="0">
                  <a:pos x="136" y="37"/>
                </a:cxn>
                <a:cxn ang="0">
                  <a:pos x="143" y="54"/>
                </a:cxn>
                <a:cxn ang="0">
                  <a:pos x="146" y="74"/>
                </a:cxn>
                <a:cxn ang="0">
                  <a:pos x="143" y="93"/>
                </a:cxn>
                <a:cxn ang="0">
                  <a:pos x="136" y="110"/>
                </a:cxn>
                <a:cxn ang="0">
                  <a:pos x="125" y="125"/>
                </a:cxn>
                <a:cxn ang="0">
                  <a:pos x="110" y="137"/>
                </a:cxn>
                <a:cxn ang="0">
                  <a:pos x="92" y="144"/>
                </a:cxn>
                <a:cxn ang="0">
                  <a:pos x="72" y="147"/>
                </a:cxn>
                <a:cxn ang="0">
                  <a:pos x="53" y="144"/>
                </a:cxn>
                <a:cxn ang="0">
                  <a:pos x="36" y="137"/>
                </a:cxn>
                <a:cxn ang="0">
                  <a:pos x="21" y="125"/>
                </a:cxn>
                <a:cxn ang="0">
                  <a:pos x="10" y="110"/>
                </a:cxn>
                <a:cxn ang="0">
                  <a:pos x="3" y="93"/>
                </a:cxn>
                <a:cxn ang="0">
                  <a:pos x="0" y="74"/>
                </a:cxn>
                <a:cxn ang="0">
                  <a:pos x="3" y="54"/>
                </a:cxn>
                <a:cxn ang="0">
                  <a:pos x="10" y="37"/>
                </a:cxn>
                <a:cxn ang="0">
                  <a:pos x="21" y="21"/>
                </a:cxn>
                <a:cxn ang="0">
                  <a:pos x="36" y="10"/>
                </a:cxn>
                <a:cxn ang="0">
                  <a:pos x="53" y="3"/>
                </a:cxn>
                <a:cxn ang="0">
                  <a:pos x="72" y="0"/>
                </a:cxn>
              </a:cxnLst>
              <a:rect l="0" t="0" r="r" b="b"/>
              <a:pathLst>
                <a:path w="146" h="147">
                  <a:moveTo>
                    <a:pt x="72" y="0"/>
                  </a:moveTo>
                  <a:lnTo>
                    <a:pt x="92" y="3"/>
                  </a:lnTo>
                  <a:lnTo>
                    <a:pt x="110" y="10"/>
                  </a:lnTo>
                  <a:lnTo>
                    <a:pt x="125" y="21"/>
                  </a:lnTo>
                  <a:lnTo>
                    <a:pt x="136" y="37"/>
                  </a:lnTo>
                  <a:lnTo>
                    <a:pt x="143" y="54"/>
                  </a:lnTo>
                  <a:lnTo>
                    <a:pt x="146" y="74"/>
                  </a:lnTo>
                  <a:lnTo>
                    <a:pt x="143" y="93"/>
                  </a:lnTo>
                  <a:lnTo>
                    <a:pt x="136" y="110"/>
                  </a:lnTo>
                  <a:lnTo>
                    <a:pt x="125" y="125"/>
                  </a:lnTo>
                  <a:lnTo>
                    <a:pt x="110" y="137"/>
                  </a:lnTo>
                  <a:lnTo>
                    <a:pt x="92" y="144"/>
                  </a:lnTo>
                  <a:lnTo>
                    <a:pt x="72" y="147"/>
                  </a:lnTo>
                  <a:lnTo>
                    <a:pt x="53" y="144"/>
                  </a:lnTo>
                  <a:lnTo>
                    <a:pt x="36" y="137"/>
                  </a:lnTo>
                  <a:lnTo>
                    <a:pt x="21" y="125"/>
                  </a:lnTo>
                  <a:lnTo>
                    <a:pt x="10" y="110"/>
                  </a:lnTo>
                  <a:lnTo>
                    <a:pt x="3" y="93"/>
                  </a:lnTo>
                  <a:lnTo>
                    <a:pt x="0" y="74"/>
                  </a:lnTo>
                  <a:lnTo>
                    <a:pt x="3" y="54"/>
                  </a:lnTo>
                  <a:lnTo>
                    <a:pt x="10" y="37"/>
                  </a:lnTo>
                  <a:lnTo>
                    <a:pt x="21" y="21"/>
                  </a:lnTo>
                  <a:lnTo>
                    <a:pt x="36" y="10"/>
                  </a:lnTo>
                  <a:lnTo>
                    <a:pt x="53" y="3"/>
                  </a:lnTo>
                  <a:lnTo>
                    <a:pt x="72" y="0"/>
                  </a:lnTo>
                  <a:close/>
                </a:path>
              </a:pathLst>
            </a:custGeom>
            <a:solidFill>
              <a:schemeClr val="tx1">
                <a:lumMod val="65000"/>
                <a:lumOff val="3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1" name="Freeform 86">
              <a:extLst>
                <a:ext uri="{FF2B5EF4-FFF2-40B4-BE49-F238E27FC236}">
                  <a16:creationId xmlns:a16="http://schemas.microsoft.com/office/drawing/2014/main" id="{00D49551-40C4-4828-99BA-20C092890528}"/>
                </a:ext>
              </a:extLst>
            </p:cNvPr>
            <p:cNvSpPr>
              <a:spLocks/>
            </p:cNvSpPr>
            <p:nvPr/>
          </p:nvSpPr>
          <p:spPr bwMode="auto">
            <a:xfrm>
              <a:off x="6694697" y="3533569"/>
              <a:ext cx="186983" cy="186983"/>
            </a:xfrm>
            <a:custGeom>
              <a:avLst/>
              <a:gdLst/>
              <a:ahLst/>
              <a:cxnLst>
                <a:cxn ang="0">
                  <a:pos x="66" y="0"/>
                </a:cxn>
                <a:cxn ang="0">
                  <a:pos x="84" y="2"/>
                </a:cxn>
                <a:cxn ang="0">
                  <a:pos x="100" y="9"/>
                </a:cxn>
                <a:cxn ang="0">
                  <a:pos x="114" y="19"/>
                </a:cxn>
                <a:cxn ang="0">
                  <a:pos x="124" y="33"/>
                </a:cxn>
                <a:cxn ang="0">
                  <a:pos x="130" y="48"/>
                </a:cxn>
                <a:cxn ang="0">
                  <a:pos x="133" y="66"/>
                </a:cxn>
                <a:cxn ang="0">
                  <a:pos x="130" y="83"/>
                </a:cxn>
                <a:cxn ang="0">
                  <a:pos x="124" y="100"/>
                </a:cxn>
                <a:cxn ang="0">
                  <a:pos x="114" y="112"/>
                </a:cxn>
                <a:cxn ang="0">
                  <a:pos x="100" y="123"/>
                </a:cxn>
                <a:cxn ang="0">
                  <a:pos x="84" y="130"/>
                </a:cxn>
                <a:cxn ang="0">
                  <a:pos x="66" y="133"/>
                </a:cxn>
                <a:cxn ang="0">
                  <a:pos x="49" y="130"/>
                </a:cxn>
                <a:cxn ang="0">
                  <a:pos x="33" y="123"/>
                </a:cxn>
                <a:cxn ang="0">
                  <a:pos x="20" y="112"/>
                </a:cxn>
                <a:cxn ang="0">
                  <a:pos x="10" y="100"/>
                </a:cxn>
                <a:cxn ang="0">
                  <a:pos x="3" y="83"/>
                </a:cxn>
                <a:cxn ang="0">
                  <a:pos x="0" y="66"/>
                </a:cxn>
                <a:cxn ang="0">
                  <a:pos x="3" y="48"/>
                </a:cxn>
                <a:cxn ang="0">
                  <a:pos x="10" y="33"/>
                </a:cxn>
                <a:cxn ang="0">
                  <a:pos x="20" y="19"/>
                </a:cxn>
                <a:cxn ang="0">
                  <a:pos x="33" y="9"/>
                </a:cxn>
                <a:cxn ang="0">
                  <a:pos x="49" y="2"/>
                </a:cxn>
                <a:cxn ang="0">
                  <a:pos x="66" y="0"/>
                </a:cxn>
              </a:cxnLst>
              <a:rect l="0" t="0" r="r" b="b"/>
              <a:pathLst>
                <a:path w="133" h="133">
                  <a:moveTo>
                    <a:pt x="66" y="0"/>
                  </a:moveTo>
                  <a:lnTo>
                    <a:pt x="84" y="2"/>
                  </a:lnTo>
                  <a:lnTo>
                    <a:pt x="100" y="9"/>
                  </a:lnTo>
                  <a:lnTo>
                    <a:pt x="114" y="19"/>
                  </a:lnTo>
                  <a:lnTo>
                    <a:pt x="124" y="33"/>
                  </a:lnTo>
                  <a:lnTo>
                    <a:pt x="130" y="48"/>
                  </a:lnTo>
                  <a:lnTo>
                    <a:pt x="133" y="66"/>
                  </a:lnTo>
                  <a:lnTo>
                    <a:pt x="130" y="83"/>
                  </a:lnTo>
                  <a:lnTo>
                    <a:pt x="124" y="100"/>
                  </a:lnTo>
                  <a:lnTo>
                    <a:pt x="114" y="112"/>
                  </a:lnTo>
                  <a:lnTo>
                    <a:pt x="100" y="123"/>
                  </a:lnTo>
                  <a:lnTo>
                    <a:pt x="84" y="130"/>
                  </a:lnTo>
                  <a:lnTo>
                    <a:pt x="66" y="133"/>
                  </a:lnTo>
                  <a:lnTo>
                    <a:pt x="49" y="130"/>
                  </a:lnTo>
                  <a:lnTo>
                    <a:pt x="33" y="123"/>
                  </a:lnTo>
                  <a:lnTo>
                    <a:pt x="20" y="112"/>
                  </a:lnTo>
                  <a:lnTo>
                    <a:pt x="10" y="100"/>
                  </a:lnTo>
                  <a:lnTo>
                    <a:pt x="3" y="83"/>
                  </a:lnTo>
                  <a:lnTo>
                    <a:pt x="0" y="66"/>
                  </a:lnTo>
                  <a:lnTo>
                    <a:pt x="3" y="48"/>
                  </a:lnTo>
                  <a:lnTo>
                    <a:pt x="10" y="33"/>
                  </a:lnTo>
                  <a:lnTo>
                    <a:pt x="20" y="19"/>
                  </a:lnTo>
                  <a:lnTo>
                    <a:pt x="33" y="9"/>
                  </a:lnTo>
                  <a:lnTo>
                    <a:pt x="49" y="2"/>
                  </a:lnTo>
                  <a:lnTo>
                    <a:pt x="66"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2" name="Freeform 87">
              <a:extLst>
                <a:ext uri="{FF2B5EF4-FFF2-40B4-BE49-F238E27FC236}">
                  <a16:creationId xmlns:a16="http://schemas.microsoft.com/office/drawing/2014/main" id="{8C0C81F2-1887-44DC-898D-1C9C2BEB28BF}"/>
                </a:ext>
              </a:extLst>
            </p:cNvPr>
            <p:cNvSpPr>
              <a:spLocks/>
            </p:cNvSpPr>
            <p:nvPr/>
          </p:nvSpPr>
          <p:spPr bwMode="auto">
            <a:xfrm>
              <a:off x="6576603" y="2933257"/>
              <a:ext cx="492058" cy="493464"/>
            </a:xfrm>
            <a:custGeom>
              <a:avLst/>
              <a:gdLst/>
              <a:ahLst/>
              <a:cxnLst>
                <a:cxn ang="0">
                  <a:pos x="175" y="0"/>
                </a:cxn>
                <a:cxn ang="0">
                  <a:pos x="206" y="3"/>
                </a:cxn>
                <a:cxn ang="0">
                  <a:pos x="236" y="11"/>
                </a:cxn>
                <a:cxn ang="0">
                  <a:pos x="264" y="24"/>
                </a:cxn>
                <a:cxn ang="0">
                  <a:pos x="288" y="42"/>
                </a:cxn>
                <a:cxn ang="0">
                  <a:pos x="309" y="63"/>
                </a:cxn>
                <a:cxn ang="0">
                  <a:pos x="326" y="87"/>
                </a:cxn>
                <a:cxn ang="0">
                  <a:pos x="339" y="115"/>
                </a:cxn>
                <a:cxn ang="0">
                  <a:pos x="347" y="144"/>
                </a:cxn>
                <a:cxn ang="0">
                  <a:pos x="350" y="175"/>
                </a:cxn>
                <a:cxn ang="0">
                  <a:pos x="347" y="207"/>
                </a:cxn>
                <a:cxn ang="0">
                  <a:pos x="339" y="236"/>
                </a:cxn>
                <a:cxn ang="0">
                  <a:pos x="326" y="263"/>
                </a:cxn>
                <a:cxn ang="0">
                  <a:pos x="309" y="288"/>
                </a:cxn>
                <a:cxn ang="0">
                  <a:pos x="288" y="309"/>
                </a:cxn>
                <a:cxn ang="0">
                  <a:pos x="264" y="327"/>
                </a:cxn>
                <a:cxn ang="0">
                  <a:pos x="236" y="340"/>
                </a:cxn>
                <a:cxn ang="0">
                  <a:pos x="206" y="348"/>
                </a:cxn>
                <a:cxn ang="0">
                  <a:pos x="175" y="351"/>
                </a:cxn>
                <a:cxn ang="0">
                  <a:pos x="144" y="348"/>
                </a:cxn>
                <a:cxn ang="0">
                  <a:pos x="115" y="340"/>
                </a:cxn>
                <a:cxn ang="0">
                  <a:pos x="87" y="327"/>
                </a:cxn>
                <a:cxn ang="0">
                  <a:pos x="62" y="309"/>
                </a:cxn>
                <a:cxn ang="0">
                  <a:pos x="41" y="288"/>
                </a:cxn>
                <a:cxn ang="0">
                  <a:pos x="24" y="263"/>
                </a:cxn>
                <a:cxn ang="0">
                  <a:pos x="11" y="236"/>
                </a:cxn>
                <a:cxn ang="0">
                  <a:pos x="3" y="207"/>
                </a:cxn>
                <a:cxn ang="0">
                  <a:pos x="0" y="175"/>
                </a:cxn>
                <a:cxn ang="0">
                  <a:pos x="3" y="144"/>
                </a:cxn>
                <a:cxn ang="0">
                  <a:pos x="11" y="115"/>
                </a:cxn>
                <a:cxn ang="0">
                  <a:pos x="24" y="87"/>
                </a:cxn>
                <a:cxn ang="0">
                  <a:pos x="41" y="63"/>
                </a:cxn>
                <a:cxn ang="0">
                  <a:pos x="62" y="42"/>
                </a:cxn>
                <a:cxn ang="0">
                  <a:pos x="87" y="24"/>
                </a:cxn>
                <a:cxn ang="0">
                  <a:pos x="115" y="11"/>
                </a:cxn>
                <a:cxn ang="0">
                  <a:pos x="144" y="3"/>
                </a:cxn>
                <a:cxn ang="0">
                  <a:pos x="175" y="0"/>
                </a:cxn>
              </a:cxnLst>
              <a:rect l="0" t="0" r="r" b="b"/>
              <a:pathLst>
                <a:path w="350" h="351">
                  <a:moveTo>
                    <a:pt x="175" y="0"/>
                  </a:moveTo>
                  <a:lnTo>
                    <a:pt x="206" y="3"/>
                  </a:lnTo>
                  <a:lnTo>
                    <a:pt x="236" y="11"/>
                  </a:lnTo>
                  <a:lnTo>
                    <a:pt x="264" y="24"/>
                  </a:lnTo>
                  <a:lnTo>
                    <a:pt x="288" y="42"/>
                  </a:lnTo>
                  <a:lnTo>
                    <a:pt x="309" y="63"/>
                  </a:lnTo>
                  <a:lnTo>
                    <a:pt x="326" y="87"/>
                  </a:lnTo>
                  <a:lnTo>
                    <a:pt x="339" y="115"/>
                  </a:lnTo>
                  <a:lnTo>
                    <a:pt x="347" y="144"/>
                  </a:lnTo>
                  <a:lnTo>
                    <a:pt x="350" y="175"/>
                  </a:lnTo>
                  <a:lnTo>
                    <a:pt x="347" y="207"/>
                  </a:lnTo>
                  <a:lnTo>
                    <a:pt x="339" y="236"/>
                  </a:lnTo>
                  <a:lnTo>
                    <a:pt x="326" y="263"/>
                  </a:lnTo>
                  <a:lnTo>
                    <a:pt x="309" y="288"/>
                  </a:lnTo>
                  <a:lnTo>
                    <a:pt x="288" y="309"/>
                  </a:lnTo>
                  <a:lnTo>
                    <a:pt x="264" y="327"/>
                  </a:lnTo>
                  <a:lnTo>
                    <a:pt x="236" y="340"/>
                  </a:lnTo>
                  <a:lnTo>
                    <a:pt x="206" y="348"/>
                  </a:lnTo>
                  <a:lnTo>
                    <a:pt x="175" y="351"/>
                  </a:lnTo>
                  <a:lnTo>
                    <a:pt x="144" y="348"/>
                  </a:lnTo>
                  <a:lnTo>
                    <a:pt x="115" y="340"/>
                  </a:lnTo>
                  <a:lnTo>
                    <a:pt x="87" y="327"/>
                  </a:lnTo>
                  <a:lnTo>
                    <a:pt x="62" y="309"/>
                  </a:lnTo>
                  <a:lnTo>
                    <a:pt x="41" y="288"/>
                  </a:lnTo>
                  <a:lnTo>
                    <a:pt x="24" y="263"/>
                  </a:lnTo>
                  <a:lnTo>
                    <a:pt x="11" y="236"/>
                  </a:lnTo>
                  <a:lnTo>
                    <a:pt x="3" y="207"/>
                  </a:lnTo>
                  <a:lnTo>
                    <a:pt x="0" y="175"/>
                  </a:lnTo>
                  <a:lnTo>
                    <a:pt x="3" y="144"/>
                  </a:lnTo>
                  <a:lnTo>
                    <a:pt x="11" y="115"/>
                  </a:lnTo>
                  <a:lnTo>
                    <a:pt x="24" y="87"/>
                  </a:lnTo>
                  <a:lnTo>
                    <a:pt x="41" y="63"/>
                  </a:lnTo>
                  <a:lnTo>
                    <a:pt x="62" y="42"/>
                  </a:lnTo>
                  <a:lnTo>
                    <a:pt x="87" y="24"/>
                  </a:lnTo>
                  <a:lnTo>
                    <a:pt x="115" y="11"/>
                  </a:lnTo>
                  <a:lnTo>
                    <a:pt x="144" y="3"/>
                  </a:lnTo>
                  <a:lnTo>
                    <a:pt x="17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3" name="Freeform 89">
              <a:extLst>
                <a:ext uri="{FF2B5EF4-FFF2-40B4-BE49-F238E27FC236}">
                  <a16:creationId xmlns:a16="http://schemas.microsoft.com/office/drawing/2014/main" id="{7CBC0F50-6112-442F-8A50-104ED5CD1C11}"/>
                </a:ext>
              </a:extLst>
            </p:cNvPr>
            <p:cNvSpPr>
              <a:spLocks/>
            </p:cNvSpPr>
            <p:nvPr/>
          </p:nvSpPr>
          <p:spPr bwMode="auto">
            <a:xfrm>
              <a:off x="6608939" y="2965593"/>
              <a:ext cx="427388" cy="428794"/>
            </a:xfrm>
            <a:custGeom>
              <a:avLst/>
              <a:gdLst/>
              <a:ahLst/>
              <a:cxnLst>
                <a:cxn ang="0">
                  <a:pos x="152" y="0"/>
                </a:cxn>
                <a:cxn ang="0">
                  <a:pos x="180" y="3"/>
                </a:cxn>
                <a:cxn ang="0">
                  <a:pos x="205" y="9"/>
                </a:cxn>
                <a:cxn ang="0">
                  <a:pos x="229" y="21"/>
                </a:cxn>
                <a:cxn ang="0">
                  <a:pos x="250" y="36"/>
                </a:cxn>
                <a:cxn ang="0">
                  <a:pos x="268" y="54"/>
                </a:cxn>
                <a:cxn ang="0">
                  <a:pos x="283" y="75"/>
                </a:cxn>
                <a:cxn ang="0">
                  <a:pos x="295" y="99"/>
                </a:cxn>
                <a:cxn ang="0">
                  <a:pos x="301" y="125"/>
                </a:cxn>
                <a:cxn ang="0">
                  <a:pos x="304" y="152"/>
                </a:cxn>
                <a:cxn ang="0">
                  <a:pos x="301" y="180"/>
                </a:cxn>
                <a:cxn ang="0">
                  <a:pos x="295" y="206"/>
                </a:cxn>
                <a:cxn ang="0">
                  <a:pos x="283" y="229"/>
                </a:cxn>
                <a:cxn ang="0">
                  <a:pos x="268" y="251"/>
                </a:cxn>
                <a:cxn ang="0">
                  <a:pos x="250" y="269"/>
                </a:cxn>
                <a:cxn ang="0">
                  <a:pos x="229" y="284"/>
                </a:cxn>
                <a:cxn ang="0">
                  <a:pos x="205" y="295"/>
                </a:cxn>
                <a:cxn ang="0">
                  <a:pos x="180" y="302"/>
                </a:cxn>
                <a:cxn ang="0">
                  <a:pos x="152" y="305"/>
                </a:cxn>
                <a:cxn ang="0">
                  <a:pos x="125" y="302"/>
                </a:cxn>
                <a:cxn ang="0">
                  <a:pos x="99" y="295"/>
                </a:cxn>
                <a:cxn ang="0">
                  <a:pos x="76" y="284"/>
                </a:cxn>
                <a:cxn ang="0">
                  <a:pos x="54" y="269"/>
                </a:cxn>
                <a:cxn ang="0">
                  <a:pos x="36" y="251"/>
                </a:cxn>
                <a:cxn ang="0">
                  <a:pos x="21" y="229"/>
                </a:cxn>
                <a:cxn ang="0">
                  <a:pos x="9" y="206"/>
                </a:cxn>
                <a:cxn ang="0">
                  <a:pos x="3" y="180"/>
                </a:cxn>
                <a:cxn ang="0">
                  <a:pos x="0" y="152"/>
                </a:cxn>
                <a:cxn ang="0">
                  <a:pos x="3" y="125"/>
                </a:cxn>
                <a:cxn ang="0">
                  <a:pos x="9" y="99"/>
                </a:cxn>
                <a:cxn ang="0">
                  <a:pos x="21" y="75"/>
                </a:cxn>
                <a:cxn ang="0">
                  <a:pos x="36" y="54"/>
                </a:cxn>
                <a:cxn ang="0">
                  <a:pos x="54" y="36"/>
                </a:cxn>
                <a:cxn ang="0">
                  <a:pos x="76" y="21"/>
                </a:cxn>
                <a:cxn ang="0">
                  <a:pos x="99" y="9"/>
                </a:cxn>
                <a:cxn ang="0">
                  <a:pos x="125" y="3"/>
                </a:cxn>
                <a:cxn ang="0">
                  <a:pos x="152" y="0"/>
                </a:cxn>
              </a:cxnLst>
              <a:rect l="0" t="0" r="r" b="b"/>
              <a:pathLst>
                <a:path w="304" h="305">
                  <a:moveTo>
                    <a:pt x="152" y="0"/>
                  </a:moveTo>
                  <a:lnTo>
                    <a:pt x="180" y="3"/>
                  </a:lnTo>
                  <a:lnTo>
                    <a:pt x="205" y="9"/>
                  </a:lnTo>
                  <a:lnTo>
                    <a:pt x="229" y="21"/>
                  </a:lnTo>
                  <a:lnTo>
                    <a:pt x="250" y="36"/>
                  </a:lnTo>
                  <a:lnTo>
                    <a:pt x="268" y="54"/>
                  </a:lnTo>
                  <a:lnTo>
                    <a:pt x="283" y="75"/>
                  </a:lnTo>
                  <a:lnTo>
                    <a:pt x="295" y="99"/>
                  </a:lnTo>
                  <a:lnTo>
                    <a:pt x="301" y="125"/>
                  </a:lnTo>
                  <a:lnTo>
                    <a:pt x="304" y="152"/>
                  </a:lnTo>
                  <a:lnTo>
                    <a:pt x="301" y="180"/>
                  </a:lnTo>
                  <a:lnTo>
                    <a:pt x="295" y="206"/>
                  </a:lnTo>
                  <a:lnTo>
                    <a:pt x="283" y="229"/>
                  </a:lnTo>
                  <a:lnTo>
                    <a:pt x="268" y="251"/>
                  </a:lnTo>
                  <a:lnTo>
                    <a:pt x="250" y="269"/>
                  </a:lnTo>
                  <a:lnTo>
                    <a:pt x="229" y="284"/>
                  </a:lnTo>
                  <a:lnTo>
                    <a:pt x="205" y="295"/>
                  </a:lnTo>
                  <a:lnTo>
                    <a:pt x="180" y="302"/>
                  </a:lnTo>
                  <a:lnTo>
                    <a:pt x="152" y="305"/>
                  </a:lnTo>
                  <a:lnTo>
                    <a:pt x="125" y="302"/>
                  </a:lnTo>
                  <a:lnTo>
                    <a:pt x="99" y="295"/>
                  </a:lnTo>
                  <a:lnTo>
                    <a:pt x="76" y="284"/>
                  </a:lnTo>
                  <a:lnTo>
                    <a:pt x="54" y="269"/>
                  </a:lnTo>
                  <a:lnTo>
                    <a:pt x="36" y="251"/>
                  </a:lnTo>
                  <a:lnTo>
                    <a:pt x="21" y="229"/>
                  </a:lnTo>
                  <a:lnTo>
                    <a:pt x="9" y="206"/>
                  </a:lnTo>
                  <a:lnTo>
                    <a:pt x="3" y="180"/>
                  </a:lnTo>
                  <a:lnTo>
                    <a:pt x="0" y="152"/>
                  </a:lnTo>
                  <a:lnTo>
                    <a:pt x="3" y="125"/>
                  </a:lnTo>
                  <a:lnTo>
                    <a:pt x="9" y="99"/>
                  </a:lnTo>
                  <a:lnTo>
                    <a:pt x="21" y="75"/>
                  </a:lnTo>
                  <a:lnTo>
                    <a:pt x="36" y="54"/>
                  </a:lnTo>
                  <a:lnTo>
                    <a:pt x="54" y="36"/>
                  </a:lnTo>
                  <a:lnTo>
                    <a:pt x="76" y="21"/>
                  </a:lnTo>
                  <a:lnTo>
                    <a:pt x="99" y="9"/>
                  </a:lnTo>
                  <a:lnTo>
                    <a:pt x="125" y="3"/>
                  </a:lnTo>
                  <a:lnTo>
                    <a:pt x="152" y="0"/>
                  </a:lnTo>
                  <a:close/>
                </a:path>
              </a:pathLst>
            </a:custGeom>
            <a:solidFill>
              <a:srgbClr val="1A2A3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4" name="Freeform 90">
              <a:extLst>
                <a:ext uri="{FF2B5EF4-FFF2-40B4-BE49-F238E27FC236}">
                  <a16:creationId xmlns:a16="http://schemas.microsoft.com/office/drawing/2014/main" id="{6CFCE685-D04A-4571-B8FB-7E792349571D}"/>
                </a:ext>
              </a:extLst>
            </p:cNvPr>
            <p:cNvSpPr>
              <a:spLocks/>
            </p:cNvSpPr>
            <p:nvPr/>
          </p:nvSpPr>
          <p:spPr bwMode="auto">
            <a:xfrm>
              <a:off x="6617374" y="2974028"/>
              <a:ext cx="411923" cy="411923"/>
            </a:xfrm>
            <a:custGeom>
              <a:avLst/>
              <a:gdLst/>
              <a:ahLst/>
              <a:cxnLst>
                <a:cxn ang="0">
                  <a:pos x="146" y="0"/>
                </a:cxn>
                <a:cxn ang="0">
                  <a:pos x="173" y="3"/>
                </a:cxn>
                <a:cxn ang="0">
                  <a:pos x="197" y="9"/>
                </a:cxn>
                <a:cxn ang="0">
                  <a:pos x="220" y="20"/>
                </a:cxn>
                <a:cxn ang="0">
                  <a:pos x="240" y="35"/>
                </a:cxn>
                <a:cxn ang="0">
                  <a:pos x="258" y="52"/>
                </a:cxn>
                <a:cxn ang="0">
                  <a:pos x="272" y="72"/>
                </a:cxn>
                <a:cxn ang="0">
                  <a:pos x="283" y="95"/>
                </a:cxn>
                <a:cxn ang="0">
                  <a:pos x="290" y="120"/>
                </a:cxn>
                <a:cxn ang="0">
                  <a:pos x="293" y="146"/>
                </a:cxn>
                <a:cxn ang="0">
                  <a:pos x="290" y="173"/>
                </a:cxn>
                <a:cxn ang="0">
                  <a:pos x="283" y="198"/>
                </a:cxn>
                <a:cxn ang="0">
                  <a:pos x="272" y="221"/>
                </a:cxn>
                <a:cxn ang="0">
                  <a:pos x="258" y="241"/>
                </a:cxn>
                <a:cxn ang="0">
                  <a:pos x="240" y="258"/>
                </a:cxn>
                <a:cxn ang="0">
                  <a:pos x="220" y="273"/>
                </a:cxn>
                <a:cxn ang="0">
                  <a:pos x="197" y="284"/>
                </a:cxn>
                <a:cxn ang="0">
                  <a:pos x="173" y="290"/>
                </a:cxn>
                <a:cxn ang="0">
                  <a:pos x="146" y="293"/>
                </a:cxn>
                <a:cxn ang="0">
                  <a:pos x="120" y="290"/>
                </a:cxn>
                <a:cxn ang="0">
                  <a:pos x="95" y="284"/>
                </a:cxn>
                <a:cxn ang="0">
                  <a:pos x="72" y="273"/>
                </a:cxn>
                <a:cxn ang="0">
                  <a:pos x="52" y="258"/>
                </a:cxn>
                <a:cxn ang="0">
                  <a:pos x="34" y="241"/>
                </a:cxn>
                <a:cxn ang="0">
                  <a:pos x="20" y="221"/>
                </a:cxn>
                <a:cxn ang="0">
                  <a:pos x="9" y="198"/>
                </a:cxn>
                <a:cxn ang="0">
                  <a:pos x="2" y="173"/>
                </a:cxn>
                <a:cxn ang="0">
                  <a:pos x="0" y="146"/>
                </a:cxn>
                <a:cxn ang="0">
                  <a:pos x="2" y="120"/>
                </a:cxn>
                <a:cxn ang="0">
                  <a:pos x="9" y="95"/>
                </a:cxn>
                <a:cxn ang="0">
                  <a:pos x="20" y="72"/>
                </a:cxn>
                <a:cxn ang="0">
                  <a:pos x="34" y="52"/>
                </a:cxn>
                <a:cxn ang="0">
                  <a:pos x="52" y="35"/>
                </a:cxn>
                <a:cxn ang="0">
                  <a:pos x="72" y="20"/>
                </a:cxn>
                <a:cxn ang="0">
                  <a:pos x="95" y="9"/>
                </a:cxn>
                <a:cxn ang="0">
                  <a:pos x="120" y="3"/>
                </a:cxn>
                <a:cxn ang="0">
                  <a:pos x="146" y="0"/>
                </a:cxn>
              </a:cxnLst>
              <a:rect l="0" t="0" r="r" b="b"/>
              <a:pathLst>
                <a:path w="293" h="293">
                  <a:moveTo>
                    <a:pt x="146" y="0"/>
                  </a:moveTo>
                  <a:lnTo>
                    <a:pt x="173" y="3"/>
                  </a:lnTo>
                  <a:lnTo>
                    <a:pt x="197" y="9"/>
                  </a:lnTo>
                  <a:lnTo>
                    <a:pt x="220" y="20"/>
                  </a:lnTo>
                  <a:lnTo>
                    <a:pt x="240" y="35"/>
                  </a:lnTo>
                  <a:lnTo>
                    <a:pt x="258" y="52"/>
                  </a:lnTo>
                  <a:lnTo>
                    <a:pt x="272" y="72"/>
                  </a:lnTo>
                  <a:lnTo>
                    <a:pt x="283" y="95"/>
                  </a:lnTo>
                  <a:lnTo>
                    <a:pt x="290" y="120"/>
                  </a:lnTo>
                  <a:lnTo>
                    <a:pt x="293" y="146"/>
                  </a:lnTo>
                  <a:lnTo>
                    <a:pt x="290" y="173"/>
                  </a:lnTo>
                  <a:lnTo>
                    <a:pt x="283" y="198"/>
                  </a:lnTo>
                  <a:lnTo>
                    <a:pt x="272" y="221"/>
                  </a:lnTo>
                  <a:lnTo>
                    <a:pt x="258" y="241"/>
                  </a:lnTo>
                  <a:lnTo>
                    <a:pt x="240" y="258"/>
                  </a:lnTo>
                  <a:lnTo>
                    <a:pt x="220" y="273"/>
                  </a:lnTo>
                  <a:lnTo>
                    <a:pt x="197" y="284"/>
                  </a:lnTo>
                  <a:lnTo>
                    <a:pt x="173" y="290"/>
                  </a:lnTo>
                  <a:lnTo>
                    <a:pt x="146" y="293"/>
                  </a:lnTo>
                  <a:lnTo>
                    <a:pt x="120" y="290"/>
                  </a:lnTo>
                  <a:lnTo>
                    <a:pt x="95" y="284"/>
                  </a:lnTo>
                  <a:lnTo>
                    <a:pt x="72" y="273"/>
                  </a:lnTo>
                  <a:lnTo>
                    <a:pt x="52" y="258"/>
                  </a:lnTo>
                  <a:lnTo>
                    <a:pt x="34" y="241"/>
                  </a:lnTo>
                  <a:lnTo>
                    <a:pt x="20" y="221"/>
                  </a:lnTo>
                  <a:lnTo>
                    <a:pt x="9" y="198"/>
                  </a:lnTo>
                  <a:lnTo>
                    <a:pt x="2" y="173"/>
                  </a:lnTo>
                  <a:lnTo>
                    <a:pt x="0" y="146"/>
                  </a:lnTo>
                  <a:lnTo>
                    <a:pt x="2" y="120"/>
                  </a:lnTo>
                  <a:lnTo>
                    <a:pt x="9" y="95"/>
                  </a:lnTo>
                  <a:lnTo>
                    <a:pt x="20" y="72"/>
                  </a:lnTo>
                  <a:lnTo>
                    <a:pt x="34" y="52"/>
                  </a:lnTo>
                  <a:lnTo>
                    <a:pt x="52" y="35"/>
                  </a:lnTo>
                  <a:lnTo>
                    <a:pt x="72" y="20"/>
                  </a:lnTo>
                  <a:lnTo>
                    <a:pt x="95" y="9"/>
                  </a:lnTo>
                  <a:lnTo>
                    <a:pt x="120" y="3"/>
                  </a:lnTo>
                  <a:lnTo>
                    <a:pt x="146"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5" name="Freeform 53">
              <a:extLst>
                <a:ext uri="{FF2B5EF4-FFF2-40B4-BE49-F238E27FC236}">
                  <a16:creationId xmlns:a16="http://schemas.microsoft.com/office/drawing/2014/main" id="{86412EEF-8423-4A71-98CC-0C3F07B6B107}"/>
                </a:ext>
              </a:extLst>
            </p:cNvPr>
            <p:cNvSpPr>
              <a:spLocks/>
            </p:cNvSpPr>
            <p:nvPr/>
          </p:nvSpPr>
          <p:spPr bwMode="auto">
            <a:xfrm>
              <a:off x="5612503" y="4745504"/>
              <a:ext cx="188910" cy="188910"/>
            </a:xfrm>
            <a:custGeom>
              <a:avLst/>
              <a:gdLst/>
              <a:ahLst/>
              <a:cxnLst>
                <a:cxn ang="0">
                  <a:pos x="73" y="0"/>
                </a:cxn>
                <a:cxn ang="0">
                  <a:pos x="92" y="3"/>
                </a:cxn>
                <a:cxn ang="0">
                  <a:pos x="109" y="10"/>
                </a:cxn>
                <a:cxn ang="0">
                  <a:pos x="125" y="21"/>
                </a:cxn>
                <a:cxn ang="0">
                  <a:pos x="136" y="36"/>
                </a:cxn>
                <a:cxn ang="0">
                  <a:pos x="143" y="53"/>
                </a:cxn>
                <a:cxn ang="0">
                  <a:pos x="146" y="72"/>
                </a:cxn>
                <a:cxn ang="0">
                  <a:pos x="143" y="92"/>
                </a:cxn>
                <a:cxn ang="0">
                  <a:pos x="136" y="109"/>
                </a:cxn>
                <a:cxn ang="0">
                  <a:pos x="125" y="124"/>
                </a:cxn>
                <a:cxn ang="0">
                  <a:pos x="109" y="136"/>
                </a:cxn>
                <a:cxn ang="0">
                  <a:pos x="92" y="143"/>
                </a:cxn>
                <a:cxn ang="0">
                  <a:pos x="73" y="146"/>
                </a:cxn>
                <a:cxn ang="0">
                  <a:pos x="53" y="143"/>
                </a:cxn>
                <a:cxn ang="0">
                  <a:pos x="36" y="136"/>
                </a:cxn>
                <a:cxn ang="0">
                  <a:pos x="21" y="124"/>
                </a:cxn>
                <a:cxn ang="0">
                  <a:pos x="10" y="109"/>
                </a:cxn>
                <a:cxn ang="0">
                  <a:pos x="3" y="92"/>
                </a:cxn>
                <a:cxn ang="0">
                  <a:pos x="0" y="72"/>
                </a:cxn>
                <a:cxn ang="0">
                  <a:pos x="3" y="53"/>
                </a:cxn>
                <a:cxn ang="0">
                  <a:pos x="10" y="36"/>
                </a:cxn>
                <a:cxn ang="0">
                  <a:pos x="21" y="21"/>
                </a:cxn>
                <a:cxn ang="0">
                  <a:pos x="36" y="10"/>
                </a:cxn>
                <a:cxn ang="0">
                  <a:pos x="53" y="3"/>
                </a:cxn>
                <a:cxn ang="0">
                  <a:pos x="73" y="0"/>
                </a:cxn>
              </a:cxnLst>
              <a:rect l="0" t="0" r="r" b="b"/>
              <a:pathLst>
                <a:path w="146" h="146">
                  <a:moveTo>
                    <a:pt x="73" y="0"/>
                  </a:moveTo>
                  <a:lnTo>
                    <a:pt x="92" y="3"/>
                  </a:lnTo>
                  <a:lnTo>
                    <a:pt x="109" y="10"/>
                  </a:lnTo>
                  <a:lnTo>
                    <a:pt x="125" y="21"/>
                  </a:lnTo>
                  <a:lnTo>
                    <a:pt x="136" y="36"/>
                  </a:lnTo>
                  <a:lnTo>
                    <a:pt x="143" y="53"/>
                  </a:lnTo>
                  <a:lnTo>
                    <a:pt x="146" y="72"/>
                  </a:lnTo>
                  <a:lnTo>
                    <a:pt x="143" y="92"/>
                  </a:lnTo>
                  <a:lnTo>
                    <a:pt x="136" y="109"/>
                  </a:lnTo>
                  <a:lnTo>
                    <a:pt x="125" y="124"/>
                  </a:lnTo>
                  <a:lnTo>
                    <a:pt x="109" y="136"/>
                  </a:lnTo>
                  <a:lnTo>
                    <a:pt x="92" y="143"/>
                  </a:lnTo>
                  <a:lnTo>
                    <a:pt x="73" y="146"/>
                  </a:lnTo>
                  <a:lnTo>
                    <a:pt x="53" y="143"/>
                  </a:lnTo>
                  <a:lnTo>
                    <a:pt x="36" y="136"/>
                  </a:lnTo>
                  <a:lnTo>
                    <a:pt x="21" y="124"/>
                  </a:lnTo>
                  <a:lnTo>
                    <a:pt x="10" y="109"/>
                  </a:lnTo>
                  <a:lnTo>
                    <a:pt x="3" y="92"/>
                  </a:lnTo>
                  <a:lnTo>
                    <a:pt x="0" y="72"/>
                  </a:lnTo>
                  <a:lnTo>
                    <a:pt x="3" y="53"/>
                  </a:lnTo>
                  <a:lnTo>
                    <a:pt x="10" y="36"/>
                  </a:lnTo>
                  <a:lnTo>
                    <a:pt x="21" y="21"/>
                  </a:lnTo>
                  <a:lnTo>
                    <a:pt x="36" y="10"/>
                  </a:lnTo>
                  <a:lnTo>
                    <a:pt x="53" y="3"/>
                  </a:lnTo>
                  <a:lnTo>
                    <a:pt x="73" y="0"/>
                  </a:lnTo>
                  <a:close/>
                </a:path>
              </a:pathLst>
            </a:custGeom>
            <a:solidFill>
              <a:srgbClr val="A0B4B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grpSp>
          <p:nvGrpSpPr>
            <p:cNvPr id="66" name="Group 95">
              <a:extLst>
                <a:ext uri="{FF2B5EF4-FFF2-40B4-BE49-F238E27FC236}">
                  <a16:creationId xmlns:a16="http://schemas.microsoft.com/office/drawing/2014/main" id="{893B651B-D461-48ED-8785-2116B5278162}"/>
                </a:ext>
              </a:extLst>
            </p:cNvPr>
            <p:cNvGrpSpPr/>
            <p:nvPr/>
          </p:nvGrpSpPr>
          <p:grpSpPr>
            <a:xfrm>
              <a:off x="5619199" y="4741219"/>
              <a:ext cx="172924" cy="172924"/>
              <a:chOff x="5516563" y="4495800"/>
              <a:chExt cx="195263" cy="195263"/>
            </a:xfrm>
          </p:grpSpPr>
          <p:sp>
            <p:nvSpPr>
              <p:cNvPr id="69" name="Freeform 55">
                <a:extLst>
                  <a:ext uri="{FF2B5EF4-FFF2-40B4-BE49-F238E27FC236}">
                    <a16:creationId xmlns:a16="http://schemas.microsoft.com/office/drawing/2014/main" id="{8431705F-DB33-4146-A552-2DE826B20CFF}"/>
                  </a:ext>
                </a:extLst>
              </p:cNvPr>
              <p:cNvSpPr>
                <a:spLocks/>
              </p:cNvSpPr>
              <p:nvPr/>
            </p:nvSpPr>
            <p:spPr bwMode="auto">
              <a:xfrm>
                <a:off x="5516563" y="4495800"/>
                <a:ext cx="195263" cy="195263"/>
              </a:xfrm>
              <a:custGeom>
                <a:avLst/>
                <a:gdLst/>
                <a:ahLst/>
                <a:cxnLst>
                  <a:cxn ang="0">
                    <a:pos x="61" y="0"/>
                  </a:cxn>
                  <a:cxn ang="0">
                    <a:pos x="78" y="2"/>
                  </a:cxn>
                  <a:cxn ang="0">
                    <a:pos x="93" y="9"/>
                  </a:cxn>
                  <a:cxn ang="0">
                    <a:pos x="104" y="19"/>
                  </a:cxn>
                  <a:cxn ang="0">
                    <a:pos x="115" y="31"/>
                  </a:cxn>
                  <a:cxn ang="0">
                    <a:pos x="121" y="45"/>
                  </a:cxn>
                  <a:cxn ang="0">
                    <a:pos x="123" y="62"/>
                  </a:cxn>
                  <a:cxn ang="0">
                    <a:pos x="121" y="78"/>
                  </a:cxn>
                  <a:cxn ang="0">
                    <a:pos x="115" y="93"/>
                  </a:cxn>
                  <a:cxn ang="0">
                    <a:pos x="104" y="105"/>
                  </a:cxn>
                  <a:cxn ang="0">
                    <a:pos x="93" y="115"/>
                  </a:cxn>
                  <a:cxn ang="0">
                    <a:pos x="78" y="121"/>
                  </a:cxn>
                  <a:cxn ang="0">
                    <a:pos x="61" y="123"/>
                  </a:cxn>
                  <a:cxn ang="0">
                    <a:pos x="45" y="121"/>
                  </a:cxn>
                  <a:cxn ang="0">
                    <a:pos x="30" y="115"/>
                  </a:cxn>
                  <a:cxn ang="0">
                    <a:pos x="18" y="105"/>
                  </a:cxn>
                  <a:cxn ang="0">
                    <a:pos x="8" y="93"/>
                  </a:cxn>
                  <a:cxn ang="0">
                    <a:pos x="2" y="78"/>
                  </a:cxn>
                  <a:cxn ang="0">
                    <a:pos x="0" y="62"/>
                  </a:cxn>
                  <a:cxn ang="0">
                    <a:pos x="2" y="45"/>
                  </a:cxn>
                  <a:cxn ang="0">
                    <a:pos x="8" y="31"/>
                  </a:cxn>
                  <a:cxn ang="0">
                    <a:pos x="18" y="19"/>
                  </a:cxn>
                  <a:cxn ang="0">
                    <a:pos x="30" y="9"/>
                  </a:cxn>
                  <a:cxn ang="0">
                    <a:pos x="45" y="2"/>
                  </a:cxn>
                  <a:cxn ang="0">
                    <a:pos x="61" y="0"/>
                  </a:cxn>
                </a:cxnLst>
                <a:rect l="0" t="0" r="r" b="b"/>
                <a:pathLst>
                  <a:path w="123" h="123">
                    <a:moveTo>
                      <a:pt x="61" y="0"/>
                    </a:moveTo>
                    <a:lnTo>
                      <a:pt x="78" y="2"/>
                    </a:lnTo>
                    <a:lnTo>
                      <a:pt x="93" y="9"/>
                    </a:lnTo>
                    <a:lnTo>
                      <a:pt x="104" y="19"/>
                    </a:lnTo>
                    <a:lnTo>
                      <a:pt x="115" y="31"/>
                    </a:lnTo>
                    <a:lnTo>
                      <a:pt x="121" y="45"/>
                    </a:lnTo>
                    <a:lnTo>
                      <a:pt x="123" y="62"/>
                    </a:lnTo>
                    <a:lnTo>
                      <a:pt x="121" y="78"/>
                    </a:lnTo>
                    <a:lnTo>
                      <a:pt x="115" y="93"/>
                    </a:lnTo>
                    <a:lnTo>
                      <a:pt x="104" y="105"/>
                    </a:lnTo>
                    <a:lnTo>
                      <a:pt x="93" y="115"/>
                    </a:lnTo>
                    <a:lnTo>
                      <a:pt x="78" y="121"/>
                    </a:lnTo>
                    <a:lnTo>
                      <a:pt x="61" y="123"/>
                    </a:lnTo>
                    <a:lnTo>
                      <a:pt x="45" y="121"/>
                    </a:lnTo>
                    <a:lnTo>
                      <a:pt x="30" y="115"/>
                    </a:lnTo>
                    <a:lnTo>
                      <a:pt x="18" y="105"/>
                    </a:lnTo>
                    <a:lnTo>
                      <a:pt x="8" y="93"/>
                    </a:lnTo>
                    <a:lnTo>
                      <a:pt x="2" y="78"/>
                    </a:lnTo>
                    <a:lnTo>
                      <a:pt x="0" y="62"/>
                    </a:lnTo>
                    <a:lnTo>
                      <a:pt x="2" y="45"/>
                    </a:lnTo>
                    <a:lnTo>
                      <a:pt x="8" y="31"/>
                    </a:lnTo>
                    <a:lnTo>
                      <a:pt x="18" y="19"/>
                    </a:lnTo>
                    <a:lnTo>
                      <a:pt x="30" y="9"/>
                    </a:lnTo>
                    <a:lnTo>
                      <a:pt x="45" y="2"/>
                    </a:lnTo>
                    <a:lnTo>
                      <a:pt x="61" y="0"/>
                    </a:lnTo>
                    <a:close/>
                  </a:path>
                </a:pathLst>
              </a:custGeom>
              <a:solidFill>
                <a:srgbClr val="394A4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70" name="Freeform 56">
                <a:extLst>
                  <a:ext uri="{FF2B5EF4-FFF2-40B4-BE49-F238E27FC236}">
                    <a16:creationId xmlns:a16="http://schemas.microsoft.com/office/drawing/2014/main" id="{28181EB7-4790-44B7-A65D-5A915058755E}"/>
                  </a:ext>
                </a:extLst>
              </p:cNvPr>
              <p:cNvSpPr>
                <a:spLocks/>
              </p:cNvSpPr>
              <p:nvPr/>
            </p:nvSpPr>
            <p:spPr bwMode="auto">
              <a:xfrm>
                <a:off x="5526088" y="4505325"/>
                <a:ext cx="176213" cy="177800"/>
              </a:xfrm>
              <a:custGeom>
                <a:avLst/>
                <a:gdLst/>
                <a:ahLst/>
                <a:cxnLst>
                  <a:cxn ang="0">
                    <a:pos x="55" y="0"/>
                  </a:cxn>
                  <a:cxn ang="0">
                    <a:pos x="70" y="2"/>
                  </a:cxn>
                  <a:cxn ang="0">
                    <a:pos x="84" y="7"/>
                  </a:cxn>
                  <a:cxn ang="0">
                    <a:pos x="95" y="16"/>
                  </a:cxn>
                  <a:cxn ang="0">
                    <a:pos x="104" y="27"/>
                  </a:cxn>
                  <a:cxn ang="0">
                    <a:pos x="109" y="41"/>
                  </a:cxn>
                  <a:cxn ang="0">
                    <a:pos x="111" y="56"/>
                  </a:cxn>
                  <a:cxn ang="0">
                    <a:pos x="109" y="71"/>
                  </a:cxn>
                  <a:cxn ang="0">
                    <a:pos x="104" y="84"/>
                  </a:cxn>
                  <a:cxn ang="0">
                    <a:pos x="95" y="95"/>
                  </a:cxn>
                  <a:cxn ang="0">
                    <a:pos x="84" y="104"/>
                  </a:cxn>
                  <a:cxn ang="0">
                    <a:pos x="70" y="110"/>
                  </a:cxn>
                  <a:cxn ang="0">
                    <a:pos x="55" y="112"/>
                  </a:cxn>
                  <a:cxn ang="0">
                    <a:pos x="41" y="110"/>
                  </a:cxn>
                  <a:cxn ang="0">
                    <a:pos x="27" y="104"/>
                  </a:cxn>
                  <a:cxn ang="0">
                    <a:pos x="16" y="95"/>
                  </a:cxn>
                  <a:cxn ang="0">
                    <a:pos x="7" y="84"/>
                  </a:cxn>
                  <a:cxn ang="0">
                    <a:pos x="1" y="71"/>
                  </a:cxn>
                  <a:cxn ang="0">
                    <a:pos x="0" y="56"/>
                  </a:cxn>
                  <a:cxn ang="0">
                    <a:pos x="1" y="41"/>
                  </a:cxn>
                  <a:cxn ang="0">
                    <a:pos x="7" y="27"/>
                  </a:cxn>
                  <a:cxn ang="0">
                    <a:pos x="16" y="16"/>
                  </a:cxn>
                  <a:cxn ang="0">
                    <a:pos x="27" y="7"/>
                  </a:cxn>
                  <a:cxn ang="0">
                    <a:pos x="41" y="2"/>
                  </a:cxn>
                  <a:cxn ang="0">
                    <a:pos x="55" y="0"/>
                  </a:cxn>
                </a:cxnLst>
                <a:rect l="0" t="0" r="r" b="b"/>
                <a:pathLst>
                  <a:path w="111" h="112">
                    <a:moveTo>
                      <a:pt x="55" y="0"/>
                    </a:moveTo>
                    <a:lnTo>
                      <a:pt x="70" y="2"/>
                    </a:lnTo>
                    <a:lnTo>
                      <a:pt x="84" y="7"/>
                    </a:lnTo>
                    <a:lnTo>
                      <a:pt x="95" y="16"/>
                    </a:lnTo>
                    <a:lnTo>
                      <a:pt x="104" y="27"/>
                    </a:lnTo>
                    <a:lnTo>
                      <a:pt x="109" y="41"/>
                    </a:lnTo>
                    <a:lnTo>
                      <a:pt x="111" y="56"/>
                    </a:lnTo>
                    <a:lnTo>
                      <a:pt x="109" y="71"/>
                    </a:lnTo>
                    <a:lnTo>
                      <a:pt x="104" y="84"/>
                    </a:lnTo>
                    <a:lnTo>
                      <a:pt x="95" y="95"/>
                    </a:lnTo>
                    <a:lnTo>
                      <a:pt x="84" y="104"/>
                    </a:lnTo>
                    <a:lnTo>
                      <a:pt x="70" y="110"/>
                    </a:lnTo>
                    <a:lnTo>
                      <a:pt x="55" y="112"/>
                    </a:lnTo>
                    <a:lnTo>
                      <a:pt x="41" y="110"/>
                    </a:lnTo>
                    <a:lnTo>
                      <a:pt x="27" y="104"/>
                    </a:lnTo>
                    <a:lnTo>
                      <a:pt x="16" y="95"/>
                    </a:lnTo>
                    <a:lnTo>
                      <a:pt x="7" y="84"/>
                    </a:lnTo>
                    <a:lnTo>
                      <a:pt x="1" y="71"/>
                    </a:lnTo>
                    <a:lnTo>
                      <a:pt x="0" y="56"/>
                    </a:lnTo>
                    <a:lnTo>
                      <a:pt x="1" y="41"/>
                    </a:lnTo>
                    <a:lnTo>
                      <a:pt x="7" y="27"/>
                    </a:lnTo>
                    <a:lnTo>
                      <a:pt x="16" y="16"/>
                    </a:lnTo>
                    <a:lnTo>
                      <a:pt x="27" y="7"/>
                    </a:lnTo>
                    <a:lnTo>
                      <a:pt x="41" y="2"/>
                    </a:lnTo>
                    <a:lnTo>
                      <a:pt x="55"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grpSp>
        <p:sp>
          <p:nvSpPr>
            <p:cNvPr id="67" name="Freeform 37">
              <a:extLst>
                <a:ext uri="{FF2B5EF4-FFF2-40B4-BE49-F238E27FC236}">
                  <a16:creationId xmlns:a16="http://schemas.microsoft.com/office/drawing/2014/main" id="{90B4B31E-7E03-4941-AEFB-E0EF0965A552}"/>
                </a:ext>
              </a:extLst>
            </p:cNvPr>
            <p:cNvSpPr>
              <a:spLocks/>
            </p:cNvSpPr>
            <p:nvPr/>
          </p:nvSpPr>
          <p:spPr bwMode="auto">
            <a:xfrm>
              <a:off x="5391869" y="4393003"/>
              <a:ext cx="492058" cy="271335"/>
            </a:xfrm>
            <a:custGeom>
              <a:avLst/>
              <a:gdLst/>
              <a:ahLst/>
              <a:cxnLst>
                <a:cxn ang="0">
                  <a:pos x="192" y="0"/>
                </a:cxn>
                <a:cxn ang="0">
                  <a:pos x="350" y="158"/>
                </a:cxn>
                <a:cxn ang="0">
                  <a:pos x="0" y="193"/>
                </a:cxn>
                <a:cxn ang="0">
                  <a:pos x="192" y="0"/>
                </a:cxn>
              </a:cxnLst>
              <a:rect l="0" t="0" r="r" b="b"/>
              <a:pathLst>
                <a:path w="350" h="193">
                  <a:moveTo>
                    <a:pt x="192" y="0"/>
                  </a:moveTo>
                  <a:lnTo>
                    <a:pt x="350" y="158"/>
                  </a:lnTo>
                  <a:lnTo>
                    <a:pt x="0" y="193"/>
                  </a:lnTo>
                  <a:lnTo>
                    <a:pt x="192" y="0"/>
                  </a:lnTo>
                  <a:close/>
                </a:path>
              </a:pathLst>
            </a:custGeom>
            <a:solidFill>
              <a:schemeClr val="tx2">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sp>
          <p:nvSpPr>
            <p:cNvPr id="68" name="Freeform 17">
              <a:extLst>
                <a:ext uri="{FF2B5EF4-FFF2-40B4-BE49-F238E27FC236}">
                  <a16:creationId xmlns:a16="http://schemas.microsoft.com/office/drawing/2014/main" id="{9C0C818B-23E0-4093-A161-E9A96F25DE14}"/>
                </a:ext>
              </a:extLst>
            </p:cNvPr>
            <p:cNvSpPr>
              <a:spLocks/>
            </p:cNvSpPr>
            <p:nvPr/>
          </p:nvSpPr>
          <p:spPr bwMode="auto">
            <a:xfrm>
              <a:off x="5585856" y="3521978"/>
              <a:ext cx="359904" cy="359905"/>
            </a:xfrm>
            <a:custGeom>
              <a:avLst/>
              <a:gdLst>
                <a:gd name="connsiteX0" fmla="*/ 460 w 533"/>
                <a:gd name="connsiteY0" fmla="*/ 0 h 582"/>
                <a:gd name="connsiteX1" fmla="*/ 533 w 533"/>
                <a:gd name="connsiteY1" fmla="*/ 73 h 582"/>
                <a:gd name="connsiteX2" fmla="*/ 25 w 533"/>
                <a:gd name="connsiteY2" fmla="*/ 582 h 582"/>
                <a:gd name="connsiteX3" fmla="*/ 280 w 533"/>
                <a:gd name="connsiteY3" fmla="*/ 179 h 582"/>
                <a:gd name="connsiteX4" fmla="*/ 460 w 533"/>
                <a:gd name="connsiteY4" fmla="*/ 0 h 582"/>
                <a:gd name="connsiteX0" fmla="*/ 180 w 253"/>
                <a:gd name="connsiteY0" fmla="*/ 0 h 256"/>
                <a:gd name="connsiteX1" fmla="*/ 253 w 253"/>
                <a:gd name="connsiteY1" fmla="*/ 73 h 256"/>
                <a:gd name="connsiteX2" fmla="*/ 72 w 253"/>
                <a:gd name="connsiteY2" fmla="*/ 256 h 256"/>
                <a:gd name="connsiteX3" fmla="*/ 0 w 253"/>
                <a:gd name="connsiteY3" fmla="*/ 179 h 256"/>
                <a:gd name="connsiteX4" fmla="*/ 180 w 253"/>
                <a:gd name="connsiteY4" fmla="*/ 0 h 256"/>
                <a:gd name="connsiteX0" fmla="*/ 183 w 256"/>
                <a:gd name="connsiteY0" fmla="*/ 0 h 256"/>
                <a:gd name="connsiteX1" fmla="*/ 256 w 256"/>
                <a:gd name="connsiteY1" fmla="*/ 73 h 256"/>
                <a:gd name="connsiteX2" fmla="*/ 75 w 256"/>
                <a:gd name="connsiteY2" fmla="*/ 256 h 256"/>
                <a:gd name="connsiteX3" fmla="*/ 0 w 256"/>
                <a:gd name="connsiteY3" fmla="*/ 184 h 256"/>
                <a:gd name="connsiteX4" fmla="*/ 183 w 256"/>
                <a:gd name="connsiteY4" fmla="*/ 0 h 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256">
                  <a:moveTo>
                    <a:pt x="183" y="0"/>
                  </a:moveTo>
                  <a:lnTo>
                    <a:pt x="256" y="73"/>
                  </a:lnTo>
                  <a:lnTo>
                    <a:pt x="75" y="256"/>
                  </a:lnTo>
                  <a:lnTo>
                    <a:pt x="0" y="184"/>
                  </a:lnTo>
                  <a:lnTo>
                    <a:pt x="183" y="0"/>
                  </a:lnTo>
                  <a:close/>
                </a:path>
              </a:pathLst>
            </a:custGeom>
            <a:solidFill>
              <a:schemeClr val="bg1">
                <a:lumMod val="65000"/>
                <a:alpha val="18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endParaRPr>
            </a:p>
          </p:txBody>
        </p:sp>
      </p:grpSp>
      <p:cxnSp>
        <p:nvCxnSpPr>
          <p:cNvPr id="4" name="Straight Connector 3">
            <a:extLst>
              <a:ext uri="{FF2B5EF4-FFF2-40B4-BE49-F238E27FC236}">
                <a16:creationId xmlns:a16="http://schemas.microsoft.com/office/drawing/2014/main" id="{1398A026-3961-47A2-AA5C-F08F8E522B1C}"/>
              </a:ext>
            </a:extLst>
          </p:cNvPr>
          <p:cNvCxnSpPr/>
          <p:nvPr/>
        </p:nvCxnSpPr>
        <p:spPr>
          <a:xfrm>
            <a:off x="6255896" y="1359766"/>
            <a:ext cx="681424" cy="872855"/>
          </a:xfrm>
          <a:prstGeom prst="line">
            <a:avLst/>
          </a:prstGeom>
          <a:ln w="158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EF68E55B-C974-4A6E-B6F4-BFD1EF8BDAEA}"/>
              </a:ext>
            </a:extLst>
          </p:cNvPr>
          <p:cNvCxnSpPr>
            <a:cxnSpLocks/>
          </p:cNvCxnSpPr>
          <p:nvPr/>
        </p:nvCxnSpPr>
        <p:spPr>
          <a:xfrm flipH="1">
            <a:off x="6274255" y="2238842"/>
            <a:ext cx="686924" cy="571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24C4D15-8964-4B3B-B195-8880AAC4A2C9}"/>
              </a:ext>
            </a:extLst>
          </p:cNvPr>
          <p:cNvCxnSpPr>
            <a:cxnSpLocks/>
          </p:cNvCxnSpPr>
          <p:nvPr/>
        </p:nvCxnSpPr>
        <p:spPr>
          <a:xfrm flipH="1" flipV="1">
            <a:off x="6258942" y="1900140"/>
            <a:ext cx="642548" cy="3020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91100AB-4899-4F65-9C6D-8AEE37C1A683}"/>
              </a:ext>
            </a:extLst>
          </p:cNvPr>
          <p:cNvCxnSpPr>
            <a:cxnSpLocks/>
          </p:cNvCxnSpPr>
          <p:nvPr/>
        </p:nvCxnSpPr>
        <p:spPr>
          <a:xfrm flipH="1">
            <a:off x="6264522" y="2232290"/>
            <a:ext cx="661042" cy="2319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AAACAC10-83CB-4708-9029-23FADECF867D}"/>
              </a:ext>
            </a:extLst>
          </p:cNvPr>
          <p:cNvGraphicFramePr>
            <a:graphicFrameLocks noGrp="1"/>
          </p:cNvGraphicFramePr>
          <p:nvPr>
            <p:extLst>
              <p:ext uri="{D42A27DB-BD31-4B8C-83A1-F6EECF244321}">
                <p14:modId xmlns:p14="http://schemas.microsoft.com/office/powerpoint/2010/main" val="4085635225"/>
              </p:ext>
            </p:extLst>
          </p:nvPr>
        </p:nvGraphicFramePr>
        <p:xfrm>
          <a:off x="5658641" y="3410144"/>
          <a:ext cx="3008964" cy="1494758"/>
        </p:xfrm>
        <a:graphic>
          <a:graphicData uri="http://schemas.openxmlformats.org/drawingml/2006/table">
            <a:tbl>
              <a:tblPr firstRow="1" bandRow="1">
                <a:tableStyleId>{8A107856-5554-42FB-B03E-39F5DBC370BA}</a:tableStyleId>
              </a:tblPr>
              <a:tblGrid>
                <a:gridCol w="752241">
                  <a:extLst>
                    <a:ext uri="{9D8B030D-6E8A-4147-A177-3AD203B41FA5}">
                      <a16:colId xmlns:a16="http://schemas.microsoft.com/office/drawing/2014/main" val="3599367544"/>
                    </a:ext>
                  </a:extLst>
                </a:gridCol>
                <a:gridCol w="752241">
                  <a:extLst>
                    <a:ext uri="{9D8B030D-6E8A-4147-A177-3AD203B41FA5}">
                      <a16:colId xmlns:a16="http://schemas.microsoft.com/office/drawing/2014/main" val="618745478"/>
                    </a:ext>
                  </a:extLst>
                </a:gridCol>
                <a:gridCol w="752241">
                  <a:extLst>
                    <a:ext uri="{9D8B030D-6E8A-4147-A177-3AD203B41FA5}">
                      <a16:colId xmlns:a16="http://schemas.microsoft.com/office/drawing/2014/main" val="2961080771"/>
                    </a:ext>
                  </a:extLst>
                </a:gridCol>
                <a:gridCol w="752241">
                  <a:extLst>
                    <a:ext uri="{9D8B030D-6E8A-4147-A177-3AD203B41FA5}">
                      <a16:colId xmlns:a16="http://schemas.microsoft.com/office/drawing/2014/main" val="743776304"/>
                    </a:ext>
                  </a:extLst>
                </a:gridCol>
              </a:tblGrid>
              <a:tr h="482434">
                <a:tc>
                  <a:txBody>
                    <a:bodyPr/>
                    <a:lstStyle/>
                    <a:p>
                      <a:pPr marL="0" marR="0" algn="ctr">
                        <a:lnSpc>
                          <a:spcPct val="115000"/>
                        </a:lnSpc>
                        <a:spcBef>
                          <a:spcPts val="0"/>
                        </a:spcBef>
                        <a:spcAft>
                          <a:spcPts val="0"/>
                        </a:spcAft>
                      </a:pPr>
                      <a:r>
                        <a:rPr lang="en-US" sz="1100" b="0" dirty="0">
                          <a:effectLst/>
                        </a:rPr>
                        <a:t>HbAlc</a:t>
                      </a:r>
                      <a:r>
                        <a:rPr lang="en-US" sz="1100" b="1" dirty="0">
                          <a:effectLst/>
                        </a:rPr>
                        <a:t> Test?</a:t>
                      </a:r>
                      <a:endParaRPr lang="en-US" sz="1100" b="1" dirty="0">
                        <a:effectLst/>
                        <a:latin typeface="Franklin Gothic Book"/>
                        <a:ea typeface="ＭＳ 明朝"/>
                        <a:cs typeface="Franklin Gothic Book"/>
                      </a:endParaRPr>
                    </a:p>
                  </a:txBody>
                  <a:tcPr marL="68580" marR="68580" marT="0" marB="0" anchor="ctr"/>
                </a:tc>
                <a:tc gridSpan="3">
                  <a:txBody>
                    <a:bodyPr/>
                    <a:lstStyle/>
                    <a:p>
                      <a:pPr marL="0" marR="0" algn="ctr">
                        <a:lnSpc>
                          <a:spcPct val="115000"/>
                        </a:lnSpc>
                        <a:spcBef>
                          <a:spcPts val="0"/>
                        </a:spcBef>
                        <a:spcAft>
                          <a:spcPts val="0"/>
                        </a:spcAft>
                      </a:pPr>
                      <a:r>
                        <a:rPr lang="en-US" sz="1100" dirty="0">
                          <a:effectLst/>
                        </a:rPr>
                        <a:t>Readmission Within 30</a:t>
                      </a:r>
                      <a:r>
                        <a:rPr lang="en-US" sz="1100" baseline="0" dirty="0">
                          <a:effectLst/>
                        </a:rPr>
                        <a:t> Days</a:t>
                      </a:r>
                      <a:endParaRPr lang="en-US" sz="1100" b="0" dirty="0">
                        <a:effectLst/>
                        <a:latin typeface="Franklin Gothic Book"/>
                        <a:ea typeface="ＭＳ 明朝"/>
                        <a:cs typeface="Franklin Gothic Book"/>
                      </a:endParaRPr>
                    </a:p>
                    <a:p>
                      <a:pPr marL="0" marR="0" algn="ctr">
                        <a:lnSpc>
                          <a:spcPct val="115000"/>
                        </a:lnSpc>
                        <a:spcBef>
                          <a:spcPts val="0"/>
                        </a:spcBef>
                        <a:spcAft>
                          <a:spcPts val="0"/>
                        </a:spcAft>
                      </a:pPr>
                      <a:endParaRPr lang="en-US" sz="1100" dirty="0">
                        <a:effectLst/>
                      </a:endParaRPr>
                    </a:p>
                    <a:p>
                      <a:pPr marL="0" marR="0" algn="just">
                        <a:lnSpc>
                          <a:spcPct val="115000"/>
                        </a:lnSpc>
                        <a:spcBef>
                          <a:spcPts val="0"/>
                        </a:spcBef>
                        <a:spcAft>
                          <a:spcPts val="0"/>
                        </a:spcAft>
                      </a:pPr>
                      <a:r>
                        <a:rPr lang="en-US" sz="1100" dirty="0">
                          <a:effectLst/>
                        </a:rPr>
                        <a:t>        No                Yes</a:t>
                      </a:r>
                      <a:r>
                        <a:rPr lang="en-US" sz="1100" b="0" baseline="0" dirty="0">
                          <a:effectLst/>
                          <a:latin typeface="Franklin Gothic Book"/>
                          <a:ea typeface="ＭＳ 明朝"/>
                          <a:cs typeface="Franklin Gothic Book"/>
                        </a:rPr>
                        <a:t>                  </a:t>
                      </a:r>
                      <a:r>
                        <a:rPr lang="en-US" sz="1100" dirty="0">
                          <a:effectLst/>
                        </a:rPr>
                        <a:t>All     </a:t>
                      </a:r>
                      <a:endParaRPr lang="en-US" sz="1100" b="0" dirty="0">
                        <a:effectLst/>
                        <a:latin typeface="Franklin Gothic Book"/>
                        <a:ea typeface="ＭＳ 明朝"/>
                        <a:cs typeface="Franklin Gothic Book"/>
                      </a:endParaRPr>
                    </a:p>
                  </a:txBody>
                  <a:tcPr marL="68580" marR="68580" marT="0" marB="0" anchor="ct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511649388"/>
                  </a:ext>
                </a:extLst>
              </a:tr>
              <a:tr h="246581">
                <a:tc>
                  <a:txBody>
                    <a:bodyPr/>
                    <a:lstStyle/>
                    <a:p>
                      <a:pPr marL="0" marR="0" algn="ctr">
                        <a:lnSpc>
                          <a:spcPct val="115000"/>
                        </a:lnSpc>
                        <a:spcBef>
                          <a:spcPts val="0"/>
                        </a:spcBef>
                        <a:spcAft>
                          <a:spcPts val="0"/>
                        </a:spcAft>
                      </a:pPr>
                      <a:r>
                        <a:rPr lang="en-US" sz="1100" b="0" dirty="0">
                          <a:effectLst/>
                        </a:rPr>
                        <a:t>No</a:t>
                      </a:r>
                      <a:endParaRPr lang="en-US" sz="11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49718</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5033</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54751</a:t>
                      </a:r>
                      <a:r>
                        <a:rPr lang="en-US" sz="1100" dirty="0">
                          <a:effectLst/>
                        </a:rPr>
                        <a:t> </a:t>
                      </a:r>
                      <a:endParaRPr lang="en-US" sz="1100" dirty="0">
                        <a:effectLst/>
                        <a:latin typeface="Franklin Gothic Book"/>
                        <a:ea typeface="ＭＳ 明朝"/>
                        <a:cs typeface="Franklin Gothic Book"/>
                      </a:endParaRPr>
                    </a:p>
                  </a:txBody>
                  <a:tcPr marL="68580" marR="68580" marT="0" marB="0" anchor="ctr"/>
                </a:tc>
                <a:extLst>
                  <a:ext uri="{0D108BD9-81ED-4DB2-BD59-A6C34878D82A}">
                    <a16:rowId xmlns:a16="http://schemas.microsoft.com/office/drawing/2014/main" val="952621668"/>
                  </a:ext>
                </a:extLst>
              </a:tr>
              <a:tr h="246581">
                <a:tc>
                  <a:txBody>
                    <a:bodyPr/>
                    <a:lstStyle/>
                    <a:p>
                      <a:pPr marL="0" marR="0" algn="ctr">
                        <a:lnSpc>
                          <a:spcPct val="115000"/>
                        </a:lnSpc>
                        <a:spcBef>
                          <a:spcPts val="0"/>
                        </a:spcBef>
                        <a:spcAft>
                          <a:spcPts val="0"/>
                        </a:spcAft>
                      </a:pPr>
                      <a:r>
                        <a:rPr lang="en-US" sz="1100" b="0" dirty="0">
                          <a:effectLst/>
                        </a:rPr>
                        <a:t>Yes</a:t>
                      </a:r>
                      <a:endParaRPr lang="en-US" sz="11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11052</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1041</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12093</a:t>
                      </a:r>
                      <a:r>
                        <a:rPr lang="en-US" sz="1100" dirty="0">
                          <a:effectLst/>
                        </a:rPr>
                        <a:t> </a:t>
                      </a:r>
                      <a:endParaRPr lang="en-US" sz="1100" dirty="0">
                        <a:effectLst/>
                        <a:latin typeface="Franklin Gothic Book"/>
                        <a:ea typeface="ＭＳ 明朝"/>
                        <a:cs typeface="Franklin Gothic Book"/>
                      </a:endParaRPr>
                    </a:p>
                  </a:txBody>
                  <a:tcPr marL="68580" marR="68580" marT="0" marB="0" anchor="ctr"/>
                </a:tc>
                <a:extLst>
                  <a:ext uri="{0D108BD9-81ED-4DB2-BD59-A6C34878D82A}">
                    <a16:rowId xmlns:a16="http://schemas.microsoft.com/office/drawing/2014/main" val="3640792699"/>
                  </a:ext>
                </a:extLst>
              </a:tr>
              <a:tr h="246581">
                <a:tc>
                  <a:txBody>
                    <a:bodyPr/>
                    <a:lstStyle/>
                    <a:p>
                      <a:pPr marL="0" marR="0" algn="ctr">
                        <a:lnSpc>
                          <a:spcPct val="115000"/>
                        </a:lnSpc>
                        <a:spcBef>
                          <a:spcPts val="0"/>
                        </a:spcBef>
                        <a:spcAft>
                          <a:spcPts val="0"/>
                        </a:spcAft>
                      </a:pPr>
                      <a:r>
                        <a:rPr lang="en-US" sz="1100" b="0" dirty="0">
                          <a:effectLst/>
                        </a:rPr>
                        <a:t>All</a:t>
                      </a:r>
                      <a:endParaRPr lang="en-US" sz="11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60770</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6074</a:t>
                      </a:r>
                      <a:r>
                        <a:rPr lang="en-US" sz="1100" dirty="0">
                          <a:effectLst/>
                        </a:rPr>
                        <a:t> </a:t>
                      </a:r>
                      <a:endParaRPr lang="en-US" sz="11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100" kern="1200" dirty="0">
                          <a:solidFill>
                            <a:schemeClr val="dk1"/>
                          </a:solidFill>
                          <a:effectLst/>
                          <a:latin typeface="+mn-lt"/>
                          <a:ea typeface="+mn-ea"/>
                          <a:cs typeface="+mn-cs"/>
                        </a:rPr>
                        <a:t>66844</a:t>
                      </a:r>
                      <a:r>
                        <a:rPr lang="en-US" sz="1100" dirty="0">
                          <a:effectLst/>
                        </a:rPr>
                        <a:t> </a:t>
                      </a:r>
                      <a:endParaRPr lang="en-US" sz="1100" dirty="0">
                        <a:effectLst/>
                        <a:latin typeface="Franklin Gothic Book"/>
                        <a:ea typeface="ＭＳ 明朝"/>
                        <a:cs typeface="Franklin Gothic Book"/>
                      </a:endParaRPr>
                    </a:p>
                  </a:txBody>
                  <a:tcPr marL="68580" marR="68580" marT="0" marB="0" anchor="ctr"/>
                </a:tc>
                <a:extLst>
                  <a:ext uri="{0D108BD9-81ED-4DB2-BD59-A6C34878D82A}">
                    <a16:rowId xmlns:a16="http://schemas.microsoft.com/office/drawing/2014/main" val="1467871979"/>
                  </a:ext>
                </a:extLst>
              </a:tr>
            </a:tbl>
          </a:graphicData>
        </a:graphic>
      </p:graphicFrame>
      <p:sp>
        <p:nvSpPr>
          <p:cNvPr id="71" name="Rectangle 70">
            <a:extLst>
              <a:ext uri="{FF2B5EF4-FFF2-40B4-BE49-F238E27FC236}">
                <a16:creationId xmlns:a16="http://schemas.microsoft.com/office/drawing/2014/main" id="{67CA458E-6AF0-4210-B829-2B96F4EE7B5F}"/>
              </a:ext>
            </a:extLst>
          </p:cNvPr>
          <p:cNvSpPr/>
          <p:nvPr/>
        </p:nvSpPr>
        <p:spPr>
          <a:xfrm>
            <a:off x="271994" y="638450"/>
            <a:ext cx="4572000" cy="523220"/>
          </a:xfrm>
          <a:prstGeom prst="rect">
            <a:avLst/>
          </a:prstGeom>
        </p:spPr>
        <p:txBody>
          <a:bodyPr>
            <a:spAutoFit/>
          </a:bodyPr>
          <a:lstStyle/>
          <a:p>
            <a:pPr marL="0" indent="0"/>
            <a:r>
              <a:rPr lang="en-US" dirty="0">
                <a:solidFill>
                  <a:schemeClr val="bg1"/>
                </a:solidFill>
              </a:rPr>
              <a:t>Does HBA1c result predict readmission with in 30 days?</a:t>
            </a:r>
          </a:p>
        </p:txBody>
      </p:sp>
      <p:sp>
        <p:nvSpPr>
          <p:cNvPr id="72" name="Rectangle 71">
            <a:extLst>
              <a:ext uri="{FF2B5EF4-FFF2-40B4-BE49-F238E27FC236}">
                <a16:creationId xmlns:a16="http://schemas.microsoft.com/office/drawing/2014/main" id="{5B213450-5592-4D20-BA2F-9D4D10B197C7}"/>
              </a:ext>
            </a:extLst>
          </p:cNvPr>
          <p:cNvSpPr/>
          <p:nvPr/>
        </p:nvSpPr>
        <p:spPr>
          <a:xfrm>
            <a:off x="433689" y="4505050"/>
            <a:ext cx="4572000" cy="600164"/>
          </a:xfrm>
          <a:prstGeom prst="rect">
            <a:avLst/>
          </a:prstGeom>
        </p:spPr>
        <p:txBody>
          <a:bodyPr wrap="square">
            <a:spAutoFit/>
          </a:bodyPr>
          <a:lstStyle/>
          <a:p>
            <a:pPr marL="0" indent="0"/>
            <a:r>
              <a:rPr lang="en-US" sz="1100" dirty="0">
                <a:solidFill>
                  <a:schemeClr val="bg1"/>
                </a:solidFill>
              </a:rPr>
              <a:t>Patients with HbA1c levels tested were less likely to be readmitted within 30 days than were untested patients, and the relationship is not due to chance.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0"/>
          <p:cNvSpPr txBox="1">
            <a:spLocks noGrp="1"/>
          </p:cNvSpPr>
          <p:nvPr>
            <p:ph type="title"/>
          </p:nvPr>
        </p:nvSpPr>
        <p:spPr>
          <a:xfrm>
            <a:off x="6583410" y="1966992"/>
            <a:ext cx="17124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ALSO SPLIT YOUR CONTENT</a:t>
            </a:r>
            <a:endParaRPr dirty="0"/>
          </a:p>
        </p:txBody>
      </p:sp>
      <p:pic>
        <p:nvPicPr>
          <p:cNvPr id="2" name="Picture 1">
            <a:extLst>
              <a:ext uri="{FF2B5EF4-FFF2-40B4-BE49-F238E27FC236}">
                <a16:creationId xmlns:a16="http://schemas.microsoft.com/office/drawing/2014/main" id="{9AA2313F-0C3F-42C9-8B67-BEE6014E3507}"/>
              </a:ext>
            </a:extLst>
          </p:cNvPr>
          <p:cNvPicPr>
            <a:picLocks noChangeAspect="1"/>
          </p:cNvPicPr>
          <p:nvPr/>
        </p:nvPicPr>
        <p:blipFill>
          <a:blip r:embed="rId3"/>
          <a:stretch>
            <a:fillRect/>
          </a:stretch>
        </p:blipFill>
        <p:spPr>
          <a:xfrm>
            <a:off x="2011" y="-66628"/>
            <a:ext cx="2087287" cy="5255315"/>
          </a:xfrm>
          <a:prstGeom prst="rect">
            <a:avLst/>
          </a:prstGeom>
        </p:spPr>
      </p:pic>
      <p:sp>
        <p:nvSpPr>
          <p:cNvPr id="7" name="TextBox 6">
            <a:extLst>
              <a:ext uri="{FF2B5EF4-FFF2-40B4-BE49-F238E27FC236}">
                <a16:creationId xmlns:a16="http://schemas.microsoft.com/office/drawing/2014/main" id="{243DB719-8673-476E-9E70-585EE7A733B0}"/>
              </a:ext>
            </a:extLst>
          </p:cNvPr>
          <p:cNvSpPr txBox="1"/>
          <p:nvPr/>
        </p:nvSpPr>
        <p:spPr>
          <a:xfrm>
            <a:off x="26032" y="1914698"/>
            <a:ext cx="2153092" cy="646331"/>
          </a:xfrm>
          <a:prstGeom prst="rect">
            <a:avLst/>
          </a:prstGeom>
          <a:noFill/>
        </p:spPr>
        <p:txBody>
          <a:bodyPr wrap="square" rtlCol="0">
            <a:spAutoFit/>
          </a:bodyPr>
          <a:lstStyle/>
          <a:p>
            <a:r>
              <a:rPr lang="en-US" sz="3600" dirty="0">
                <a:solidFill>
                  <a:schemeClr val="bg1"/>
                </a:solidFill>
                <a:latin typeface="Roboto" panose="020B0604020202020204" charset="0"/>
                <a:ea typeface="Roboto" panose="020B0604020202020204" charset="0"/>
              </a:rPr>
              <a:t>Modeling</a:t>
            </a:r>
            <a:endParaRPr lang="en-US" dirty="0"/>
          </a:p>
        </p:txBody>
      </p:sp>
      <p:sp>
        <p:nvSpPr>
          <p:cNvPr id="13" name="Round Diagonal Corner Rectangle 2">
            <a:extLst>
              <a:ext uri="{FF2B5EF4-FFF2-40B4-BE49-F238E27FC236}">
                <a16:creationId xmlns:a16="http://schemas.microsoft.com/office/drawing/2014/main" id="{74DD1F5D-D9D8-4FA5-AD1A-FD08C42DD62B}"/>
              </a:ext>
            </a:extLst>
          </p:cNvPr>
          <p:cNvSpPr/>
          <p:nvPr/>
        </p:nvSpPr>
        <p:spPr>
          <a:xfrm>
            <a:off x="4959856" y="2479260"/>
            <a:ext cx="981491" cy="965641"/>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4000" baseline="30000" dirty="0">
                <a:solidFill>
                  <a:prstClr val="white"/>
                </a:solidFill>
                <a:latin typeface="Arial" panose="020B0604020202020204" pitchFamily="34" charset="0"/>
                <a:cs typeface="Arial" panose="020B0604020202020204" pitchFamily="34" charset="0"/>
              </a:rPr>
              <a:t>57%</a:t>
            </a:r>
          </a:p>
        </p:txBody>
      </p:sp>
      <p:sp>
        <p:nvSpPr>
          <p:cNvPr id="14" name="Round Diagonal Corner Rectangle 3">
            <a:extLst>
              <a:ext uri="{FF2B5EF4-FFF2-40B4-BE49-F238E27FC236}">
                <a16:creationId xmlns:a16="http://schemas.microsoft.com/office/drawing/2014/main" id="{7B887307-CAB1-465D-AADA-28A36C6961AF}"/>
              </a:ext>
            </a:extLst>
          </p:cNvPr>
          <p:cNvSpPr/>
          <p:nvPr/>
        </p:nvSpPr>
        <p:spPr>
          <a:xfrm>
            <a:off x="3738020" y="3553283"/>
            <a:ext cx="1096994" cy="1096994"/>
          </a:xfrm>
          <a:prstGeom prst="round2DiagRect">
            <a:avLst/>
          </a:prstGeom>
          <a:solidFill>
            <a:schemeClr val="accent3"/>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2999" baseline="30000" dirty="0">
              <a:solidFill>
                <a:prstClr val="white"/>
              </a:solidFill>
              <a:latin typeface="Arial" panose="020B0604020202020204" pitchFamily="34" charset="0"/>
              <a:cs typeface="Arial" panose="020B0604020202020204" pitchFamily="34" charset="0"/>
            </a:endParaRPr>
          </a:p>
        </p:txBody>
      </p:sp>
      <p:sp>
        <p:nvSpPr>
          <p:cNvPr id="15" name="Round Diagonal Corner Rectangle 4">
            <a:extLst>
              <a:ext uri="{FF2B5EF4-FFF2-40B4-BE49-F238E27FC236}">
                <a16:creationId xmlns:a16="http://schemas.microsoft.com/office/drawing/2014/main" id="{5B85A077-E9A3-4AE5-B755-E2D18BE3B5C6}"/>
              </a:ext>
            </a:extLst>
          </p:cNvPr>
          <p:cNvSpPr/>
          <p:nvPr/>
        </p:nvSpPr>
        <p:spPr>
          <a:xfrm flipH="1">
            <a:off x="3977986" y="2605512"/>
            <a:ext cx="857027" cy="857026"/>
          </a:xfrm>
          <a:prstGeom prst="round2DiagRect">
            <a:avLst/>
          </a:prstGeom>
          <a:solidFill>
            <a:schemeClr val="accent2"/>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799" baseline="30000" dirty="0">
              <a:solidFill>
                <a:prstClr val="white"/>
              </a:solidFill>
              <a:latin typeface="Arial" panose="020B0604020202020204" pitchFamily="34" charset="0"/>
              <a:cs typeface="Arial" panose="020B0604020202020204" pitchFamily="34" charset="0"/>
            </a:endParaRPr>
          </a:p>
        </p:txBody>
      </p:sp>
      <p:sp>
        <p:nvSpPr>
          <p:cNvPr id="16" name="Round Diagonal Corner Rectangle 5">
            <a:extLst>
              <a:ext uri="{FF2B5EF4-FFF2-40B4-BE49-F238E27FC236}">
                <a16:creationId xmlns:a16="http://schemas.microsoft.com/office/drawing/2014/main" id="{D26432E4-3434-47E7-A0EC-2A354E97C891}"/>
              </a:ext>
            </a:extLst>
          </p:cNvPr>
          <p:cNvSpPr/>
          <p:nvPr/>
        </p:nvSpPr>
        <p:spPr>
          <a:xfrm flipH="1">
            <a:off x="4945924" y="3553284"/>
            <a:ext cx="1234118" cy="1234118"/>
          </a:xfrm>
          <a:prstGeom prst="round2DiagRect">
            <a:avLst/>
          </a:prstGeom>
          <a:solidFill>
            <a:schemeClr val="accent4"/>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3299" dirty="0">
                <a:solidFill>
                  <a:prstClr val="white"/>
                </a:solidFill>
                <a:latin typeface="Arial" panose="020B0604020202020204" pitchFamily="34" charset="0"/>
                <a:cs typeface="Arial" panose="020B0604020202020204" pitchFamily="34" charset="0"/>
              </a:rPr>
              <a:t>82</a:t>
            </a:r>
            <a:r>
              <a:rPr lang="en-US" sz="3299" baseline="30000" dirty="0">
                <a:solidFill>
                  <a:prstClr val="white"/>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B15B14D9-A692-4A60-BFF8-A2AB007D9D62}"/>
              </a:ext>
            </a:extLst>
          </p:cNvPr>
          <p:cNvSpPr/>
          <p:nvPr/>
        </p:nvSpPr>
        <p:spPr>
          <a:xfrm>
            <a:off x="6132528" y="2279751"/>
            <a:ext cx="2378996" cy="992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685595"/>
            <a:r>
              <a:rPr lang="en-US" sz="1799" dirty="0">
                <a:solidFill>
                  <a:schemeClr val="accent1"/>
                </a:solidFill>
                <a:latin typeface="Arial" panose="020B0604020202020204" pitchFamily="34" charset="0"/>
                <a:cs typeface="Arial" panose="020B0604020202020204" pitchFamily="34" charset="0"/>
              </a:rPr>
              <a:t>Accuracy score </a:t>
            </a:r>
          </a:p>
          <a:p>
            <a:pPr defTabSz="685595"/>
            <a:r>
              <a:rPr lang="en-US" sz="1349" dirty="0">
                <a:solidFill>
                  <a:prstClr val="black">
                    <a:lumMod val="75000"/>
                    <a:lumOff val="25000"/>
                  </a:prstClr>
                </a:solidFill>
                <a:latin typeface="Arial" panose="020B0604020202020204" pitchFamily="34" charset="0"/>
                <a:cs typeface="Arial" panose="020B0604020202020204" pitchFamily="34" charset="0"/>
              </a:rPr>
              <a:t>Using Readmission as &lt;30 &amp; &gt;30 as 1 we got a score of 56%e</a:t>
            </a:r>
          </a:p>
        </p:txBody>
      </p:sp>
      <p:sp>
        <p:nvSpPr>
          <p:cNvPr id="20" name="Rectangle 19">
            <a:extLst>
              <a:ext uri="{FF2B5EF4-FFF2-40B4-BE49-F238E27FC236}">
                <a16:creationId xmlns:a16="http://schemas.microsoft.com/office/drawing/2014/main" id="{CF1F8E97-0203-4539-8907-CE5B07B6901A}"/>
              </a:ext>
            </a:extLst>
          </p:cNvPr>
          <p:cNvSpPr/>
          <p:nvPr/>
        </p:nvSpPr>
        <p:spPr>
          <a:xfrm>
            <a:off x="6250112" y="3567794"/>
            <a:ext cx="2378996" cy="14073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just" defTabSz="685595"/>
            <a:r>
              <a:rPr lang="en-US" sz="1799" dirty="0">
                <a:solidFill>
                  <a:schemeClr val="accent4"/>
                </a:solidFill>
                <a:latin typeface="Arial" panose="020B0604020202020204" pitchFamily="34" charset="0"/>
                <a:cs typeface="Arial" panose="020B0604020202020204" pitchFamily="34" charset="0"/>
              </a:rPr>
              <a:t>Accuracy score</a:t>
            </a:r>
          </a:p>
          <a:p>
            <a:pPr algn="just" defTabSz="685595"/>
            <a:r>
              <a:rPr lang="en-US" sz="1349" dirty="0">
                <a:solidFill>
                  <a:prstClr val="black">
                    <a:lumMod val="75000"/>
                    <a:lumOff val="25000"/>
                  </a:prstClr>
                </a:solidFill>
                <a:latin typeface="Arial" panose="020B0604020202020204" pitchFamily="34" charset="0"/>
                <a:cs typeface="Arial" panose="020B0604020202020204" pitchFamily="34" charset="0"/>
              </a:rPr>
              <a:t>For within 30 days model</a:t>
            </a:r>
          </a:p>
          <a:p>
            <a:pPr algn="just" defTabSz="685595"/>
            <a:r>
              <a:rPr lang="en-US" sz="1349" dirty="0">
                <a:solidFill>
                  <a:prstClr val="black">
                    <a:lumMod val="75000"/>
                    <a:lumOff val="25000"/>
                  </a:prstClr>
                </a:solidFill>
                <a:latin typeface="Arial" panose="020B0604020202020204" pitchFamily="34" charset="0"/>
                <a:cs typeface="Arial" panose="020B0604020202020204" pitchFamily="34" charset="0"/>
              </a:rPr>
              <a:t>We got </a:t>
            </a:r>
            <a:r>
              <a:rPr lang="en-US" sz="1349" b="1" dirty="0">
                <a:solidFill>
                  <a:prstClr val="black">
                    <a:lumMod val="75000"/>
                    <a:lumOff val="25000"/>
                  </a:prstClr>
                </a:solidFill>
                <a:latin typeface="Arial" panose="020B0604020202020204" pitchFamily="34" charset="0"/>
                <a:cs typeface="Arial" panose="020B0604020202020204" pitchFamily="34" charset="0"/>
              </a:rPr>
              <a:t>80%</a:t>
            </a:r>
            <a:r>
              <a:rPr lang="en-US" sz="1349" dirty="0">
                <a:solidFill>
                  <a:prstClr val="black">
                    <a:lumMod val="75000"/>
                    <a:lumOff val="25000"/>
                  </a:prstClr>
                </a:solidFill>
                <a:latin typeface="Arial" panose="020B0604020202020204" pitchFamily="34" charset="0"/>
                <a:cs typeface="Arial" panose="020B0604020202020204" pitchFamily="34" charset="0"/>
              </a:rPr>
              <a:t> for </a:t>
            </a:r>
            <a:r>
              <a:rPr lang="en-US" sz="1349" b="1" dirty="0">
                <a:solidFill>
                  <a:prstClr val="black">
                    <a:lumMod val="75000"/>
                    <a:lumOff val="25000"/>
                  </a:prstClr>
                </a:solidFill>
                <a:latin typeface="Arial" panose="020B0604020202020204" pitchFamily="34" charset="0"/>
                <a:cs typeface="Arial" panose="020B0604020202020204" pitchFamily="34" charset="0"/>
              </a:rPr>
              <a:t>train</a:t>
            </a:r>
            <a:r>
              <a:rPr lang="en-US" sz="1349" dirty="0">
                <a:solidFill>
                  <a:prstClr val="black">
                    <a:lumMod val="75000"/>
                    <a:lumOff val="25000"/>
                  </a:prstClr>
                </a:solidFill>
                <a:latin typeface="Arial" panose="020B0604020202020204" pitchFamily="34" charset="0"/>
                <a:cs typeface="Arial" panose="020B0604020202020204" pitchFamily="34" charset="0"/>
              </a:rPr>
              <a:t> data and </a:t>
            </a:r>
            <a:r>
              <a:rPr lang="en-US" sz="1349" b="1" dirty="0">
                <a:solidFill>
                  <a:prstClr val="black">
                    <a:lumMod val="75000"/>
                    <a:lumOff val="25000"/>
                  </a:prstClr>
                </a:solidFill>
                <a:latin typeface="Arial" panose="020B0604020202020204" pitchFamily="34" charset="0"/>
                <a:cs typeface="Arial" panose="020B0604020202020204" pitchFamily="34" charset="0"/>
              </a:rPr>
              <a:t>82% </a:t>
            </a:r>
            <a:r>
              <a:rPr lang="en-US" sz="1349" dirty="0">
                <a:solidFill>
                  <a:prstClr val="black">
                    <a:lumMod val="75000"/>
                    <a:lumOff val="25000"/>
                  </a:prstClr>
                </a:solidFill>
                <a:latin typeface="Arial" panose="020B0604020202020204" pitchFamily="34" charset="0"/>
                <a:cs typeface="Arial" panose="020B0604020202020204" pitchFamily="34" charset="0"/>
              </a:rPr>
              <a:t>for </a:t>
            </a:r>
            <a:r>
              <a:rPr lang="en-US" sz="1349" b="1" dirty="0">
                <a:solidFill>
                  <a:prstClr val="black">
                    <a:lumMod val="75000"/>
                    <a:lumOff val="25000"/>
                  </a:prstClr>
                </a:solidFill>
                <a:latin typeface="Arial" panose="020B0604020202020204" pitchFamily="34" charset="0"/>
                <a:cs typeface="Arial" panose="020B0604020202020204" pitchFamily="34" charset="0"/>
              </a:rPr>
              <a:t>test</a:t>
            </a:r>
            <a:r>
              <a:rPr lang="en-US" sz="1349" dirty="0">
                <a:solidFill>
                  <a:prstClr val="black">
                    <a:lumMod val="75000"/>
                    <a:lumOff val="25000"/>
                  </a:prstClr>
                </a:solidFill>
                <a:latin typeface="Arial" panose="020B0604020202020204" pitchFamily="34" charset="0"/>
                <a:cs typeface="Arial" panose="020B0604020202020204" pitchFamily="34" charset="0"/>
              </a:rPr>
              <a:t> data which shows our model was good fit.</a:t>
            </a:r>
          </a:p>
        </p:txBody>
      </p:sp>
      <p:sp>
        <p:nvSpPr>
          <p:cNvPr id="21" name="TextBox 20">
            <a:extLst>
              <a:ext uri="{FF2B5EF4-FFF2-40B4-BE49-F238E27FC236}">
                <a16:creationId xmlns:a16="http://schemas.microsoft.com/office/drawing/2014/main" id="{D3E08443-751E-4065-8CCE-C1C446A4C258}"/>
              </a:ext>
            </a:extLst>
          </p:cNvPr>
          <p:cNvSpPr txBox="1"/>
          <p:nvPr/>
        </p:nvSpPr>
        <p:spPr>
          <a:xfrm>
            <a:off x="1980683" y="168398"/>
            <a:ext cx="4602727" cy="600036"/>
          </a:xfrm>
          <a:prstGeom prst="rect">
            <a:avLst/>
          </a:prstGeom>
          <a:noFill/>
        </p:spPr>
        <p:txBody>
          <a:bodyPr wrap="square" rtlCol="0">
            <a:spAutoFit/>
          </a:bodyPr>
          <a:lstStyle/>
          <a:p>
            <a:pPr algn="ctr" defTabSz="685595"/>
            <a:r>
              <a:rPr lang="en-US" sz="3299" dirty="0">
                <a:solidFill>
                  <a:schemeClr val="tx2"/>
                </a:solidFill>
                <a:latin typeface="Arial" panose="020B0604020202020204" pitchFamily="34" charset="0"/>
                <a:cs typeface="Arial" panose="020B0604020202020204" pitchFamily="34" charset="0"/>
              </a:rPr>
              <a:t>Logistic Regression</a:t>
            </a:r>
          </a:p>
        </p:txBody>
      </p:sp>
      <p:sp>
        <p:nvSpPr>
          <p:cNvPr id="22" name="TextBox 21">
            <a:extLst>
              <a:ext uri="{FF2B5EF4-FFF2-40B4-BE49-F238E27FC236}">
                <a16:creationId xmlns:a16="http://schemas.microsoft.com/office/drawing/2014/main" id="{DFDCAAF9-D421-480E-9A49-3823CEBD0071}"/>
              </a:ext>
            </a:extLst>
          </p:cNvPr>
          <p:cNvSpPr txBox="1"/>
          <p:nvPr/>
        </p:nvSpPr>
        <p:spPr>
          <a:xfrm>
            <a:off x="2267128" y="690861"/>
            <a:ext cx="4100567" cy="1353704"/>
          </a:xfrm>
          <a:prstGeom prst="rect">
            <a:avLst/>
          </a:prstGeom>
          <a:noFill/>
        </p:spPr>
        <p:txBody>
          <a:bodyPr wrap="square" rtlCol="0">
            <a:spAutoFit/>
          </a:bodyPr>
          <a:lstStyle/>
          <a:p>
            <a:pPr marL="285750" indent="-285750" algn="just" defTabSz="685595">
              <a:buFont typeface="Arial" panose="020B0604020202020204" pitchFamily="34" charset="0"/>
              <a:buChar char="•"/>
            </a:pPr>
            <a:r>
              <a:rPr lang="en-US" sz="1349" dirty="0">
                <a:solidFill>
                  <a:prstClr val="black">
                    <a:lumMod val="65000"/>
                    <a:lumOff val="35000"/>
                  </a:prstClr>
                </a:solidFill>
                <a:latin typeface="Arial" panose="020B0604020202020204" pitchFamily="34" charset="0"/>
                <a:cs typeface="Arial" panose="020B0604020202020204" pitchFamily="34" charset="0"/>
              </a:rPr>
              <a:t>We have split the data 80 – 20 for training &amp; testing respectively.</a:t>
            </a:r>
          </a:p>
          <a:p>
            <a:pPr marL="285750" indent="-285750" algn="just" defTabSz="685595">
              <a:buFont typeface="Arial" panose="020B0604020202020204" pitchFamily="34" charset="0"/>
              <a:buChar char="•"/>
            </a:pPr>
            <a:r>
              <a:rPr lang="en-US" dirty="0"/>
              <a:t>Regularization with L2 penalty parameter to control overfitting</a:t>
            </a:r>
          </a:p>
          <a:p>
            <a:pPr marL="285750" indent="-285750" algn="just" defTabSz="685595">
              <a:buFont typeface="Arial" panose="020B0604020202020204" pitchFamily="34" charset="0"/>
              <a:buChar char="•"/>
            </a:pPr>
            <a:r>
              <a:rPr lang="en-US" sz="1349" dirty="0">
                <a:solidFill>
                  <a:prstClr val="black">
                    <a:lumMod val="65000"/>
                    <a:lumOff val="35000"/>
                  </a:prstClr>
                </a:solidFill>
                <a:latin typeface="Arial" panose="020B0604020202020204" pitchFamily="34" charset="0"/>
                <a:cs typeface="Arial" panose="020B0604020202020204" pitchFamily="34" charset="0"/>
              </a:rPr>
              <a:t>Prepared 2 models 1 with readmission &lt;30 &amp; &gt;30. Another with only with 30.  </a:t>
            </a:r>
          </a:p>
        </p:txBody>
      </p:sp>
      <p:graphicFrame>
        <p:nvGraphicFramePr>
          <p:cNvPr id="11" name="Table 10">
            <a:extLst>
              <a:ext uri="{FF2B5EF4-FFF2-40B4-BE49-F238E27FC236}">
                <a16:creationId xmlns:a16="http://schemas.microsoft.com/office/drawing/2014/main" id="{7375E57C-C71A-4C7A-8B60-7211412BB56E}"/>
              </a:ext>
            </a:extLst>
          </p:cNvPr>
          <p:cNvGraphicFramePr>
            <a:graphicFrameLocks noGrp="1"/>
          </p:cNvGraphicFramePr>
          <p:nvPr>
            <p:extLst>
              <p:ext uri="{D42A27DB-BD31-4B8C-83A1-F6EECF244321}">
                <p14:modId xmlns:p14="http://schemas.microsoft.com/office/powerpoint/2010/main" val="3449341538"/>
              </p:ext>
            </p:extLst>
          </p:nvPr>
        </p:nvGraphicFramePr>
        <p:xfrm>
          <a:off x="6630712" y="462617"/>
          <a:ext cx="2087287" cy="1452081"/>
        </p:xfrm>
        <a:graphic>
          <a:graphicData uri="http://schemas.openxmlformats.org/drawingml/2006/table">
            <a:tbl>
              <a:tblPr firstRow="1" bandRow="1"/>
              <a:tblGrid>
                <a:gridCol w="1201175">
                  <a:extLst>
                    <a:ext uri="{9D8B030D-6E8A-4147-A177-3AD203B41FA5}">
                      <a16:colId xmlns:a16="http://schemas.microsoft.com/office/drawing/2014/main" val="3572327906"/>
                    </a:ext>
                  </a:extLst>
                </a:gridCol>
                <a:gridCol w="886112">
                  <a:extLst>
                    <a:ext uri="{9D8B030D-6E8A-4147-A177-3AD203B41FA5}">
                      <a16:colId xmlns:a16="http://schemas.microsoft.com/office/drawing/2014/main" val="4240240706"/>
                    </a:ext>
                  </a:extLst>
                </a:gridCol>
              </a:tblGrid>
              <a:tr h="131007">
                <a:tc>
                  <a:txBody>
                    <a:bodyPr/>
                    <a:lstStyle/>
                    <a:p>
                      <a:pPr algn="ctr" fontAlgn="ctr"/>
                      <a:r>
                        <a:rPr lang="en-US" sz="1200" b="1" i="0" u="none" strike="noStrike" dirty="0">
                          <a:solidFill>
                            <a:srgbClr val="000000"/>
                          </a:solidFill>
                          <a:effectLst/>
                          <a:latin typeface="HP Simplified" panose="020B0604020204020204" pitchFamily="34"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1" i="0" u="none" strike="noStrike" dirty="0">
                          <a:solidFill>
                            <a:srgbClr val="000000"/>
                          </a:solidFill>
                          <a:effectLst/>
                          <a:latin typeface="HP Simplified" panose="020B0604020204020204" pitchFamily="34" charset="0"/>
                        </a:rPr>
                        <a:t>Coefficient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0625799"/>
                  </a:ext>
                </a:extLst>
              </a:tr>
              <a:tr h="193197">
                <a:tc>
                  <a:txBody>
                    <a:bodyPr/>
                    <a:lstStyle/>
                    <a:p>
                      <a:pPr algn="l" fontAlgn="b"/>
                      <a:r>
                        <a:rPr lang="en-US" sz="1100" b="0" i="0" u="none" strike="noStrike" dirty="0" err="1">
                          <a:solidFill>
                            <a:srgbClr val="000000"/>
                          </a:solidFill>
                          <a:effectLst/>
                          <a:latin typeface="HP Simplified" panose="020B0604020204020204" pitchFamily="34" charset="0"/>
                        </a:rPr>
                        <a:t>num_visits</a:t>
                      </a:r>
                      <a:endParaRPr lang="en-US" sz="1100" b="0" i="0" u="none" strike="noStrike" dirty="0">
                        <a:solidFill>
                          <a:srgbClr val="000000"/>
                        </a:solidFill>
                        <a:effectLst/>
                        <a:latin typeface="HP Simplified" panose="020B06040202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HP Simplified" panose="020B0604020204020204" pitchFamily="34" charset="0"/>
                        </a:rPr>
                        <a:t>0.59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46740729"/>
                  </a:ext>
                </a:extLst>
              </a:tr>
              <a:tr h="193197">
                <a:tc>
                  <a:txBody>
                    <a:bodyPr/>
                    <a:lstStyle/>
                    <a:p>
                      <a:pPr algn="l" fontAlgn="b"/>
                      <a:r>
                        <a:rPr lang="en-US" sz="1100" b="0" i="0" u="none" strike="noStrike" dirty="0" err="1">
                          <a:solidFill>
                            <a:srgbClr val="000000"/>
                          </a:solidFill>
                          <a:effectLst/>
                          <a:latin typeface="HP Simplified" panose="020B0604020204020204" pitchFamily="34" charset="0"/>
                        </a:rPr>
                        <a:t>number_inpatient</a:t>
                      </a:r>
                      <a:endParaRPr lang="en-US" sz="1100" b="0" i="0" u="none" strike="noStrike" dirty="0">
                        <a:solidFill>
                          <a:srgbClr val="000000"/>
                        </a:solidFill>
                        <a:effectLst/>
                        <a:latin typeface="HP Simplified" panose="020B06040202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HP Simplified" panose="020B0604020204020204" pitchFamily="34" charset="0"/>
                        </a:rPr>
                        <a:t>0.28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1655972"/>
                  </a:ext>
                </a:extLst>
              </a:tr>
              <a:tr h="193197">
                <a:tc>
                  <a:txBody>
                    <a:bodyPr/>
                    <a:lstStyle/>
                    <a:p>
                      <a:pPr algn="l" fontAlgn="b"/>
                      <a:r>
                        <a:rPr lang="en-US" sz="1100" b="0" i="0" u="none" strike="noStrike">
                          <a:solidFill>
                            <a:srgbClr val="000000"/>
                          </a:solidFill>
                          <a:effectLst/>
                          <a:latin typeface="HP Simplified" panose="020B0604020204020204" pitchFamily="34" charset="0"/>
                        </a:rPr>
                        <a:t>discharge_disposition_id_3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HP Simplified" panose="020B0604020204020204" pitchFamily="34" charset="0"/>
                        </a:rPr>
                        <a:t>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25848383"/>
                  </a:ext>
                </a:extLst>
              </a:tr>
              <a:tr h="193197">
                <a:tc>
                  <a:txBody>
                    <a:bodyPr/>
                    <a:lstStyle/>
                    <a:p>
                      <a:pPr algn="l" fontAlgn="b"/>
                      <a:r>
                        <a:rPr lang="en-US" sz="1100" b="0" i="0" u="none" strike="noStrike">
                          <a:solidFill>
                            <a:srgbClr val="000000"/>
                          </a:solidFill>
                          <a:effectLst/>
                          <a:latin typeface="HP Simplified" panose="020B0604020204020204" pitchFamily="34" charset="0"/>
                        </a:rPr>
                        <a:t>discharge_disposition_id_22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HP Simplified" panose="020B0604020204020204" pitchFamily="34" charset="0"/>
                        </a:rPr>
                        <a:t>0.14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65918229"/>
                  </a:ext>
                </a:extLst>
              </a:tr>
              <a:tr h="193197">
                <a:tc>
                  <a:txBody>
                    <a:bodyPr/>
                    <a:lstStyle/>
                    <a:p>
                      <a:pPr algn="l" fontAlgn="b"/>
                      <a:r>
                        <a:rPr lang="en-US" sz="1100" b="0" i="0" u="none" strike="noStrike" dirty="0" err="1">
                          <a:solidFill>
                            <a:srgbClr val="000000"/>
                          </a:solidFill>
                          <a:effectLst/>
                          <a:latin typeface="HP Simplified" panose="020B0604020204020204" pitchFamily="34" charset="0"/>
                        </a:rPr>
                        <a:t>first_diag_injury</a:t>
                      </a:r>
                      <a:endParaRPr lang="en-US" sz="1100" b="0" i="0" u="none" strike="noStrike" dirty="0">
                        <a:solidFill>
                          <a:srgbClr val="000000"/>
                        </a:solidFill>
                        <a:effectLst/>
                        <a:latin typeface="HP Simplified" panose="020B06040202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HP Simplified" panose="020B0604020204020204" pitchFamily="34" charset="0"/>
                        </a:rPr>
                        <a:t>0.083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90890936"/>
                  </a:ext>
                </a:extLst>
              </a:tr>
            </a:tbl>
          </a:graphicData>
        </a:graphic>
      </p:graphicFrame>
      <p:pic>
        <p:nvPicPr>
          <p:cNvPr id="27" name="Picture 26">
            <a:extLst>
              <a:ext uri="{FF2B5EF4-FFF2-40B4-BE49-F238E27FC236}">
                <a16:creationId xmlns:a16="http://schemas.microsoft.com/office/drawing/2014/main" id="{8790C30E-3129-437C-B355-F7E397A4A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986" y="3910732"/>
            <a:ext cx="640080" cy="360716"/>
          </a:xfrm>
          <a:prstGeom prst="rect">
            <a:avLst/>
          </a:prstGeom>
        </p:spPr>
      </p:pic>
      <p:pic>
        <p:nvPicPr>
          <p:cNvPr id="24" name="Picture 23">
            <a:extLst>
              <a:ext uri="{FF2B5EF4-FFF2-40B4-BE49-F238E27FC236}">
                <a16:creationId xmlns:a16="http://schemas.microsoft.com/office/drawing/2014/main" id="{7EDCACA4-E74E-4B13-BE43-6FBB9AF81B27}"/>
              </a:ext>
            </a:extLst>
          </p:cNvPr>
          <p:cNvPicPr>
            <a:picLocks noChangeAspect="1"/>
          </p:cNvPicPr>
          <p:nvPr/>
        </p:nvPicPr>
        <p:blipFill>
          <a:blip r:embed="rId5"/>
          <a:stretch>
            <a:fillRect/>
          </a:stretch>
        </p:blipFill>
        <p:spPr>
          <a:xfrm>
            <a:off x="2223506" y="2075957"/>
            <a:ext cx="1476624" cy="1347285"/>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3DF13C1B-69E6-454D-B3F0-A972E12593CD}"/>
              </a:ext>
            </a:extLst>
          </p:cNvPr>
          <p:cNvPicPr>
            <a:picLocks noChangeAspect="1"/>
          </p:cNvPicPr>
          <p:nvPr/>
        </p:nvPicPr>
        <p:blipFill>
          <a:blip r:embed="rId6"/>
          <a:stretch>
            <a:fillRect/>
          </a:stretch>
        </p:blipFill>
        <p:spPr>
          <a:xfrm>
            <a:off x="1644397" y="3574080"/>
            <a:ext cx="1958990" cy="1381298"/>
          </a:xfrm>
          <a:prstGeom prst="rect">
            <a:avLst/>
          </a:prstGeom>
          <a:ln>
            <a:noFill/>
          </a:ln>
          <a:effectLst>
            <a:outerShdw blurRad="292100" dist="139700" dir="2700000" algn="tl" rotWithShape="0">
              <a:srgbClr val="333333">
                <a:alpha val="65000"/>
              </a:srgbClr>
            </a:outerShdw>
          </a:effectLst>
        </p:spPr>
      </p:pic>
      <p:pic>
        <p:nvPicPr>
          <p:cNvPr id="32" name="Picture 31">
            <a:extLst>
              <a:ext uri="{FF2B5EF4-FFF2-40B4-BE49-F238E27FC236}">
                <a16:creationId xmlns:a16="http://schemas.microsoft.com/office/drawing/2014/main" id="{82B23885-B6C7-4524-A411-85F2151886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2179" y="2759705"/>
            <a:ext cx="548640"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DIAGRAMS TO EXPLAIN IDEAS</a:t>
            </a:r>
            <a:endParaRPr/>
          </a:p>
        </p:txBody>
      </p:sp>
      <p:sp>
        <p:nvSpPr>
          <p:cNvPr id="153" name="Google Shape;153;p2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C59199ED-A78F-481A-847D-DFFC071B40D3}"/>
              </a:ext>
            </a:extLst>
          </p:cNvPr>
          <p:cNvPicPr>
            <a:picLocks noChangeAspect="1"/>
          </p:cNvPicPr>
          <p:nvPr/>
        </p:nvPicPr>
        <p:blipFill>
          <a:blip r:embed="rId3"/>
          <a:stretch>
            <a:fillRect/>
          </a:stretch>
        </p:blipFill>
        <p:spPr>
          <a:xfrm>
            <a:off x="-8574" y="0"/>
            <a:ext cx="2126750" cy="5143500"/>
          </a:xfrm>
          <a:prstGeom prst="rect">
            <a:avLst/>
          </a:prstGeom>
        </p:spPr>
      </p:pic>
      <p:sp>
        <p:nvSpPr>
          <p:cNvPr id="6" name="TextBox 5">
            <a:extLst>
              <a:ext uri="{FF2B5EF4-FFF2-40B4-BE49-F238E27FC236}">
                <a16:creationId xmlns:a16="http://schemas.microsoft.com/office/drawing/2014/main" id="{13234510-73D3-468C-B792-92261687C613}"/>
              </a:ext>
            </a:extLst>
          </p:cNvPr>
          <p:cNvSpPr txBox="1"/>
          <p:nvPr/>
        </p:nvSpPr>
        <p:spPr>
          <a:xfrm>
            <a:off x="2033924" y="101010"/>
            <a:ext cx="3237614" cy="600036"/>
          </a:xfrm>
          <a:prstGeom prst="rect">
            <a:avLst/>
          </a:prstGeom>
          <a:noFill/>
        </p:spPr>
        <p:txBody>
          <a:bodyPr wrap="square" rtlCol="0">
            <a:spAutoFit/>
          </a:bodyPr>
          <a:lstStyle/>
          <a:p>
            <a:pPr algn="ctr" defTabSz="685595"/>
            <a:r>
              <a:rPr lang="en-US" sz="3299" dirty="0">
                <a:solidFill>
                  <a:schemeClr val="tx2"/>
                </a:solidFill>
                <a:latin typeface="Arial" panose="020B0604020202020204" pitchFamily="34" charset="0"/>
                <a:cs typeface="Arial" panose="020B0604020202020204" pitchFamily="34" charset="0"/>
              </a:rPr>
              <a:t>Pattern mining </a:t>
            </a:r>
          </a:p>
        </p:txBody>
      </p:sp>
      <p:sp>
        <p:nvSpPr>
          <p:cNvPr id="7" name="TextBox 6">
            <a:extLst>
              <a:ext uri="{FF2B5EF4-FFF2-40B4-BE49-F238E27FC236}">
                <a16:creationId xmlns:a16="http://schemas.microsoft.com/office/drawing/2014/main" id="{85A5096D-9233-4A0C-AE19-1F1BA08694D8}"/>
              </a:ext>
            </a:extLst>
          </p:cNvPr>
          <p:cNvSpPr txBox="1"/>
          <p:nvPr/>
        </p:nvSpPr>
        <p:spPr>
          <a:xfrm>
            <a:off x="6920393" y="1717845"/>
            <a:ext cx="212674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 see around 72 rules for Readmission of Non Diabetic, with 50% confidence by lift.</a:t>
            </a:r>
          </a:p>
        </p:txBody>
      </p:sp>
      <p:pic>
        <p:nvPicPr>
          <p:cNvPr id="8" name="Picture 7">
            <a:extLst>
              <a:ext uri="{FF2B5EF4-FFF2-40B4-BE49-F238E27FC236}">
                <a16:creationId xmlns:a16="http://schemas.microsoft.com/office/drawing/2014/main" id="{181B2176-2DB3-4081-8A31-5A2D5B36E817}"/>
              </a:ext>
            </a:extLst>
          </p:cNvPr>
          <p:cNvPicPr>
            <a:picLocks noChangeAspect="1"/>
          </p:cNvPicPr>
          <p:nvPr/>
        </p:nvPicPr>
        <p:blipFill>
          <a:blip r:embed="rId4"/>
          <a:stretch>
            <a:fillRect/>
          </a:stretch>
        </p:blipFill>
        <p:spPr>
          <a:xfrm>
            <a:off x="4376056" y="3537842"/>
            <a:ext cx="4411991" cy="111268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4349EEA-EE59-418A-9196-341B22E8892B}"/>
              </a:ext>
            </a:extLst>
          </p:cNvPr>
          <p:cNvPicPr>
            <a:picLocks noChangeAspect="1"/>
          </p:cNvPicPr>
          <p:nvPr/>
        </p:nvPicPr>
        <p:blipFill>
          <a:blip r:embed="rId5"/>
          <a:stretch>
            <a:fillRect/>
          </a:stretch>
        </p:blipFill>
        <p:spPr>
          <a:xfrm>
            <a:off x="2233561" y="3119780"/>
            <a:ext cx="1856570" cy="175006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7382509D-977A-446C-81C1-50C1D3DBBD51}"/>
              </a:ext>
            </a:extLst>
          </p:cNvPr>
          <p:cNvSpPr txBox="1"/>
          <p:nvPr/>
        </p:nvSpPr>
        <p:spPr>
          <a:xfrm>
            <a:off x="2298727" y="725135"/>
            <a:ext cx="6489320" cy="1169551"/>
          </a:xfrm>
          <a:prstGeom prst="rect">
            <a:avLst/>
          </a:prstGeom>
          <a:noFill/>
        </p:spPr>
        <p:txBody>
          <a:bodyPr wrap="square" rtlCol="0">
            <a:spAutoFit/>
          </a:bodyPr>
          <a:lstStyle/>
          <a:p>
            <a:r>
              <a:rPr lang="en-US" altLang="en-US" i="1" dirty="0">
                <a:solidFill>
                  <a:schemeClr val="tx1"/>
                </a:solidFill>
                <a:latin typeface="Courier New" panose="02070309020205020404" pitchFamily="49" charset="0"/>
                <a:cs typeface="Courier New" panose="02070309020205020404" pitchFamily="49" charset="0"/>
              </a:rPr>
              <a:t>Problem Statement:</a:t>
            </a:r>
          </a:p>
          <a:p>
            <a:r>
              <a:rPr lang="en-US" altLang="en-US" i="1" dirty="0">
                <a:solidFill>
                  <a:schemeClr val="tx1"/>
                </a:solidFill>
                <a:latin typeface="Courier New" panose="02070309020205020404" pitchFamily="49" charset="0"/>
                <a:cs typeface="Courier New" panose="02070309020205020404" pitchFamily="49" charset="0"/>
              </a:rPr>
              <a:t>Predicting the likelihood of a non-diabetic patient being readmitted. Find the pattern b/w non-diabetic patients and readmissions </a:t>
            </a:r>
            <a:endParaRPr lang="en-US" altLang="en-US" sz="3200" dirty="0">
              <a:solidFill>
                <a:schemeClr val="tx1"/>
              </a:solidFill>
              <a:latin typeface="Arial" panose="020B0604020202020204" pitchFamily="34" charset="0"/>
            </a:endParaRPr>
          </a:p>
          <a:p>
            <a:endParaRPr lang="en-US" dirty="0"/>
          </a:p>
        </p:txBody>
      </p:sp>
      <p:sp>
        <p:nvSpPr>
          <p:cNvPr id="11" name="Rectangle 1">
            <a:extLst>
              <a:ext uri="{FF2B5EF4-FFF2-40B4-BE49-F238E27FC236}">
                <a16:creationId xmlns:a16="http://schemas.microsoft.com/office/drawing/2014/main" id="{F0A35B30-75EB-43F4-ACB8-134E0FF02705}"/>
              </a:ext>
            </a:extLst>
          </p:cNvPr>
          <p:cNvSpPr>
            <a:spLocks noChangeArrowheads="1"/>
          </p:cNvSpPr>
          <p:nvPr/>
        </p:nvSpPr>
        <p:spPr bwMode="auto">
          <a:xfrm>
            <a:off x="0" y="71672"/>
            <a:ext cx="65" cy="31385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50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962CC3FD-3A50-40BD-A8B0-7DB6D0A66D8C}"/>
              </a:ext>
            </a:extLst>
          </p:cNvPr>
          <p:cNvPicPr>
            <a:picLocks noChangeAspect="1"/>
          </p:cNvPicPr>
          <p:nvPr/>
        </p:nvPicPr>
        <p:blipFill>
          <a:blip r:embed="rId6"/>
          <a:stretch>
            <a:fillRect/>
          </a:stretch>
        </p:blipFill>
        <p:spPr>
          <a:xfrm>
            <a:off x="2330625" y="1717845"/>
            <a:ext cx="4511160" cy="1112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0" y="-159489"/>
            <a:ext cx="1070972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Recommendations &amp; Insights</a:t>
            </a:r>
            <a:endParaRPr sz="3200" dirty="0"/>
          </a:p>
        </p:txBody>
      </p:sp>
      <p:sp>
        <p:nvSpPr>
          <p:cNvPr id="2" name="TextBox 1">
            <a:extLst>
              <a:ext uri="{FF2B5EF4-FFF2-40B4-BE49-F238E27FC236}">
                <a16:creationId xmlns:a16="http://schemas.microsoft.com/office/drawing/2014/main" id="{FD23D547-667A-4B86-8255-2A19442B9962}"/>
              </a:ext>
            </a:extLst>
          </p:cNvPr>
          <p:cNvSpPr txBox="1"/>
          <p:nvPr/>
        </p:nvSpPr>
        <p:spPr>
          <a:xfrm>
            <a:off x="0" y="1089837"/>
            <a:ext cx="9069572" cy="3970318"/>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When a patient is discharged to a hospice facility     or a SNF (Skilled Nursing facility)</a:t>
            </a:r>
          </a:p>
          <a:p>
            <a:pPr marL="285750" lvl="0" indent="-285750" algn="just">
              <a:buFont typeface="Arial" panose="020B0604020202020204" pitchFamily="34" charset="0"/>
              <a:buChar char="•"/>
            </a:pPr>
            <a:r>
              <a:rPr lang="en-US" dirty="0"/>
              <a:t>When a patient has too many inpatient visits or      emergencies in the past year, or large number of    procedures</a:t>
            </a:r>
          </a:p>
          <a:p>
            <a:pPr marL="285750" lvl="0" indent="-285750" algn="just">
              <a:buFont typeface="Arial" panose="020B0604020202020204" pitchFamily="34" charset="0"/>
              <a:buChar char="•"/>
            </a:pPr>
            <a:r>
              <a:rPr lang="en-US" dirty="0"/>
              <a:t>When the age of patient is above 70</a:t>
            </a:r>
          </a:p>
          <a:p>
            <a:pPr marL="285750" lvl="0" indent="-285750" algn="just">
              <a:buFont typeface="Arial" panose="020B0604020202020204" pitchFamily="34" charset="0"/>
              <a:buChar char="•"/>
            </a:pPr>
            <a:r>
              <a:rPr lang="en-US" dirty="0"/>
              <a:t>When secondary diagnosis is either Neoplasms or    endocrine, nutritional and metabolic diseases, and    immunity disorders</a:t>
            </a:r>
          </a:p>
          <a:p>
            <a:pPr marL="285750" lvl="0" indent="-285750" algn="just">
              <a:buFont typeface="Arial" panose="020B0604020202020204" pitchFamily="34" charset="0"/>
              <a:buChar char="•"/>
            </a:pPr>
            <a:r>
              <a:rPr lang="en-US" dirty="0"/>
              <a:t>When primary diagnosis is diseases of the skin and    subcutaneous tissue.</a:t>
            </a:r>
          </a:p>
          <a:p>
            <a:pPr marL="285750" lvl="0" indent="-285750" algn="just">
              <a:buFont typeface="Arial" panose="020B0604020202020204" pitchFamily="34" charset="0"/>
              <a:buChar char="•"/>
            </a:pPr>
            <a:r>
              <a:rPr lang="en-US" dirty="0"/>
              <a:t>When patient is admitted from Emergency Room.</a:t>
            </a:r>
          </a:p>
          <a:p>
            <a:pPr marL="285750" lvl="0" indent="-285750" algn="just">
              <a:buFont typeface="Arial" panose="020B0604020202020204" pitchFamily="34" charset="0"/>
              <a:buChar char="•"/>
            </a:pPr>
            <a:r>
              <a:rPr lang="en-US" dirty="0"/>
              <a:t>The result of ours analysis can help the stakeholder of this project to determine whether monitoring HBA1c level should be a significant part of treatment </a:t>
            </a:r>
          </a:p>
          <a:p>
            <a:pPr marL="285750" lvl="0" indent="-285750" algn="just">
              <a:buFont typeface="Arial" panose="020B0604020202020204" pitchFamily="34" charset="0"/>
              <a:buChar char="•"/>
            </a:pPr>
            <a:endParaRPr lang="en-US" dirty="0"/>
          </a:p>
          <a:p>
            <a:r>
              <a:rPr lang="en-US" dirty="0"/>
              <a:t>Using a machine learning platform, healthcare organizations can develop a good patient monitoring plan to anticipate the potential time of readmission and to detect any conditions or symptoms that may cause the readmission. It allows hospitals to find the reasons behind high readmission rates and address them by coordinating with care providers and physicians to optimize hospital stays.</a:t>
            </a:r>
          </a:p>
          <a:p>
            <a:r>
              <a:rPr lang="en-US" dirty="0"/>
              <a:t> </a:t>
            </a:r>
          </a:p>
          <a:p>
            <a:pPr lvl="0" algn="just"/>
            <a:endParaRPr lang="en-US" dirty="0"/>
          </a:p>
          <a:p>
            <a:endParaRPr lang="en-US" dirty="0"/>
          </a:p>
        </p:txBody>
      </p:sp>
    </p:spTree>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1193</Words>
  <Application>Microsoft Office PowerPoint</Application>
  <PresentationFormat>On-screen Show (16:9)</PresentationFormat>
  <Paragraphs>136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Franklin Gothic Book</vt:lpstr>
      <vt:lpstr>ＭＳ 明朝</vt:lpstr>
      <vt:lpstr>Montserrat</vt:lpstr>
      <vt:lpstr>HP Simplified</vt:lpstr>
      <vt:lpstr>Wingdings</vt:lpstr>
      <vt:lpstr>Arial</vt:lpstr>
      <vt:lpstr>Roboto</vt:lpstr>
      <vt:lpstr>Courier New</vt:lpstr>
      <vt:lpstr>Aemelia template</vt:lpstr>
      <vt:lpstr>Diabetes Readmission Prediction</vt:lpstr>
      <vt:lpstr>INTRODUCTION     </vt:lpstr>
      <vt:lpstr>PowerPoint Presentation</vt:lpstr>
      <vt:lpstr>THIS IS A SLIDE TITLE</vt:lpstr>
      <vt:lpstr>PowerPoint Presentation</vt:lpstr>
      <vt:lpstr>Hypothesis</vt:lpstr>
      <vt:lpstr>YOU CAN ALSO SPLIT YOUR CONTENT</vt:lpstr>
      <vt:lpstr>USE DIAGRAMS TO EXPLAIN IDEAS</vt:lpstr>
      <vt:lpstr>Recommendations &amp;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Readmission Prediction</dc:title>
  <cp:lastModifiedBy>Karathulvu, Shreenath Santhanam</cp:lastModifiedBy>
  <cp:revision>70</cp:revision>
  <dcterms:modified xsi:type="dcterms:W3CDTF">2019-05-14T18:41:19Z</dcterms:modified>
</cp:coreProperties>
</file>