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9" r:id="rId2"/>
  </p:sldMasterIdLst>
  <p:notesMasterIdLst>
    <p:notesMasterId r:id="rId13"/>
  </p:notesMasterIdLst>
  <p:handoutMasterIdLst>
    <p:handoutMasterId r:id="rId14"/>
  </p:handoutMasterIdLst>
  <p:sldIdLst>
    <p:sldId id="354" r:id="rId3"/>
    <p:sldId id="667" r:id="rId4"/>
    <p:sldId id="731" r:id="rId5"/>
    <p:sldId id="732" r:id="rId6"/>
    <p:sldId id="733" r:id="rId7"/>
    <p:sldId id="734" r:id="rId8"/>
    <p:sldId id="736" r:id="rId9"/>
    <p:sldId id="739" r:id="rId10"/>
    <p:sldId id="740" r:id="rId11"/>
    <p:sldId id="738" r:id="rId12"/>
  </p:sldIdLst>
  <p:sldSz cx="12188825"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59DA46-5520-4F42-9D3F-30C3F714C8C8}">
          <p14:sldIdLst>
            <p14:sldId id="354"/>
            <p14:sldId id="667"/>
            <p14:sldId id="731"/>
            <p14:sldId id="732"/>
            <p14:sldId id="733"/>
            <p14:sldId id="734"/>
            <p14:sldId id="736"/>
            <p14:sldId id="739"/>
            <p14:sldId id="740"/>
            <p14:sldId id="738"/>
          </p14:sldIdLst>
        </p14:section>
        <p14:section name="Untitled Section" id="{1D3CCC35-C986-4A22-9365-6C3DD476231A}">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49" autoAdjust="0"/>
    <p:restoredTop sz="78834" autoAdjust="0"/>
  </p:normalViewPr>
  <p:slideViewPr>
    <p:cSldViewPr>
      <p:cViewPr varScale="1">
        <p:scale>
          <a:sx n="79" d="100"/>
          <a:sy n="79" d="100"/>
        </p:scale>
        <p:origin x="488" y="84"/>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3120" y="77"/>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rathul\Downloads\multiTimeline%20(3).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manualLayout>
          <c:layoutTarget val="inner"/>
          <c:xMode val="edge"/>
          <c:yMode val="edge"/>
          <c:x val="9.5482915936623169E-2"/>
          <c:y val="3.4569039309936128E-2"/>
          <c:w val="0.89779374546700896"/>
          <c:h val="0.6528581894742832"/>
        </c:manualLayout>
      </c:layout>
      <c:lineChart>
        <c:grouping val="standard"/>
        <c:varyColors val="0"/>
        <c:ser>
          <c:idx val="0"/>
          <c:order val="0"/>
          <c:tx>
            <c:strRef>
              <c:f>'multiTimeline (3)'!$B$3</c:f>
              <c:strCache>
                <c:ptCount val="1"/>
                <c:pt idx="0">
                  <c:v>Narendra Modi: (India)</c:v>
                </c:pt>
              </c:strCache>
            </c:strRef>
          </c:tx>
          <c:spPr>
            <a:ln w="34925" cap="rnd">
              <a:solidFill>
                <a:schemeClr val="lt1"/>
              </a:solidFill>
              <a:round/>
            </a:ln>
            <a:effectLst>
              <a:outerShdw dist="25400" dir="2700000" algn="tl" rotWithShape="0">
                <a:schemeClr val="accent1"/>
              </a:outerShdw>
            </a:effectLst>
          </c:spPr>
          <c:marker>
            <c:symbol val="none"/>
          </c:marker>
          <c:dLbls>
            <c:delete val="1"/>
          </c:dLbls>
          <c:cat>
            <c:numRef>
              <c:f>'multiTimeline (3)'!$A$4:$A$54</c:f>
              <c:numCache>
                <c:formatCode>m/d/yyyy</c:formatCode>
                <c:ptCount val="51"/>
                <c:pt idx="0">
                  <c:v>43100</c:v>
                </c:pt>
                <c:pt idx="1">
                  <c:v>43107</c:v>
                </c:pt>
                <c:pt idx="2">
                  <c:v>43114</c:v>
                </c:pt>
                <c:pt idx="3">
                  <c:v>43121</c:v>
                </c:pt>
                <c:pt idx="4">
                  <c:v>43128</c:v>
                </c:pt>
                <c:pt idx="5">
                  <c:v>43135</c:v>
                </c:pt>
                <c:pt idx="6">
                  <c:v>43142</c:v>
                </c:pt>
                <c:pt idx="7">
                  <c:v>43149</c:v>
                </c:pt>
                <c:pt idx="8">
                  <c:v>43156</c:v>
                </c:pt>
                <c:pt idx="9">
                  <c:v>43163</c:v>
                </c:pt>
                <c:pt idx="10">
                  <c:v>43170</c:v>
                </c:pt>
                <c:pt idx="11">
                  <c:v>43177</c:v>
                </c:pt>
                <c:pt idx="12">
                  <c:v>43184</c:v>
                </c:pt>
                <c:pt idx="13">
                  <c:v>43191</c:v>
                </c:pt>
                <c:pt idx="14">
                  <c:v>43198</c:v>
                </c:pt>
                <c:pt idx="15">
                  <c:v>43205</c:v>
                </c:pt>
                <c:pt idx="16">
                  <c:v>43212</c:v>
                </c:pt>
                <c:pt idx="17">
                  <c:v>43219</c:v>
                </c:pt>
                <c:pt idx="18">
                  <c:v>43226</c:v>
                </c:pt>
                <c:pt idx="19">
                  <c:v>43233</c:v>
                </c:pt>
                <c:pt idx="20">
                  <c:v>43240</c:v>
                </c:pt>
                <c:pt idx="21">
                  <c:v>43247</c:v>
                </c:pt>
                <c:pt idx="22">
                  <c:v>43254</c:v>
                </c:pt>
                <c:pt idx="23">
                  <c:v>43261</c:v>
                </c:pt>
                <c:pt idx="24">
                  <c:v>43268</c:v>
                </c:pt>
                <c:pt idx="25">
                  <c:v>43275</c:v>
                </c:pt>
                <c:pt idx="26">
                  <c:v>43282</c:v>
                </c:pt>
                <c:pt idx="27">
                  <c:v>43289</c:v>
                </c:pt>
                <c:pt idx="28">
                  <c:v>43296</c:v>
                </c:pt>
                <c:pt idx="29">
                  <c:v>43303</c:v>
                </c:pt>
                <c:pt idx="30">
                  <c:v>43310</c:v>
                </c:pt>
                <c:pt idx="31">
                  <c:v>43317</c:v>
                </c:pt>
                <c:pt idx="32">
                  <c:v>43324</c:v>
                </c:pt>
                <c:pt idx="33">
                  <c:v>43331</c:v>
                </c:pt>
                <c:pt idx="34">
                  <c:v>43338</c:v>
                </c:pt>
                <c:pt idx="35">
                  <c:v>43345</c:v>
                </c:pt>
                <c:pt idx="36">
                  <c:v>43352</c:v>
                </c:pt>
                <c:pt idx="37">
                  <c:v>43359</c:v>
                </c:pt>
                <c:pt idx="38">
                  <c:v>43366</c:v>
                </c:pt>
                <c:pt idx="39">
                  <c:v>43373</c:v>
                </c:pt>
                <c:pt idx="40">
                  <c:v>43380</c:v>
                </c:pt>
                <c:pt idx="41">
                  <c:v>43387</c:v>
                </c:pt>
                <c:pt idx="42">
                  <c:v>43394</c:v>
                </c:pt>
                <c:pt idx="43">
                  <c:v>43401</c:v>
                </c:pt>
                <c:pt idx="44">
                  <c:v>43408</c:v>
                </c:pt>
                <c:pt idx="45">
                  <c:v>43415</c:v>
                </c:pt>
                <c:pt idx="46">
                  <c:v>43422</c:v>
                </c:pt>
                <c:pt idx="47">
                  <c:v>43429</c:v>
                </c:pt>
                <c:pt idx="48">
                  <c:v>43436</c:v>
                </c:pt>
                <c:pt idx="49">
                  <c:v>43443</c:v>
                </c:pt>
                <c:pt idx="50">
                  <c:v>43450</c:v>
                </c:pt>
              </c:numCache>
            </c:numRef>
          </c:cat>
          <c:val>
            <c:numRef>
              <c:f>'multiTimeline (3)'!$B$4:$B$54</c:f>
              <c:numCache>
                <c:formatCode>General</c:formatCode>
                <c:ptCount val="51"/>
                <c:pt idx="0">
                  <c:v>24</c:v>
                </c:pt>
                <c:pt idx="1">
                  <c:v>23</c:v>
                </c:pt>
                <c:pt idx="2">
                  <c:v>27</c:v>
                </c:pt>
                <c:pt idx="3">
                  <c:v>34</c:v>
                </c:pt>
                <c:pt idx="4">
                  <c:v>26</c:v>
                </c:pt>
                <c:pt idx="5">
                  <c:v>39</c:v>
                </c:pt>
                <c:pt idx="6">
                  <c:v>45</c:v>
                </c:pt>
                <c:pt idx="7">
                  <c:v>38</c:v>
                </c:pt>
                <c:pt idx="8">
                  <c:v>29</c:v>
                </c:pt>
                <c:pt idx="9">
                  <c:v>29</c:v>
                </c:pt>
                <c:pt idx="10">
                  <c:v>30</c:v>
                </c:pt>
                <c:pt idx="11">
                  <c:v>29</c:v>
                </c:pt>
                <c:pt idx="12">
                  <c:v>28</c:v>
                </c:pt>
                <c:pt idx="13">
                  <c:v>29</c:v>
                </c:pt>
                <c:pt idx="14">
                  <c:v>34</c:v>
                </c:pt>
                <c:pt idx="15">
                  <c:v>39</c:v>
                </c:pt>
                <c:pt idx="16">
                  <c:v>34</c:v>
                </c:pt>
                <c:pt idx="17">
                  <c:v>36</c:v>
                </c:pt>
                <c:pt idx="18">
                  <c:v>36</c:v>
                </c:pt>
                <c:pt idx="19">
                  <c:v>35</c:v>
                </c:pt>
                <c:pt idx="20">
                  <c:v>43</c:v>
                </c:pt>
                <c:pt idx="21">
                  <c:v>46</c:v>
                </c:pt>
                <c:pt idx="22">
                  <c:v>39</c:v>
                </c:pt>
                <c:pt idx="23">
                  <c:v>43</c:v>
                </c:pt>
                <c:pt idx="24">
                  <c:v>38</c:v>
                </c:pt>
                <c:pt idx="25">
                  <c:v>36</c:v>
                </c:pt>
                <c:pt idx="26">
                  <c:v>40</c:v>
                </c:pt>
                <c:pt idx="27">
                  <c:v>38</c:v>
                </c:pt>
                <c:pt idx="28">
                  <c:v>53</c:v>
                </c:pt>
                <c:pt idx="29">
                  <c:v>44</c:v>
                </c:pt>
                <c:pt idx="30">
                  <c:v>39</c:v>
                </c:pt>
                <c:pt idx="31">
                  <c:v>43</c:v>
                </c:pt>
                <c:pt idx="32">
                  <c:v>79</c:v>
                </c:pt>
                <c:pt idx="33">
                  <c:v>47</c:v>
                </c:pt>
                <c:pt idx="34">
                  <c:v>43</c:v>
                </c:pt>
                <c:pt idx="35">
                  <c:v>42</c:v>
                </c:pt>
                <c:pt idx="36">
                  <c:v>54</c:v>
                </c:pt>
                <c:pt idx="37">
                  <c:v>71</c:v>
                </c:pt>
                <c:pt idx="38">
                  <c:v>66</c:v>
                </c:pt>
                <c:pt idx="39">
                  <c:v>74</c:v>
                </c:pt>
                <c:pt idx="40">
                  <c:v>65</c:v>
                </c:pt>
                <c:pt idx="41">
                  <c:v>63</c:v>
                </c:pt>
                <c:pt idx="42">
                  <c:v>57</c:v>
                </c:pt>
                <c:pt idx="43">
                  <c:v>60</c:v>
                </c:pt>
                <c:pt idx="44">
                  <c:v>59</c:v>
                </c:pt>
                <c:pt idx="45">
                  <c:v>61</c:v>
                </c:pt>
                <c:pt idx="46">
                  <c:v>73</c:v>
                </c:pt>
                <c:pt idx="47">
                  <c:v>100</c:v>
                </c:pt>
                <c:pt idx="48">
                  <c:v>97</c:v>
                </c:pt>
                <c:pt idx="49">
                  <c:v>96</c:v>
                </c:pt>
                <c:pt idx="50">
                  <c:v>77</c:v>
                </c:pt>
              </c:numCache>
            </c:numRef>
          </c:val>
          <c:smooth val="0"/>
          <c:extLst>
            <c:ext xmlns:c16="http://schemas.microsoft.com/office/drawing/2014/chart" uri="{C3380CC4-5D6E-409C-BE32-E72D297353CC}">
              <c16:uniqueId val="{00000000-B5C4-4291-9F89-9150FEE107FA}"/>
            </c:ext>
          </c:extLst>
        </c:ser>
        <c:dLbls>
          <c:dLblPos val="ctr"/>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366969712"/>
        <c:axId val="366970368"/>
      </c:lineChart>
      <c:dateAx>
        <c:axId val="366969712"/>
        <c:scaling>
          <c:orientation val="minMax"/>
        </c:scaling>
        <c:delete val="0"/>
        <c:axPos val="b"/>
        <c:numFmt formatCode="m/d/yyyy" sourceLinked="1"/>
        <c:majorTickMark val="out"/>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en-US"/>
          </a:p>
        </c:txPr>
        <c:crossAx val="366970368"/>
        <c:crosses val="autoZero"/>
        <c:auto val="1"/>
        <c:lblOffset val="100"/>
        <c:baseTimeUnit val="days"/>
      </c:dateAx>
      <c:valAx>
        <c:axId val="3669703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366969712"/>
        <c:crosses val="autoZero"/>
        <c:crossBetween val="between"/>
      </c:valAx>
      <c:spPr>
        <a:noFill/>
        <a:ln>
          <a:solidFill>
            <a:schemeClr val="accent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1C482589-CB2F-4003-801D-095B67490E73}" type="datetimeFigureOut">
              <a:rPr lang="en-US"/>
              <a:t>12/29/2018</a:t>
            </a:fld>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A7D4DBF-746C-4C25-853D-8A1CBE8404F4}" type="datetimeFigureOut">
              <a:rPr lang="en-US"/>
              <a:t>12/29/2018</a:t>
            </a:fld>
            <a:endParaRPr/>
          </a:p>
        </p:txBody>
      </p:sp>
      <p:sp>
        <p:nvSpPr>
          <p:cNvPr id="4" name="Slide Image Placeholder 3"/>
          <p:cNvSpPr>
            <a:spLocks noGrp="1" noRot="1" noChangeAspect="1"/>
          </p:cNvSpPr>
          <p:nvPr>
            <p:ph type="sldImg" idx="2"/>
          </p:nvPr>
        </p:nvSpPr>
        <p:spPr>
          <a:xfrm>
            <a:off x="458788" y="720725"/>
            <a:ext cx="6397625" cy="3600450"/>
          </a:xfrm>
          <a:prstGeom prst="rect">
            <a:avLst/>
          </a:prstGeom>
          <a:noFill/>
          <a:ln w="12700">
            <a:solidFill>
              <a:prstClr val="black"/>
            </a:solidFill>
          </a:ln>
        </p:spPr>
        <p:txBody>
          <a:bodyPr vert="horz" lIns="96661" tIns="48331" rIns="96661" bIns="48331" rtlCol="0" anchor="ctr"/>
          <a:lstStyle/>
          <a:p>
            <a:endParaRPr/>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DE0FDE7-FE71-46E3-9512-437B13AD5F46}" type="slidenum">
              <a:rPr/>
              <a:t>‹#›</a:t>
            </a:fld>
            <a:endParaRPr/>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DE0FDE7-FE71-46E3-9512-437B13AD5F46}" type="slidenum">
              <a:rPr lang="en-IN" smtClean="0"/>
              <a:t>1</a:t>
            </a:fld>
            <a:endParaRPr lang="en-IN"/>
          </a:p>
        </p:txBody>
      </p:sp>
    </p:spTree>
    <p:extLst>
      <p:ext uri="{BB962C8B-B14F-4D97-AF65-F5344CB8AC3E}">
        <p14:creationId xmlns:p14="http://schemas.microsoft.com/office/powerpoint/2010/main" val="967127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did we use 2,3,5 selecting more number of topics may result in more granular segregation, but at the same time difference among different topics may get </a:t>
            </a:r>
            <a:r>
              <a:rPr lang="en-US" dirty="0" err="1"/>
              <a:t>blured</a:t>
            </a:r>
            <a:r>
              <a:rPr lang="en-US" dirty="0"/>
              <a:t>, but on the other hand selecting very small number of topics may lead to loosing possible topic. To minimize the error we have used 3 different K or number of topics. </a:t>
            </a:r>
          </a:p>
          <a:p>
            <a:r>
              <a:rPr lang="en-US" dirty="0"/>
              <a:t>LDA model then creates a </a:t>
            </a:r>
            <a:r>
              <a:rPr lang="en-US" dirty="0" err="1"/>
              <a:t>prob</a:t>
            </a:r>
            <a:r>
              <a:rPr lang="en-US" dirty="0"/>
              <a:t> on each topic, on each doc &amp; </a:t>
            </a:r>
            <a:r>
              <a:rPr lang="en-US" dirty="0" err="1"/>
              <a:t>dist</a:t>
            </a:r>
            <a:r>
              <a:rPr lang="en-US" dirty="0"/>
              <a:t> the words under each topic</a:t>
            </a:r>
          </a:p>
          <a:p>
            <a:endParaRPr lang="en-US" dirty="0"/>
          </a:p>
          <a:p>
            <a:r>
              <a:rPr lang="en-US" dirty="0"/>
              <a:t>Model picked more topics in 5 or 10, to compare granularity vs generalization</a:t>
            </a:r>
          </a:p>
        </p:txBody>
      </p:sp>
      <p:sp>
        <p:nvSpPr>
          <p:cNvPr id="4" name="Slide Number Placeholder 3"/>
          <p:cNvSpPr>
            <a:spLocks noGrp="1"/>
          </p:cNvSpPr>
          <p:nvPr>
            <p:ph type="sldNum" sz="quarter" idx="10"/>
          </p:nvPr>
        </p:nvSpPr>
        <p:spPr/>
        <p:txBody>
          <a:bodyPr/>
          <a:lstStyle/>
          <a:p>
            <a:fld id="{8DE0FDE7-FE71-46E3-9512-437B13AD5F46}" type="slidenum">
              <a:rPr lang="en-US" smtClean="0"/>
              <a:t>7</a:t>
            </a:fld>
            <a:endParaRPr lang="en-US"/>
          </a:p>
        </p:txBody>
      </p:sp>
    </p:spTree>
    <p:extLst>
      <p:ext uri="{BB962C8B-B14F-4D97-AF65-F5344CB8AC3E}">
        <p14:creationId xmlns:p14="http://schemas.microsoft.com/office/powerpoint/2010/main" val="1504809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Shinny app gives us a real time sentiment of what is happening in twitter, which would help us devise a proactive strategy to address the sentiments on the go.</a:t>
            </a:r>
          </a:p>
        </p:txBody>
      </p:sp>
      <p:sp>
        <p:nvSpPr>
          <p:cNvPr id="4" name="Slide Number Placeholder 3"/>
          <p:cNvSpPr>
            <a:spLocks noGrp="1"/>
          </p:cNvSpPr>
          <p:nvPr>
            <p:ph type="sldNum" sz="quarter" idx="10"/>
          </p:nvPr>
        </p:nvSpPr>
        <p:spPr/>
        <p:txBody>
          <a:bodyPr/>
          <a:lstStyle/>
          <a:p>
            <a:fld id="{8DE0FDE7-FE71-46E3-9512-437B13AD5F46}" type="slidenum">
              <a:rPr lang="en-US" smtClean="0"/>
              <a:t>8</a:t>
            </a:fld>
            <a:endParaRPr lang="en-US"/>
          </a:p>
        </p:txBody>
      </p:sp>
    </p:spTree>
    <p:extLst>
      <p:ext uri="{BB962C8B-B14F-4D97-AF65-F5344CB8AC3E}">
        <p14:creationId xmlns:p14="http://schemas.microsoft.com/office/powerpoint/2010/main" val="3155327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Recommendation: For </a:t>
            </a:r>
            <a:r>
              <a:rPr lang="en-US" dirty="0" err="1"/>
              <a:t>e.g</a:t>
            </a:r>
            <a:r>
              <a:rPr lang="en-US" dirty="0"/>
              <a:t> we have analyzed Top corporate leaders/ celebrities, post / social media activity followers, to determine whether or not their involvement will be beneficial to campaign</a:t>
            </a:r>
          </a:p>
        </p:txBody>
      </p:sp>
      <p:sp>
        <p:nvSpPr>
          <p:cNvPr id="4" name="Slide Number Placeholder 3"/>
          <p:cNvSpPr>
            <a:spLocks noGrp="1"/>
          </p:cNvSpPr>
          <p:nvPr>
            <p:ph type="sldNum" sz="quarter" idx="10"/>
          </p:nvPr>
        </p:nvSpPr>
        <p:spPr/>
        <p:txBody>
          <a:bodyPr/>
          <a:lstStyle/>
          <a:p>
            <a:fld id="{8DE0FDE7-FE71-46E3-9512-437B13AD5F46}" type="slidenum">
              <a:rPr lang="en-US" smtClean="0"/>
              <a:t>9</a:t>
            </a:fld>
            <a:endParaRPr lang="en-US"/>
          </a:p>
        </p:txBody>
      </p:sp>
    </p:spTree>
    <p:extLst>
      <p:ext uri="{BB962C8B-B14F-4D97-AF65-F5344CB8AC3E}">
        <p14:creationId xmlns:p14="http://schemas.microsoft.com/office/powerpoint/2010/main" val="1493961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1524000"/>
            <a:ext cx="8839201" cy="3200400"/>
          </a:xfrm>
        </p:spPr>
        <p:txBody>
          <a:bodyPr>
            <a:noAutofit/>
          </a:bodyPr>
          <a:lstStyle>
            <a:lvl1pPr>
              <a:defRPr sz="5400">
                <a:solidFill>
                  <a:srgbClr val="FFFF00"/>
                </a:solidFill>
              </a:defRPr>
            </a:lvl1pPr>
          </a:lstStyle>
          <a:p>
            <a:r>
              <a:rPr lang="en-US" dirty="0"/>
              <a:t>Click to edit Master title style</a:t>
            </a:r>
            <a:endParaRPr dirty="0"/>
          </a:p>
        </p:txBody>
      </p:sp>
      <p:sp>
        <p:nvSpPr>
          <p:cNvPr id="3" name="Subtitle 2"/>
          <p:cNvSpPr>
            <a:spLocks noGrp="1"/>
          </p:cNvSpPr>
          <p:nvPr>
            <p:ph type="subTitle" idx="1"/>
          </p:nvPr>
        </p:nvSpPr>
        <p:spPr>
          <a:xfrm>
            <a:off x="1674813" y="4876800"/>
            <a:ext cx="7162799" cy="990600"/>
          </a:xfrm>
        </p:spPr>
        <p:txBody>
          <a:bodyPr lIns="91440">
            <a:normAutofit/>
          </a:bodyPr>
          <a:lstStyle>
            <a:lvl1pPr marL="0" indent="0" algn="l">
              <a:spcBef>
                <a:spcPts val="0"/>
              </a:spcBef>
              <a:buNone/>
              <a:defRPr sz="2000" cap="all" spc="250" baseline="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Tree>
    <p:extLst>
      <p:ext uri="{BB962C8B-B14F-4D97-AF65-F5344CB8AC3E}">
        <p14:creationId xmlns:p14="http://schemas.microsoft.com/office/powerpoint/2010/main" val="350352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10" name="Rectangle 9"/>
          <p:cNvSpPr/>
          <p:nvPr/>
        </p:nvSpPr>
        <p:spPr>
          <a:xfrm>
            <a:off x="5393372" y="0"/>
            <a:ext cx="67954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1" name="Rectangle 10"/>
          <p:cNvSpPr/>
          <p:nvPr/>
        </p:nvSpPr>
        <p:spPr>
          <a:xfrm>
            <a:off x="5484812" y="0"/>
            <a:ext cx="6704012" cy="6858000"/>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608013" y="685800"/>
            <a:ext cx="4267200" cy="38862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8013" y="4724400"/>
            <a:ext cx="4267200" cy="14478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3374336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18591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75812" y="685801"/>
            <a:ext cx="1219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3" y="685800"/>
            <a:ext cx="8153399" cy="5486400"/>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95035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00"/>
                </a:solidFill>
              </a:defRPr>
            </a:lvl1pPr>
          </a:lstStyle>
          <a:p>
            <a:r>
              <a:rPr lang="en-US" dirty="0"/>
              <a:t>Click to edit Master title style</a:t>
            </a:r>
            <a:endParaRPr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7750596" y="6400801"/>
            <a:ext cx="1320059" cy="276226"/>
          </a:xfrm>
        </p:spPr>
        <p:txBody>
          <a:bodyPr/>
          <a:lstStyle/>
          <a:p>
            <a:endParaRPr dirty="0">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a:xfrm>
            <a:off x="9190756" y="6393134"/>
            <a:ext cx="408114" cy="276226"/>
          </a:xfrm>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
        <p:nvSpPr>
          <p:cNvPr id="10" name="Date Placeholder 6"/>
          <p:cNvSpPr txBox="1">
            <a:spLocks/>
          </p:cNvSpPr>
          <p:nvPr userDrawn="1"/>
        </p:nvSpPr>
        <p:spPr>
          <a:xfrm>
            <a:off x="9406780" y="6292492"/>
            <a:ext cx="2688211" cy="520884"/>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dirty="0">
                <a:solidFill>
                  <a:schemeClr val="tx1"/>
                </a:solidFill>
                <a:latin typeface="Gill Sans MT" panose="020B0502020104020203" pitchFamily="34" charset="0"/>
              </a:rPr>
              <a:t>By Bhat Dittakavi &amp; Deepak</a:t>
            </a:r>
            <a:r>
              <a:rPr lang="en-IN" sz="1200" baseline="0" dirty="0">
                <a:solidFill>
                  <a:schemeClr val="tx1"/>
                </a:solidFill>
                <a:latin typeface="Gill Sans MT" panose="020B0502020104020203" pitchFamily="34" charset="0"/>
              </a:rPr>
              <a:t> Agrawal</a:t>
            </a:r>
            <a:endParaRPr lang="en-IN" sz="1200" dirty="0">
              <a:solidFill>
                <a:schemeClr val="tx1"/>
              </a:solidFill>
              <a:latin typeface="Gill Sans MT" panose="020B0502020104020203" pitchFamily="34" charset="0"/>
            </a:endParaRPr>
          </a:p>
        </p:txBody>
      </p:sp>
      <p:sp>
        <p:nvSpPr>
          <p:cNvPr id="8" name="Date Placeholder 6"/>
          <p:cNvSpPr txBox="1">
            <a:spLocks/>
          </p:cNvSpPr>
          <p:nvPr userDrawn="1"/>
        </p:nvSpPr>
        <p:spPr>
          <a:xfrm>
            <a:off x="10486900" y="548680"/>
            <a:ext cx="1701925" cy="460276"/>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0" dirty="0">
                <a:solidFill>
                  <a:srgbClr val="C00000"/>
                </a:solidFill>
                <a:latin typeface="Gill Sans MT" panose="020B0502020104020203" pitchFamily="34" charset="0"/>
              </a:rPr>
              <a:t>CBA Practicum</a:t>
            </a:r>
          </a:p>
        </p:txBody>
      </p:sp>
    </p:spTree>
    <p:extLst>
      <p:ext uri="{BB962C8B-B14F-4D97-AF65-F5344CB8AC3E}">
        <p14:creationId xmlns:p14="http://schemas.microsoft.com/office/powerpoint/2010/main" val="1991184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3429000"/>
            <a:ext cx="9601201" cy="22860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293813" y="685800"/>
            <a:ext cx="7543800" cy="1066800"/>
          </a:xfrm>
        </p:spPr>
        <p:txBody>
          <a:bodyPr lIns="91440" anchor="t"/>
          <a:lstStyle>
            <a:lvl1pPr marL="0" indent="0">
              <a:spcBef>
                <a:spcPts val="0"/>
              </a:spcBef>
              <a:buNone/>
              <a:defRPr sz="2000" cap="all" spc="25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endParaRPr>
              <a:solidFill>
                <a:prstClr val="white">
                  <a:tint val="75000"/>
                </a:prstClr>
              </a:solidFill>
            </a:endParaRPr>
          </a:p>
        </p:txBody>
      </p:sp>
      <p:sp>
        <p:nvSpPr>
          <p:cNvPr id="5" name="Footer Placeholder 4"/>
          <p:cNvSpPr>
            <a:spLocks noGrp="1"/>
          </p:cNvSpPr>
          <p:nvPr>
            <p:ph type="ftr" sz="quarter" idx="11"/>
          </p:nvPr>
        </p:nvSpPr>
        <p:spPr/>
        <p:txBody>
          <a:bodyPr/>
          <a:lstStyle/>
          <a:p>
            <a:endParaRPr>
              <a:solidFill>
                <a:prstClr val="white">
                  <a:tint val="75000"/>
                </a:prstClr>
              </a:solidFill>
            </a:endParaRPr>
          </a:p>
        </p:txBody>
      </p:sp>
      <p:sp>
        <p:nvSpPr>
          <p:cNvPr id="6" name="Slide Number Placeholder 5"/>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40994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1828800"/>
            <a:ext cx="4648199"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2" y="1828801"/>
            <a:ext cx="4648202"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14197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400"/>
            <a:ext cx="4646376"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438400"/>
            <a:ext cx="4648199"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2" y="1676400"/>
            <a:ext cx="4648201"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2" y="2438400"/>
            <a:ext cx="4648201"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solidFill>
                <a:prstClr val="white">
                  <a:tint val="75000"/>
                </a:prstClr>
              </a:solidFill>
            </a:endParaRPr>
          </a:p>
        </p:txBody>
      </p:sp>
      <p:sp>
        <p:nvSpPr>
          <p:cNvPr id="8" name="Footer Placeholder 7"/>
          <p:cNvSpPr>
            <a:spLocks noGrp="1"/>
          </p:cNvSpPr>
          <p:nvPr>
            <p:ph type="ftr" sz="quarter" idx="11"/>
          </p:nvPr>
        </p:nvSpPr>
        <p:spPr/>
        <p:txBody>
          <a:bodyPr/>
          <a:lstStyle/>
          <a:p>
            <a:endParaRPr>
              <a:solidFill>
                <a:prstClr val="white">
                  <a:tint val="75000"/>
                </a:prstClr>
              </a:solidFill>
            </a:endParaRPr>
          </a:p>
        </p:txBody>
      </p:sp>
      <p:sp>
        <p:nvSpPr>
          <p:cNvPr id="9" name="Slide Number Placeholder 8"/>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85108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solidFill>
                <a:prstClr val="white">
                  <a:tint val="75000"/>
                </a:prstClr>
              </a:solidFill>
            </a:endParaRPr>
          </a:p>
        </p:txBody>
      </p:sp>
      <p:sp>
        <p:nvSpPr>
          <p:cNvPr id="4" name="Footer Placeholder 3"/>
          <p:cNvSpPr>
            <a:spLocks noGrp="1"/>
          </p:cNvSpPr>
          <p:nvPr>
            <p:ph type="ftr" sz="quarter" idx="11"/>
          </p:nvPr>
        </p:nvSpPr>
        <p:spPr/>
        <p:txBody>
          <a:bodyPr/>
          <a:lstStyle/>
          <a:p>
            <a:endParaRPr>
              <a:solidFill>
                <a:prstClr val="white">
                  <a:tint val="75000"/>
                </a:prstClr>
              </a:solidFill>
            </a:endParaRPr>
          </a:p>
        </p:txBody>
      </p:sp>
      <p:sp>
        <p:nvSpPr>
          <p:cNvPr id="5" name="Slide Number Placeholder 4"/>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78553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solidFill>
                <a:prstClr val="white">
                  <a:tint val="75000"/>
                </a:prstClr>
              </a:solidFill>
            </a:endParaRPr>
          </a:p>
        </p:txBody>
      </p:sp>
      <p:sp>
        <p:nvSpPr>
          <p:cNvPr id="3" name="Footer Placeholder 2"/>
          <p:cNvSpPr>
            <a:spLocks noGrp="1"/>
          </p:cNvSpPr>
          <p:nvPr>
            <p:ph type="ftr" sz="quarter" idx="11"/>
          </p:nvPr>
        </p:nvSpPr>
        <p:spPr/>
        <p:txBody>
          <a:bodyPr/>
          <a:lstStyle/>
          <a:p>
            <a:endParaRPr>
              <a:solidFill>
                <a:prstClr val="white">
                  <a:tint val="75000"/>
                </a:prstClr>
              </a:solidFill>
            </a:endParaRPr>
          </a:p>
        </p:txBody>
      </p:sp>
      <p:sp>
        <p:nvSpPr>
          <p:cNvPr id="4" name="Slide Number Placeholder 3"/>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46444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1" name="Rectangle 10"/>
          <p:cNvSpPr/>
          <p:nvPr/>
        </p:nvSpPr>
        <p:spPr>
          <a:xfrm>
            <a:off x="699452" y="0"/>
            <a:ext cx="4700684" cy="6858000"/>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6094413" y="685800"/>
            <a:ext cx="548497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235386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2" name="Rectangle 11"/>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13" name="Rectangle 12"/>
          <p:cNvSpPr/>
          <p:nvPr/>
        </p:nvSpPr>
        <p:spPr>
          <a:xfrm>
            <a:off x="699452" y="0"/>
            <a:ext cx="4700684" cy="6858000"/>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solidFill>
                <a:prstClr val="white">
                  <a:tint val="75000"/>
                </a:prstClr>
              </a:solidFill>
            </a:endParaRPr>
          </a:p>
        </p:txBody>
      </p:sp>
      <p:sp>
        <p:nvSpPr>
          <p:cNvPr id="6" name="Footer Placeholder 5"/>
          <p:cNvSpPr>
            <a:spLocks noGrp="1"/>
          </p:cNvSpPr>
          <p:nvPr>
            <p:ph type="ftr" sz="quarter" idx="11"/>
          </p:nvPr>
        </p:nvSpPr>
        <p:spPr/>
        <p:txBody>
          <a:bodyPr/>
          <a:lstStyle/>
          <a:p>
            <a:endParaRPr>
              <a:solidFill>
                <a:prstClr val="white">
                  <a:tint val="75000"/>
                </a:prstClr>
              </a:solidFill>
            </a:endParaRPr>
          </a:p>
        </p:txBody>
      </p:sp>
      <p:sp>
        <p:nvSpPr>
          <p:cNvPr id="7" name="Slide Number Placeholder 6"/>
          <p:cNvSpPr>
            <a:spLocks noGrp="1"/>
          </p:cNvSpPr>
          <p:nvPr>
            <p:ph type="sldNum" sz="quarter" idx="12"/>
          </p:nvPr>
        </p:nvSpPr>
        <p:spPr/>
        <p:txBody>
          <a:bodyPr/>
          <a:lstStyle/>
          <a:p>
            <a:fld id="{299542E4-2CCF-42F6-9D92-ED568035133D}" type="slidenum">
              <a:rPr>
                <a:solidFill>
                  <a:prstClr val="white">
                    <a:tint val="75000"/>
                  </a:prstClr>
                </a:solidFill>
              </a:rPr>
              <a:pPr/>
              <a:t>‹#›</a:t>
            </a:fld>
            <a:endParaRPr>
              <a:solidFill>
                <a:prstClr val="white">
                  <a:tint val="75000"/>
                </a:prstClr>
              </a:solidFill>
            </a:endParaRPr>
          </a:p>
        </p:txBody>
      </p:sp>
    </p:spTree>
    <p:extLst>
      <p:ext uri="{BB962C8B-B14F-4D97-AF65-F5344CB8AC3E}">
        <p14:creationId xmlns:p14="http://schemas.microsoft.com/office/powerpoint/2010/main" val="118900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2" y="381000"/>
            <a:ext cx="96012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4"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7999412" y="6400801"/>
            <a:ext cx="13200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a:solidFill>
                <a:prstClr val="white">
                  <a:tint val="75000"/>
                </a:prstClr>
              </a:solidFill>
            </a:endParaRPr>
          </a:p>
        </p:txBody>
      </p:sp>
      <p:sp>
        <p:nvSpPr>
          <p:cNvPr id="5" name="Footer Placeholder 4"/>
          <p:cNvSpPr>
            <a:spLocks noGrp="1"/>
          </p:cNvSpPr>
          <p:nvPr>
            <p:ph type="ftr" sz="quarter" idx="3"/>
          </p:nvPr>
        </p:nvSpPr>
        <p:spPr>
          <a:xfrm>
            <a:off x="1293813" y="6400801"/>
            <a:ext cx="6324599" cy="276226"/>
          </a:xfrm>
          <a:prstGeom prst="rect">
            <a:avLst/>
          </a:prstGeom>
        </p:spPr>
        <p:txBody>
          <a:bodyPr vert="horz" lIns="91440" tIns="45720" rIns="91440" bIns="45720" rtlCol="0" anchor="ctr"/>
          <a:lstStyle>
            <a:lvl1pPr algn="l">
              <a:defRPr sz="1000" cap="all" baseline="0">
                <a:solidFill>
                  <a:schemeClr val="tx1">
                    <a:tint val="75000"/>
                  </a:schemeClr>
                </a:solidFill>
              </a:defRPr>
            </a:lvl1pPr>
          </a:lstStyle>
          <a:p>
            <a:endParaRPr>
              <a:solidFill>
                <a:prstClr val="white">
                  <a:tint val="75000"/>
                </a:prstClr>
              </a:solidFill>
            </a:endParaRPr>
          </a:p>
        </p:txBody>
      </p:sp>
      <p:sp>
        <p:nvSpPr>
          <p:cNvPr id="6" name="Slide Number Placeholder 5"/>
          <p:cNvSpPr>
            <a:spLocks noGrp="1"/>
          </p:cNvSpPr>
          <p:nvPr>
            <p:ph type="sldNum" sz="quarter" idx="4"/>
          </p:nvPr>
        </p:nvSpPr>
        <p:spPr>
          <a:xfrm>
            <a:off x="9675812" y="6400801"/>
            <a:ext cx="12192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99542E4-2CCF-42F6-9D92-ED568035133D}" type="slidenum">
              <a:rPr>
                <a:solidFill>
                  <a:prstClr val="white">
                    <a:tint val="75000"/>
                  </a:prstClr>
                </a:solidFill>
              </a:rPr>
              <a:pPr/>
              <a:t>‹#›</a:t>
            </a:fld>
            <a:endParaRPr>
              <a:solidFill>
                <a:prstClr val="white">
                  <a:tint val="75000"/>
                </a:prstClr>
              </a:solidFill>
            </a:endParaRPr>
          </a:p>
        </p:txBody>
      </p:sp>
      <p:pic>
        <p:nvPicPr>
          <p:cNvPr id="9" name="Picture 4" descr="Image result for isb business analytics"/>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815841" y="76200"/>
            <a:ext cx="1353615" cy="592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538830"/>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05981" y="1772816"/>
            <a:ext cx="8856984" cy="762466"/>
          </a:xfrm>
        </p:spPr>
        <p:txBody>
          <a:bodyPr/>
          <a:lstStyle/>
          <a:p>
            <a:r>
              <a:rPr lang="en-US" sz="3600" dirty="0">
                <a:solidFill>
                  <a:schemeClr val="accent3">
                    <a:lumMod val="50000"/>
                  </a:schemeClr>
                </a:solidFill>
                <a:latin typeface="Gill Sans MT" panose="020B0502020104020203" pitchFamily="34" charset="0"/>
              </a:rPr>
              <a:t>Narendra Damodardas Modi</a:t>
            </a:r>
            <a:endParaRPr lang="en-IN" sz="3600" dirty="0">
              <a:solidFill>
                <a:schemeClr val="accent3">
                  <a:lumMod val="50000"/>
                </a:schemeClr>
              </a:solidFill>
              <a:latin typeface="Gill Sans MT" panose="020B0502020104020203" pitchFamily="34" charset="0"/>
            </a:endParaRPr>
          </a:p>
        </p:txBody>
      </p:sp>
      <p:sp>
        <p:nvSpPr>
          <p:cNvPr id="3" name="Subtitle 2"/>
          <p:cNvSpPr>
            <a:spLocks noGrp="1"/>
          </p:cNvSpPr>
          <p:nvPr>
            <p:ph type="subTitle" idx="1"/>
          </p:nvPr>
        </p:nvSpPr>
        <p:spPr>
          <a:xfrm>
            <a:off x="2205980" y="2555364"/>
            <a:ext cx="5904656" cy="441588"/>
          </a:xfrm>
        </p:spPr>
        <p:txBody>
          <a:bodyPr>
            <a:normAutofit/>
          </a:bodyPr>
          <a:lstStyle/>
          <a:p>
            <a:r>
              <a:rPr lang="en-US" dirty="0">
                <a:solidFill>
                  <a:schemeClr val="accent1">
                    <a:lumMod val="50000"/>
                  </a:schemeClr>
                </a:solidFill>
                <a:latin typeface="Gill Sans MT" panose="020B0502020104020203" pitchFamily="34" charset="0"/>
              </a:rPr>
              <a:t>Text, sentiment &amp; trend analysis</a:t>
            </a:r>
            <a:endParaRPr lang="en-IN" dirty="0">
              <a:solidFill>
                <a:schemeClr val="accent1">
                  <a:lumMod val="50000"/>
                </a:schemeClr>
              </a:solidFill>
              <a:latin typeface="Gill Sans MT" panose="020B0502020104020203" pitchFamily="34" charset="0"/>
            </a:endParaRPr>
          </a:p>
        </p:txBody>
      </p:sp>
      <p:sp>
        <p:nvSpPr>
          <p:cNvPr id="4" name="TextBox 3"/>
          <p:cNvSpPr txBox="1"/>
          <p:nvPr/>
        </p:nvSpPr>
        <p:spPr>
          <a:xfrm>
            <a:off x="6454452" y="4000073"/>
            <a:ext cx="3960440" cy="1815882"/>
          </a:xfrm>
          <a:prstGeom prst="rect">
            <a:avLst/>
          </a:prstGeom>
          <a:noFill/>
        </p:spPr>
        <p:txBody>
          <a:bodyPr wrap="square" rtlCol="0">
            <a:spAutoFit/>
          </a:bodyPr>
          <a:lstStyle/>
          <a:p>
            <a:pPr algn="r"/>
            <a:r>
              <a:rPr lang="en-US" sz="2800" dirty="0">
                <a:solidFill>
                  <a:srgbClr val="002060"/>
                </a:solidFill>
                <a:latin typeface="Gill Sans MT" panose="020B0502020104020203" pitchFamily="34" charset="0"/>
              </a:rPr>
              <a:t>Submitted by:</a:t>
            </a:r>
            <a:endParaRPr lang="en-IN" sz="2800" dirty="0">
              <a:solidFill>
                <a:srgbClr val="002060"/>
              </a:solidFill>
              <a:latin typeface="Gill Sans MT" panose="020B0502020104020203" pitchFamily="34" charset="0"/>
            </a:endParaRPr>
          </a:p>
          <a:p>
            <a:pPr algn="r"/>
            <a:endParaRPr lang="en-IN" sz="2800" dirty="0">
              <a:solidFill>
                <a:srgbClr val="002060"/>
              </a:solidFill>
              <a:latin typeface="Gill Sans MT" panose="020B0502020104020203" pitchFamily="34" charset="0"/>
              <a:ea typeface="+mj-ea"/>
              <a:cs typeface="+mj-cs"/>
            </a:endParaRPr>
          </a:p>
          <a:p>
            <a:pPr algn="r"/>
            <a:r>
              <a:rPr lang="en-IN" sz="2800" dirty="0">
                <a:solidFill>
                  <a:srgbClr val="002060"/>
                </a:solidFill>
                <a:latin typeface="Gill Sans MT" panose="020B0502020104020203" pitchFamily="34" charset="0"/>
                <a:ea typeface="+mj-ea"/>
                <a:cs typeface="+mj-cs"/>
              </a:rPr>
              <a:t>Vishal (11810095)</a:t>
            </a:r>
          </a:p>
          <a:p>
            <a:pPr algn="r"/>
            <a:r>
              <a:rPr lang="en-IN" sz="2800" dirty="0">
                <a:solidFill>
                  <a:srgbClr val="002060"/>
                </a:solidFill>
                <a:latin typeface="Gill Sans MT" panose="020B0502020104020203" pitchFamily="34" charset="0"/>
                <a:ea typeface="+mj-ea"/>
                <a:cs typeface="+mj-cs"/>
              </a:rPr>
              <a:t>Shreenath(11810117)</a:t>
            </a:r>
          </a:p>
        </p:txBody>
      </p:sp>
      <p:pic>
        <p:nvPicPr>
          <p:cNvPr id="6" name="Picture 4" descr="Image result for isb business analyt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972" y="4149080"/>
            <a:ext cx="3810000"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92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669" y="-457200"/>
            <a:ext cx="9601200" cy="1143000"/>
          </a:xfrm>
        </p:spPr>
        <p:txBody>
          <a:bodyPr/>
          <a:lstStyle/>
          <a:p>
            <a:r>
              <a:rPr lang="en-US" dirty="0">
                <a:solidFill>
                  <a:schemeClr val="accent3">
                    <a:lumMod val="50000"/>
                  </a:schemeClr>
                </a:solidFill>
                <a:latin typeface="Gill Sans MT" panose="020B0502020104020203" pitchFamily="34" charset="0"/>
              </a:rPr>
              <a:t>8) Assumptions, Limitations &amp; Further Works</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333772" y="684028"/>
            <a:ext cx="10801201" cy="6172200"/>
          </a:xfrm>
        </p:spPr>
        <p:txBody>
          <a:bodyPr>
            <a:noAutofit/>
          </a:bodyPr>
          <a:lstStyle/>
          <a:p>
            <a:pPr marL="0" indent="0" algn="just">
              <a:buNone/>
            </a:pPr>
            <a:r>
              <a:rPr lang="en-US" sz="1600" b="1" i="1" dirty="0">
                <a:solidFill>
                  <a:srgbClr val="002060"/>
                </a:solidFill>
                <a:latin typeface="Gill Sans MT" panose="020B0502020104020203" pitchFamily="34" charset="0"/>
              </a:rPr>
              <a:t>Assumption: </a:t>
            </a:r>
          </a:p>
          <a:p>
            <a:pPr marL="0" indent="0" algn="just">
              <a:buNone/>
            </a:pPr>
            <a:r>
              <a:rPr lang="en-US" sz="1600" dirty="0">
                <a:solidFill>
                  <a:srgbClr val="002060"/>
                </a:solidFill>
                <a:latin typeface="Gill Sans MT" panose="020B0502020104020203" pitchFamily="34" charset="0"/>
              </a:rPr>
              <a:t>The calculated scores of Sentiment from NRC, Text blob assumed to be correct, Sentiment analysis model is very subjective &amp; hence should be taken as an educative quest. The 3</a:t>
            </a:r>
            <a:r>
              <a:rPr lang="en-US" sz="1600" baseline="30000" dirty="0">
                <a:solidFill>
                  <a:srgbClr val="002060"/>
                </a:solidFill>
                <a:latin typeface="Gill Sans MT" panose="020B0502020104020203" pitchFamily="34" charset="0"/>
              </a:rPr>
              <a:t>rd</a:t>
            </a:r>
            <a:r>
              <a:rPr lang="en-US" sz="1600" dirty="0">
                <a:solidFill>
                  <a:srgbClr val="002060"/>
                </a:solidFill>
                <a:latin typeface="Gill Sans MT" panose="020B0502020104020203" pitchFamily="34" charset="0"/>
              </a:rPr>
              <a:t> party sites data we have used is genuine.</a:t>
            </a:r>
          </a:p>
          <a:p>
            <a:pPr marL="0" indent="0" algn="just">
              <a:buNone/>
            </a:pPr>
            <a:r>
              <a:rPr lang="en-US" sz="1600" b="1" i="1" dirty="0">
                <a:solidFill>
                  <a:srgbClr val="002060"/>
                </a:solidFill>
                <a:latin typeface="Gill Sans MT" panose="020B0502020104020203" pitchFamily="34" charset="0"/>
              </a:rPr>
              <a:t>Limitations: </a:t>
            </a:r>
          </a:p>
          <a:p>
            <a:pPr marL="0" indent="0" algn="just">
              <a:buNone/>
            </a:pPr>
            <a:r>
              <a:rPr lang="en-US" sz="1600" dirty="0">
                <a:solidFill>
                  <a:srgbClr val="002060"/>
                </a:solidFill>
                <a:latin typeface="Gill Sans MT" panose="020B0502020104020203" pitchFamily="34" charset="0"/>
              </a:rPr>
              <a:t>Our findings are only based on a sample of the population of people having access to Internet and using social media. The extracts from Twitter, YouTube, </a:t>
            </a:r>
            <a:r>
              <a:rPr lang="en-US" sz="1600" dirty="0" err="1">
                <a:solidFill>
                  <a:srgbClr val="002060"/>
                </a:solidFill>
                <a:latin typeface="Gill Sans MT" panose="020B0502020104020203" pitchFamily="34" charset="0"/>
              </a:rPr>
              <a:t>NewsAPI</a:t>
            </a:r>
            <a:r>
              <a:rPr lang="en-US" sz="1600" dirty="0">
                <a:solidFill>
                  <a:srgbClr val="002060"/>
                </a:solidFill>
                <a:latin typeface="Gill Sans MT" panose="020B0502020104020203" pitchFamily="34" charset="0"/>
              </a:rPr>
              <a:t> are not the complete contents of the actual version of truth from the users.  Twitter can retrieve a maximum of only 7 days old. Contains 140 characters, lot of noisy data, lot of abbreviations and irregular expressions.</a:t>
            </a:r>
          </a:p>
          <a:p>
            <a:pPr marL="0" indent="0" algn="just">
              <a:buNone/>
            </a:pPr>
            <a:r>
              <a:rPr lang="en-US" sz="1600" b="1" i="1" dirty="0">
                <a:solidFill>
                  <a:srgbClr val="002060"/>
                </a:solidFill>
                <a:latin typeface="Gill Sans MT" panose="020B0502020104020203" pitchFamily="34" charset="0"/>
              </a:rPr>
              <a:t>Future scope of work: </a:t>
            </a:r>
          </a:p>
          <a:p>
            <a:pPr marL="0" indent="0" algn="just">
              <a:buNone/>
            </a:pPr>
            <a:r>
              <a:rPr lang="en-US" sz="1600" dirty="0">
                <a:solidFill>
                  <a:srgbClr val="002060"/>
                </a:solidFill>
                <a:latin typeface="Gill Sans MT" panose="020B0502020104020203" pitchFamily="34" charset="0"/>
              </a:rPr>
              <a:t>Deducting sarcasm, sentiment analysis on Hinglish and regional languages, profiling the segments of the society, Classifying model using machine learning models, supervised like (Naïve </a:t>
            </a:r>
            <a:r>
              <a:rPr lang="en-US" sz="1600" dirty="0" err="1">
                <a:solidFill>
                  <a:srgbClr val="002060"/>
                </a:solidFill>
                <a:latin typeface="Gill Sans MT" panose="020B0502020104020203" pitchFamily="34" charset="0"/>
              </a:rPr>
              <a:t>bayse</a:t>
            </a:r>
            <a:r>
              <a:rPr lang="en-US" sz="1600" dirty="0">
                <a:solidFill>
                  <a:srgbClr val="002060"/>
                </a:solidFill>
                <a:latin typeface="Gill Sans MT" panose="020B0502020104020203" pitchFamily="34" charset="0"/>
              </a:rPr>
              <a:t>, Logistic regression, Random Forest) &amp; Unsupervised (Clustering of most frequent topics, creating a COG graph, K – means clustering). Looking in to analyzing images for emotions.</a:t>
            </a:r>
            <a:endParaRPr lang="en-IN" sz="1600" dirty="0">
              <a:solidFill>
                <a:srgbClr val="002060"/>
              </a:solidFill>
              <a:latin typeface="Gill Sans MT" panose="020B0502020104020203" pitchFamily="34" charset="0"/>
            </a:endParaRPr>
          </a:p>
          <a:p>
            <a:pPr marL="0" indent="0" algn="just">
              <a:buNone/>
            </a:pPr>
            <a:r>
              <a:rPr lang="en-US" sz="1600" b="1" i="1" dirty="0">
                <a:solidFill>
                  <a:srgbClr val="002060"/>
                </a:solidFill>
                <a:latin typeface="Gill Sans MT" panose="020B0502020104020203" pitchFamily="34" charset="0"/>
              </a:rPr>
              <a:t>Drawbacks:</a:t>
            </a:r>
          </a:p>
          <a:p>
            <a:pPr marL="0" indent="0" algn="just">
              <a:buNone/>
            </a:pPr>
            <a:r>
              <a:rPr lang="en-US" sz="1600" dirty="0">
                <a:solidFill>
                  <a:srgbClr val="002060"/>
                </a:solidFill>
                <a:latin typeface="Gill Sans MT" panose="020B0502020104020203" pitchFamily="34" charset="0"/>
              </a:rPr>
              <a:t>Cannot get 100% efficiency in analyzing sentiment analysis. Not deducting unknown errors. Since certain words can be subjective, it depends the person inference from that words or based on the contest. For e.g.  Swachh Bharat has words like toilet, which is considered </a:t>
            </a:r>
            <a:r>
              <a:rPr lang="en-US" sz="1600" dirty="0" err="1">
                <a:solidFill>
                  <a:srgbClr val="002060"/>
                </a:solidFill>
                <a:latin typeface="Gill Sans MT" panose="020B0502020104020203" pitchFamily="34" charset="0"/>
              </a:rPr>
              <a:t>Negatve</a:t>
            </a:r>
            <a:r>
              <a:rPr lang="en-US" sz="1600" dirty="0">
                <a:solidFill>
                  <a:srgbClr val="002060"/>
                </a:solidFill>
                <a:latin typeface="Gill Sans MT" panose="020B0502020104020203" pitchFamily="34" charset="0"/>
              </a:rPr>
              <a:t>, but in this context is positive.</a:t>
            </a:r>
          </a:p>
          <a:p>
            <a:pPr marL="0" indent="0">
              <a:buNone/>
            </a:pPr>
            <a:endParaRPr lang="en-US" sz="1600" dirty="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10</a:t>
            </a:fld>
            <a:endParaRPr lang="en-IN">
              <a:solidFill>
                <a:prstClr val="white">
                  <a:tint val="75000"/>
                </a:prstClr>
              </a:solidFill>
            </a:endParaRPr>
          </a:p>
        </p:txBody>
      </p:sp>
    </p:spTree>
    <p:extLst>
      <p:ext uri="{BB962C8B-B14F-4D97-AF65-F5344CB8AC3E}">
        <p14:creationId xmlns:p14="http://schemas.microsoft.com/office/powerpoint/2010/main" val="281646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40" y="-27384"/>
            <a:ext cx="9601200" cy="1143000"/>
          </a:xfrm>
        </p:spPr>
        <p:txBody>
          <a:bodyPr/>
          <a:lstStyle/>
          <a:p>
            <a:r>
              <a:rPr lang="en-US" dirty="0">
                <a:solidFill>
                  <a:schemeClr val="accent3">
                    <a:lumMod val="50000"/>
                  </a:schemeClr>
                </a:solidFill>
                <a:latin typeface="Gill Sans MT" panose="020B0502020104020203" pitchFamily="34" charset="0"/>
              </a:rPr>
              <a:t>1) Executive Summary (Abstract)</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117748" y="1196752"/>
            <a:ext cx="11809312" cy="4343400"/>
          </a:xfrm>
        </p:spPr>
        <p:txBody>
          <a:bodyPr>
            <a:noAutofit/>
          </a:bodyPr>
          <a:lstStyle/>
          <a:p>
            <a:pPr marL="0" indent="0" algn="just">
              <a:buNone/>
            </a:pPr>
            <a:endParaRPr lang="en-IN" sz="1800" u="sng" dirty="0">
              <a:solidFill>
                <a:srgbClr val="C00000"/>
              </a:solidFill>
              <a:latin typeface="Gill Sans MT" panose="020B0502020104020203" pitchFamily="34" charset="0"/>
            </a:endParaRPr>
          </a:p>
          <a:p>
            <a:pPr marL="0" indent="0" algn="just">
              <a:buNone/>
            </a:pPr>
            <a:r>
              <a:rPr lang="en-IN" sz="1800" u="sng" dirty="0">
                <a:solidFill>
                  <a:srgbClr val="C00000"/>
                </a:solidFill>
                <a:latin typeface="Gill Sans MT" panose="020B0502020104020203" pitchFamily="34" charset="0"/>
              </a:rPr>
              <a:t>Motivation:</a:t>
            </a:r>
            <a:r>
              <a:rPr lang="en-IN" sz="1800" dirty="0">
                <a:solidFill>
                  <a:srgbClr val="002060"/>
                </a:solidFill>
                <a:latin typeface="Gill Sans MT" panose="020B0502020104020203" pitchFamily="34" charset="0"/>
              </a:rPr>
              <a:t>  </a:t>
            </a:r>
            <a:r>
              <a:rPr lang="en-IN" sz="1600" dirty="0">
                <a:solidFill>
                  <a:srgbClr val="002060"/>
                </a:solidFill>
                <a:latin typeface="Gill Sans MT" panose="020B0502020104020203" pitchFamily="34" charset="0"/>
              </a:rPr>
              <a:t>To understand people’s sentiment on Narendra Modi from social media and understand his initiatives in deep and give recommendations accordingly on whether or not involvement would be beneficial or detrimental to a campaign. Promoting positivity and reacting to negativity. As near and real time as possible</a:t>
            </a:r>
          </a:p>
          <a:p>
            <a:pPr marL="0" indent="0" algn="just">
              <a:buNone/>
            </a:pPr>
            <a:r>
              <a:rPr lang="en-IN" sz="1800" u="sng" dirty="0">
                <a:solidFill>
                  <a:srgbClr val="C00000"/>
                </a:solidFill>
                <a:latin typeface="Gill Sans MT" panose="020B0502020104020203" pitchFamily="34" charset="0"/>
              </a:rPr>
              <a:t>Method:</a:t>
            </a:r>
            <a:r>
              <a:rPr lang="en-IN" sz="1800" dirty="0">
                <a:solidFill>
                  <a:srgbClr val="002060"/>
                </a:solidFill>
                <a:latin typeface="Gill Sans MT" panose="020B0502020104020203" pitchFamily="34" charset="0"/>
              </a:rPr>
              <a:t> </a:t>
            </a:r>
            <a:r>
              <a:rPr lang="en-IN" sz="1600" dirty="0">
                <a:solidFill>
                  <a:srgbClr val="002060"/>
                </a:solidFill>
                <a:latin typeface="Gill Sans MT" panose="020B0502020104020203" pitchFamily="34" charset="0"/>
              </a:rPr>
              <a:t>We have used Text &amp; Sentiment analysis using NLP,  so the data that we extracted are over 2 years, this included 3</a:t>
            </a:r>
            <a:r>
              <a:rPr lang="en-IN" sz="1600" baseline="30000" dirty="0">
                <a:solidFill>
                  <a:srgbClr val="002060"/>
                </a:solidFill>
                <a:latin typeface="Gill Sans MT" panose="020B0502020104020203" pitchFamily="34" charset="0"/>
              </a:rPr>
              <a:t>rd</a:t>
            </a:r>
            <a:r>
              <a:rPr lang="en-IN" sz="1600" dirty="0">
                <a:solidFill>
                  <a:srgbClr val="002060"/>
                </a:solidFill>
                <a:latin typeface="Gill Sans MT" panose="020B0502020104020203" pitchFamily="34" charset="0"/>
              </a:rPr>
              <a:t> party sources and extracting from Twitter, YouTube, Google trends, </a:t>
            </a:r>
            <a:r>
              <a:rPr lang="en-IN" sz="1600" dirty="0" err="1">
                <a:solidFill>
                  <a:srgbClr val="002060"/>
                </a:solidFill>
                <a:latin typeface="Gill Sans MT" panose="020B0502020104020203" pitchFamily="34" charset="0"/>
              </a:rPr>
              <a:t>NewsAPI</a:t>
            </a:r>
            <a:r>
              <a:rPr lang="en-IN" sz="1600" dirty="0">
                <a:solidFill>
                  <a:srgbClr val="002060"/>
                </a:solidFill>
                <a:latin typeface="Gill Sans MT" panose="020B0502020104020203" pitchFamily="34" charset="0"/>
              </a:rPr>
              <a:t> &amp; other sites, having text contents and further deep dive related information. We performed EDA and understood key trends &amp; patterns further more topic modelling &amp; sentiment analysis was implemented with leverage of secondary search.</a:t>
            </a:r>
          </a:p>
          <a:p>
            <a:pPr marL="0" indent="0" algn="just">
              <a:buNone/>
            </a:pPr>
            <a:r>
              <a:rPr lang="en-IN" sz="1800" u="sng" dirty="0">
                <a:solidFill>
                  <a:srgbClr val="C00000"/>
                </a:solidFill>
                <a:latin typeface="Gill Sans MT" panose="020B0502020104020203" pitchFamily="34" charset="0"/>
              </a:rPr>
              <a:t>Models: </a:t>
            </a:r>
            <a:r>
              <a:rPr lang="en-IN" sz="1600" dirty="0">
                <a:solidFill>
                  <a:srgbClr val="002060"/>
                </a:solidFill>
                <a:latin typeface="Gill Sans MT" panose="020B0502020104020203" pitchFamily="34" charset="0"/>
              </a:rPr>
              <a:t>We have implemented LDA statistical model, which classifies words to topics based on probability and also the document wise probability by each topic. Sentiment Analytics using NRC emotion lexicon.</a:t>
            </a:r>
          </a:p>
          <a:p>
            <a:pPr marL="0" indent="0" algn="just">
              <a:buNone/>
            </a:pPr>
            <a:r>
              <a:rPr lang="en-IN" sz="1800" u="sng" dirty="0">
                <a:solidFill>
                  <a:srgbClr val="C00000"/>
                </a:solidFill>
                <a:latin typeface="Gill Sans MT" panose="020B0502020104020203" pitchFamily="34" charset="0"/>
              </a:rPr>
              <a:t>Message:</a:t>
            </a:r>
            <a:r>
              <a:rPr lang="en-IN" sz="1800" dirty="0">
                <a:solidFill>
                  <a:srgbClr val="002060"/>
                </a:solidFill>
                <a:latin typeface="Gill Sans MT" panose="020B0502020104020203" pitchFamily="34" charset="0"/>
              </a:rPr>
              <a:t> </a:t>
            </a:r>
            <a:r>
              <a:rPr lang="en-IN" sz="1600" dirty="0">
                <a:solidFill>
                  <a:srgbClr val="002060"/>
                </a:solidFill>
                <a:latin typeface="Gill Sans MT" panose="020B0502020104020203" pitchFamily="34" charset="0"/>
              </a:rPr>
              <a:t> How best to communicate with the citizens and increase over all engagements. This can then be customized to increase the outreach to specific demographics/ target groups.</a:t>
            </a:r>
          </a:p>
          <a:p>
            <a:pPr marL="0" indent="0" algn="just">
              <a:buNone/>
            </a:pPr>
            <a:r>
              <a:rPr lang="en-IN" sz="1800" u="sng" dirty="0">
                <a:solidFill>
                  <a:srgbClr val="C00000"/>
                </a:solidFill>
                <a:latin typeface="Gill Sans MT" panose="020B0502020104020203" pitchFamily="34" charset="0"/>
              </a:rPr>
              <a:t>Means:</a:t>
            </a:r>
            <a:r>
              <a:rPr lang="en-IN" sz="1800" dirty="0">
                <a:solidFill>
                  <a:srgbClr val="C00000"/>
                </a:solidFill>
                <a:latin typeface="Gill Sans MT" panose="020B0502020104020203" pitchFamily="34" charset="0"/>
              </a:rPr>
              <a:t>  </a:t>
            </a:r>
            <a:r>
              <a:rPr lang="en-IN" sz="1600" dirty="0">
                <a:solidFill>
                  <a:srgbClr val="002060"/>
                </a:solidFill>
                <a:latin typeface="Gill Sans MT" panose="020B0502020104020203" pitchFamily="34" charset="0"/>
              </a:rPr>
              <a:t>Tableau,Tweepy,Selenium,GOT3,twitteR,Textblob, R shiny, Matplotlib, selenium, </a:t>
            </a:r>
            <a:r>
              <a:rPr lang="en-IN" sz="1600" dirty="0" err="1">
                <a:solidFill>
                  <a:srgbClr val="002060"/>
                </a:solidFill>
                <a:latin typeface="Gill Sans MT" panose="020B0502020104020203" pitchFamily="34" charset="0"/>
              </a:rPr>
              <a:t>NewsAPI</a:t>
            </a:r>
            <a:r>
              <a:rPr lang="en-IN" sz="1600" dirty="0">
                <a:solidFill>
                  <a:srgbClr val="002060"/>
                </a:solidFill>
                <a:latin typeface="Gill Sans MT" panose="020B0502020104020203" pitchFamily="34" charset="0"/>
              </a:rPr>
              <a:t>, ggplot2, </a:t>
            </a:r>
            <a:r>
              <a:rPr lang="en-IN" sz="1600" dirty="0" err="1">
                <a:solidFill>
                  <a:srgbClr val="002060"/>
                </a:solidFill>
                <a:latin typeface="Gill Sans MT" panose="020B0502020104020203" pitchFamily="34" charset="0"/>
              </a:rPr>
              <a:t>Topicmodels</a:t>
            </a:r>
            <a:r>
              <a:rPr lang="en-IN" sz="1600" dirty="0">
                <a:solidFill>
                  <a:srgbClr val="002060"/>
                </a:solidFill>
                <a:latin typeface="Gill Sans MT" panose="020B0502020104020203" pitchFamily="34" charset="0"/>
              </a:rPr>
              <a:t>, </a:t>
            </a:r>
            <a:r>
              <a:rPr lang="en-IN" sz="1600" dirty="0" err="1">
                <a:solidFill>
                  <a:srgbClr val="002060"/>
                </a:solidFill>
                <a:latin typeface="Gill Sans MT" panose="020B0502020104020203" pitchFamily="34" charset="0"/>
              </a:rPr>
              <a:t>wordcloud</a:t>
            </a:r>
            <a:r>
              <a:rPr lang="en-IN" sz="1600" dirty="0">
                <a:solidFill>
                  <a:srgbClr val="002060"/>
                </a:solidFill>
                <a:latin typeface="Gill Sans MT" panose="020B0502020104020203" pitchFamily="34" charset="0"/>
              </a:rPr>
              <a:t>, </a:t>
            </a:r>
            <a:r>
              <a:rPr lang="en-IN" sz="1600" dirty="0" err="1">
                <a:solidFill>
                  <a:srgbClr val="002060"/>
                </a:solidFill>
                <a:latin typeface="Gill Sans MT" panose="020B0502020104020203" pitchFamily="34" charset="0"/>
              </a:rPr>
              <a:t>dplyr</a:t>
            </a:r>
            <a:r>
              <a:rPr lang="en-IN" sz="1600" dirty="0">
                <a:solidFill>
                  <a:srgbClr val="002060"/>
                </a:solidFill>
                <a:latin typeface="Gill Sans MT" panose="020B0502020104020203" pitchFamily="34" charset="0"/>
              </a:rPr>
              <a:t>, </a:t>
            </a:r>
            <a:r>
              <a:rPr lang="en-IN" sz="1600" dirty="0" err="1">
                <a:solidFill>
                  <a:srgbClr val="002060"/>
                </a:solidFill>
                <a:latin typeface="Gill Sans MT" panose="020B0502020104020203" pitchFamily="34" charset="0"/>
              </a:rPr>
              <a:t>stringr</a:t>
            </a:r>
            <a:r>
              <a:rPr lang="en-IN" sz="1600" dirty="0">
                <a:solidFill>
                  <a:srgbClr val="002060"/>
                </a:solidFill>
                <a:latin typeface="Gill Sans MT" panose="020B0502020104020203" pitchFamily="34" charset="0"/>
              </a:rPr>
              <a:t>, </a:t>
            </a:r>
            <a:r>
              <a:rPr lang="en-IN" sz="1600" dirty="0" err="1">
                <a:solidFill>
                  <a:srgbClr val="002060"/>
                </a:solidFill>
                <a:latin typeface="Gill Sans MT" panose="020B0502020104020203" pitchFamily="34" charset="0"/>
              </a:rPr>
              <a:t>Rsentiment</a:t>
            </a:r>
            <a:r>
              <a:rPr lang="en-IN" sz="1600" dirty="0">
                <a:solidFill>
                  <a:srgbClr val="002060"/>
                </a:solidFill>
                <a:latin typeface="Gill Sans MT" panose="020B0502020104020203" pitchFamily="34" charset="0"/>
              </a:rPr>
              <a:t>, </a:t>
            </a:r>
            <a:r>
              <a:rPr lang="en-IN" sz="1600" dirty="0" err="1">
                <a:solidFill>
                  <a:srgbClr val="002060"/>
                </a:solidFill>
                <a:latin typeface="Gill Sans MT" panose="020B0502020104020203" pitchFamily="34" charset="0"/>
              </a:rPr>
              <a:t>syuzhet</a:t>
            </a:r>
            <a:r>
              <a:rPr lang="en-IN" sz="1600" dirty="0">
                <a:solidFill>
                  <a:srgbClr val="002060"/>
                </a:solidFill>
                <a:latin typeface="Gill Sans MT" panose="020B0502020104020203" pitchFamily="34" charset="0"/>
              </a:rPr>
              <a:t>, </a:t>
            </a:r>
            <a:r>
              <a:rPr lang="en-IN" sz="1600" dirty="0" err="1">
                <a:solidFill>
                  <a:srgbClr val="002060"/>
                </a:solidFill>
                <a:latin typeface="Gill Sans MT" panose="020B0502020104020203" pitchFamily="34" charset="0"/>
              </a:rPr>
              <a:t>lubridate</a:t>
            </a:r>
            <a:r>
              <a:rPr lang="en-IN" sz="1600" dirty="0">
                <a:solidFill>
                  <a:srgbClr val="002060"/>
                </a:solidFill>
                <a:latin typeface="Gill Sans MT" panose="020B0502020104020203" pitchFamily="34" charset="0"/>
              </a:rPr>
              <a:t>.</a:t>
            </a:r>
            <a:endParaRPr lang="en-IN" sz="3000" dirty="0">
              <a:solidFill>
                <a:srgbClr val="002060"/>
              </a:solidFill>
              <a:latin typeface="Gill Sans MT" panose="020B0502020104020203" pitchFamily="34" charset="0"/>
            </a:endParaRPr>
          </a:p>
        </p:txBody>
      </p:sp>
      <p:sp>
        <p:nvSpPr>
          <p:cNvPr id="4" name="Footer Placeholder 3"/>
          <p:cNvSpPr>
            <a:spLocks noGrp="1"/>
          </p:cNvSpPr>
          <p:nvPr>
            <p:ph type="ftr" sz="quarter" idx="11"/>
          </p:nvPr>
        </p:nvSpPr>
        <p:spPr>
          <a:xfrm>
            <a:off x="1293813" y="6400801"/>
            <a:ext cx="7896943" cy="268559"/>
          </a:xfrm>
        </p:spPr>
        <p:txBody>
          <a:bodyPr/>
          <a:lstStyle/>
          <a:p>
            <a:endParaRPr lang="en-IN" sz="2000" cap="none" dirty="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2</a:t>
            </a:fld>
            <a:endParaRPr lang="en-IN">
              <a:solidFill>
                <a:prstClr val="white">
                  <a:tint val="75000"/>
                </a:prstClr>
              </a:solidFill>
            </a:endParaRPr>
          </a:p>
        </p:txBody>
      </p:sp>
    </p:spTree>
    <p:extLst>
      <p:ext uri="{BB962C8B-B14F-4D97-AF65-F5344CB8AC3E}">
        <p14:creationId xmlns:p14="http://schemas.microsoft.com/office/powerpoint/2010/main" val="240178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268" y="-461066"/>
            <a:ext cx="9601200" cy="1143000"/>
          </a:xfrm>
        </p:spPr>
        <p:txBody>
          <a:bodyPr/>
          <a:lstStyle/>
          <a:p>
            <a:r>
              <a:rPr lang="en-US" dirty="0">
                <a:solidFill>
                  <a:schemeClr val="accent3">
                    <a:lumMod val="50000"/>
                  </a:schemeClr>
                </a:solidFill>
                <a:latin typeface="Gill Sans MT" panose="020B0502020104020203" pitchFamily="34" charset="0"/>
              </a:rPr>
              <a:t>2) Business Problem</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13122" y="670028"/>
            <a:ext cx="11580142" cy="5567284"/>
          </a:xfrm>
        </p:spPr>
        <p:txBody>
          <a:bodyPr>
            <a:noAutofit/>
          </a:bodyPr>
          <a:lstStyle/>
          <a:p>
            <a:pPr marL="0" indent="0" algn="just">
              <a:buNone/>
            </a:pPr>
            <a:r>
              <a:rPr lang="en-IN" sz="1800" u="sng" dirty="0">
                <a:solidFill>
                  <a:srgbClr val="C00000"/>
                </a:solidFill>
                <a:latin typeface="Gill Sans MT" panose="020B0502020104020203" pitchFamily="34" charset="0"/>
              </a:rPr>
              <a:t>Business Understanding</a:t>
            </a:r>
            <a:endParaRPr lang="en-IN" sz="1800" dirty="0">
              <a:solidFill>
                <a:srgbClr val="002060"/>
              </a:solidFill>
              <a:latin typeface="Gill Sans MT" panose="020B0502020104020203" pitchFamily="34" charset="0"/>
            </a:endParaRPr>
          </a:p>
          <a:p>
            <a:pPr marL="0" indent="0" algn="just">
              <a:buNone/>
            </a:pPr>
            <a:r>
              <a:rPr lang="en-US" sz="1600" dirty="0">
                <a:solidFill>
                  <a:srgbClr val="002060"/>
                </a:solidFill>
                <a:latin typeface="Gill Sans MT" panose="020B0502020104020203" pitchFamily="34" charset="0"/>
              </a:rPr>
              <a:t>Understanding people’s, Influential leader’s &amp; Key opinion leaders sentiments and impact through initiatives </a:t>
            </a:r>
            <a:r>
              <a:rPr lang="en-US" sz="1600" dirty="0" err="1">
                <a:solidFill>
                  <a:srgbClr val="002060"/>
                </a:solidFill>
                <a:latin typeface="Gill Sans MT" panose="020B0502020104020203" pitchFamily="34" charset="0"/>
              </a:rPr>
              <a:t>therby</a:t>
            </a:r>
            <a:r>
              <a:rPr lang="en-US" sz="1600" dirty="0">
                <a:solidFill>
                  <a:srgbClr val="002060"/>
                </a:solidFill>
                <a:latin typeface="Gill Sans MT" panose="020B0502020104020203" pitchFamily="34" charset="0"/>
              </a:rPr>
              <a:t> giving a deep dive insight on the how its has effected the citizens and economy. This will help to understand Narendra Modi’s of how far his promises have been delivered to the masses and his position on the 2019 </a:t>
            </a:r>
            <a:r>
              <a:rPr lang="en-US" sz="1600" dirty="0" err="1">
                <a:solidFill>
                  <a:srgbClr val="002060"/>
                </a:solidFill>
                <a:latin typeface="Gill Sans MT" panose="020B0502020104020203" pitchFamily="34" charset="0"/>
              </a:rPr>
              <a:t>lok</a:t>
            </a:r>
            <a:r>
              <a:rPr lang="en-US" sz="1600" dirty="0">
                <a:solidFill>
                  <a:srgbClr val="002060"/>
                </a:solidFill>
                <a:latin typeface="Gill Sans MT" panose="020B0502020104020203" pitchFamily="34" charset="0"/>
              </a:rPr>
              <a:t> </a:t>
            </a:r>
            <a:r>
              <a:rPr lang="en-US" sz="1600" dirty="0" err="1">
                <a:solidFill>
                  <a:srgbClr val="002060"/>
                </a:solidFill>
                <a:latin typeface="Gill Sans MT" panose="020B0502020104020203" pitchFamily="34" charset="0"/>
              </a:rPr>
              <a:t>sabha</a:t>
            </a:r>
            <a:r>
              <a:rPr lang="en-US" sz="1600" dirty="0">
                <a:solidFill>
                  <a:srgbClr val="002060"/>
                </a:solidFill>
                <a:latin typeface="Gill Sans MT" panose="020B0502020104020203" pitchFamily="34" charset="0"/>
              </a:rPr>
              <a:t> elections. it helps to identify what groups of citizens to reach out to and best medians of communications and engage and mobilize the voters.</a:t>
            </a:r>
            <a:endParaRPr lang="en-IN" sz="1600" dirty="0">
              <a:solidFill>
                <a:srgbClr val="002060"/>
              </a:solidFill>
              <a:latin typeface="Gill Sans MT" panose="020B0502020104020203" pitchFamily="34" charset="0"/>
            </a:endParaRPr>
          </a:p>
          <a:p>
            <a:pPr marL="0" indent="0" algn="just">
              <a:buNone/>
            </a:pPr>
            <a:r>
              <a:rPr lang="en-IN" sz="1800" u="sng" dirty="0">
                <a:solidFill>
                  <a:srgbClr val="C00000"/>
                </a:solidFill>
                <a:latin typeface="Gill Sans MT" panose="020B0502020104020203" pitchFamily="34" charset="0"/>
              </a:rPr>
              <a:t>Analytics Approach</a:t>
            </a:r>
          </a:p>
          <a:p>
            <a:pPr marL="0" indent="0" algn="just">
              <a:buNone/>
            </a:pPr>
            <a:r>
              <a:rPr lang="en-IN" sz="1600" dirty="0">
                <a:solidFill>
                  <a:srgbClr val="002060"/>
                </a:solidFill>
                <a:latin typeface="Gill Sans MT" panose="020B0502020104020203" pitchFamily="34" charset="0"/>
              </a:rPr>
              <a:t>Identifying sources, extracting data from the sources, cleaning and modelling the data, applying feature engineering and analytical modelling for arriving at desired outputs for study and recommendations.</a:t>
            </a:r>
          </a:p>
          <a:p>
            <a:pPr marL="0" indent="0" algn="just">
              <a:buNone/>
            </a:pPr>
            <a:r>
              <a:rPr lang="en-US" sz="1600" dirty="0">
                <a:solidFill>
                  <a:srgbClr val="002060"/>
                </a:solidFill>
                <a:latin typeface="Gill Sans MT" panose="020B0502020104020203" pitchFamily="34" charset="0"/>
              </a:rPr>
              <a:t>We covered data collection, EDA, Text analytics, Statistical analysis (Modeling) &amp; Data visualization techniques.</a:t>
            </a:r>
          </a:p>
          <a:p>
            <a:pPr marL="0" indent="0" algn="just">
              <a:buNone/>
            </a:pPr>
            <a:r>
              <a:rPr lang="en-US" sz="1600" dirty="0">
                <a:solidFill>
                  <a:srgbClr val="002060"/>
                </a:solidFill>
                <a:latin typeface="Gill Sans MT" panose="020B0502020104020203" pitchFamily="34" charset="0"/>
              </a:rPr>
              <a:t>It is definitely useful for Data analytics, so far we have utilized all the learning methods on this data and this would help in  future working scope in building machine learning models for predictions, which would in order help in political campaigns, it helps to identify what groups of citizens to reach out to and best medians of communications and increase the overall engagement.</a:t>
            </a:r>
            <a:endParaRPr lang="en-IN" sz="1600" dirty="0">
              <a:solidFill>
                <a:srgbClr val="002060"/>
              </a:solidFill>
              <a:latin typeface="Gill Sans MT" panose="020B0502020104020203" pitchFamily="34" charset="0"/>
            </a:endParaRPr>
          </a:p>
          <a:p>
            <a:pPr marL="0" indent="0">
              <a:buNone/>
            </a:pPr>
            <a:endParaRPr lang="en-IN" sz="3000" dirty="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3</a:t>
            </a:fld>
            <a:endParaRPr lang="en-IN">
              <a:solidFill>
                <a:prstClr val="white">
                  <a:tint val="75000"/>
                </a:prstClr>
              </a:solidFill>
            </a:endParaRPr>
          </a:p>
        </p:txBody>
      </p:sp>
    </p:spTree>
    <p:extLst>
      <p:ext uri="{BB962C8B-B14F-4D97-AF65-F5344CB8AC3E}">
        <p14:creationId xmlns:p14="http://schemas.microsoft.com/office/powerpoint/2010/main" val="127900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046" y="-457200"/>
            <a:ext cx="9601200" cy="1143000"/>
          </a:xfrm>
        </p:spPr>
        <p:txBody>
          <a:bodyPr/>
          <a:lstStyle/>
          <a:p>
            <a:r>
              <a:rPr lang="en-US" dirty="0">
                <a:solidFill>
                  <a:schemeClr val="accent3">
                    <a:lumMod val="50000"/>
                  </a:schemeClr>
                </a:solidFill>
                <a:latin typeface="Gill Sans MT" panose="020B0502020104020203" pitchFamily="34" charset="0"/>
              </a:rPr>
              <a:t>3) Data Requirements &amp; Collections</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0" y="703140"/>
            <a:ext cx="12143084" cy="6110235"/>
          </a:xfrm>
        </p:spPr>
        <p:txBody>
          <a:bodyPr>
            <a:noAutofit/>
          </a:bodyPr>
          <a:lstStyle/>
          <a:p>
            <a:pPr marL="0" indent="0">
              <a:buNone/>
            </a:pPr>
            <a:r>
              <a:rPr lang="en-IN" sz="1800" u="sng" dirty="0">
                <a:solidFill>
                  <a:srgbClr val="C00000"/>
                </a:solidFill>
                <a:latin typeface="Gill Sans MT" panose="020B0502020104020203" pitchFamily="34" charset="0"/>
              </a:rPr>
              <a:t>Data Requirements</a:t>
            </a:r>
            <a:endParaRPr lang="en-IN" sz="1800" dirty="0">
              <a:solidFill>
                <a:srgbClr val="002060"/>
              </a:solidFill>
              <a:latin typeface="Gill Sans MT" panose="020B0502020104020203" pitchFamily="34" charset="0"/>
            </a:endParaRPr>
          </a:p>
          <a:p>
            <a:pPr marL="0" indent="0">
              <a:buNone/>
            </a:pPr>
            <a:r>
              <a:rPr lang="en-US" sz="1600" dirty="0">
                <a:solidFill>
                  <a:srgbClr val="002060"/>
                </a:solidFill>
                <a:latin typeface="Gill Sans MT" panose="020B0502020104020203" pitchFamily="34" charset="0"/>
              </a:rPr>
              <a:t> Twitter data for current and historical, YouTube, News &amp; journals, other data sources and RBI transactional data.</a:t>
            </a:r>
            <a:endParaRPr lang="en-IN" sz="1600" dirty="0">
              <a:solidFill>
                <a:srgbClr val="002060"/>
              </a:solidFill>
              <a:latin typeface="Gill Sans MT" panose="020B0502020104020203" pitchFamily="34" charset="0"/>
            </a:endParaRPr>
          </a:p>
          <a:p>
            <a:pPr marL="0" indent="0">
              <a:buNone/>
            </a:pPr>
            <a:r>
              <a:rPr lang="en-IN" sz="1800" u="sng" dirty="0">
                <a:solidFill>
                  <a:srgbClr val="C00000"/>
                </a:solidFill>
                <a:latin typeface="Gill Sans MT" panose="020B0502020104020203" pitchFamily="34" charset="0"/>
              </a:rPr>
              <a:t>Data Collections</a:t>
            </a:r>
          </a:p>
          <a:p>
            <a:pPr marL="0" indent="0">
              <a:buNone/>
            </a:pPr>
            <a:r>
              <a:rPr lang="en-IN" sz="1600" b="1" i="1" dirty="0">
                <a:solidFill>
                  <a:srgbClr val="0070C0"/>
                </a:solidFill>
                <a:latin typeface="Gill Sans MT" panose="020B0502020104020203" pitchFamily="34" charset="0"/>
              </a:rPr>
              <a:t>Pre-requisites</a:t>
            </a:r>
          </a:p>
          <a:p>
            <a:pPr marL="0" indent="0">
              <a:buNone/>
            </a:pPr>
            <a:r>
              <a:rPr lang="en-US" sz="1600" i="1" dirty="0">
                <a:solidFill>
                  <a:srgbClr val="002060"/>
                </a:solidFill>
                <a:latin typeface="Gill Sans MT" panose="020B0502020104020203" pitchFamily="34" charset="0"/>
              </a:rPr>
              <a:t>Twitter API : </a:t>
            </a:r>
            <a:r>
              <a:rPr lang="en-US" sz="1600" dirty="0">
                <a:solidFill>
                  <a:srgbClr val="002060"/>
                </a:solidFill>
                <a:latin typeface="Gill Sans MT" panose="020B0502020104020203" pitchFamily="34" charset="0"/>
              </a:rPr>
              <a:t>Creating twitter account, creating an app, generating </a:t>
            </a:r>
            <a:r>
              <a:rPr lang="en-US" sz="1600" dirty="0" err="1">
                <a:solidFill>
                  <a:srgbClr val="002060"/>
                </a:solidFill>
                <a:latin typeface="Gill Sans MT" panose="020B0502020104020203" pitchFamily="34" charset="0"/>
              </a:rPr>
              <a:t>auth</a:t>
            </a:r>
            <a:r>
              <a:rPr lang="en-US" sz="1600" dirty="0">
                <a:solidFill>
                  <a:srgbClr val="002060"/>
                </a:solidFill>
                <a:latin typeface="Gill Sans MT" panose="020B0502020104020203" pitchFamily="34" charset="0"/>
              </a:rPr>
              <a:t> keys</a:t>
            </a:r>
          </a:p>
          <a:p>
            <a:pPr marL="0" indent="0">
              <a:buNone/>
            </a:pPr>
            <a:r>
              <a:rPr lang="en-US" sz="1600" i="1" dirty="0" err="1">
                <a:solidFill>
                  <a:srgbClr val="002060"/>
                </a:solidFill>
                <a:latin typeface="Gill Sans MT" panose="020B0502020104020203" pitchFamily="34" charset="0"/>
              </a:rPr>
              <a:t>NewsAPI</a:t>
            </a:r>
            <a:r>
              <a:rPr lang="en-US" sz="1600" i="1" dirty="0">
                <a:solidFill>
                  <a:srgbClr val="002060"/>
                </a:solidFill>
                <a:latin typeface="Gill Sans MT" panose="020B0502020104020203" pitchFamily="34" charset="0"/>
              </a:rPr>
              <a:t>: </a:t>
            </a:r>
            <a:r>
              <a:rPr lang="en-US" sz="1600" dirty="0" err="1">
                <a:solidFill>
                  <a:srgbClr val="002060"/>
                </a:solidFill>
                <a:latin typeface="Gill Sans MT" panose="020B0502020104020203" pitchFamily="34" charset="0"/>
              </a:rPr>
              <a:t>Generatig</a:t>
            </a:r>
            <a:r>
              <a:rPr lang="en-US" sz="1600" dirty="0">
                <a:solidFill>
                  <a:srgbClr val="002060"/>
                </a:solidFill>
                <a:latin typeface="Gill Sans MT" panose="020B0502020104020203" pitchFamily="34" charset="0"/>
              </a:rPr>
              <a:t> NEWSAPI key (newsapi.org)</a:t>
            </a:r>
          </a:p>
          <a:p>
            <a:pPr marL="0" indent="0">
              <a:buNone/>
            </a:pPr>
            <a:r>
              <a:rPr lang="en-US" sz="1600" i="1" dirty="0">
                <a:solidFill>
                  <a:srgbClr val="002060"/>
                </a:solidFill>
                <a:latin typeface="Gill Sans MT" panose="020B0502020104020203" pitchFamily="34" charset="0"/>
              </a:rPr>
              <a:t>YouTube: </a:t>
            </a:r>
            <a:r>
              <a:rPr lang="en-US" sz="1600" dirty="0">
                <a:solidFill>
                  <a:srgbClr val="002060"/>
                </a:solidFill>
                <a:latin typeface="Gill Sans MT" panose="020B0502020104020203" pitchFamily="34" charset="0"/>
              </a:rPr>
              <a:t>Installing selenium drivers and chrome drive.</a:t>
            </a:r>
          </a:p>
          <a:p>
            <a:pPr marL="0" indent="0">
              <a:buNone/>
            </a:pPr>
            <a:r>
              <a:rPr lang="en-US" sz="1600" dirty="0">
                <a:solidFill>
                  <a:srgbClr val="002060"/>
                </a:solidFill>
                <a:latin typeface="Gill Sans MT" panose="020B0502020104020203" pitchFamily="34" charset="0"/>
              </a:rPr>
              <a:t>Access to Kaggle dataset, by creating a Kaggle account.</a:t>
            </a:r>
          </a:p>
          <a:p>
            <a:pPr marL="0" indent="0">
              <a:buNone/>
            </a:pPr>
            <a:r>
              <a:rPr lang="en-US" sz="1600" b="1" i="1" dirty="0">
                <a:solidFill>
                  <a:srgbClr val="0070C0"/>
                </a:solidFill>
                <a:latin typeface="Gill Sans MT" panose="020B0502020104020203" pitchFamily="34" charset="0"/>
              </a:rPr>
              <a:t>Data sources:</a:t>
            </a:r>
          </a:p>
          <a:p>
            <a:pPr marL="0" indent="0">
              <a:buNone/>
            </a:pPr>
            <a:r>
              <a:rPr lang="en-US" sz="1600" dirty="0">
                <a:solidFill>
                  <a:srgbClr val="002060"/>
                </a:solidFill>
                <a:latin typeface="Gill Sans MT" panose="020B0502020104020203" pitchFamily="34" charset="0"/>
              </a:rPr>
              <a:t>Twitter, YouTube, News &amp; journals, Kaggle &amp; RBI (DBIE site)</a:t>
            </a:r>
          </a:p>
          <a:p>
            <a:pPr marL="0" indent="0">
              <a:buNone/>
            </a:pPr>
            <a:r>
              <a:rPr lang="en-US" sz="1600" b="1" i="1" dirty="0">
                <a:solidFill>
                  <a:srgbClr val="0070C0"/>
                </a:solidFill>
                <a:latin typeface="Gill Sans MT" panose="020B0502020104020203" pitchFamily="34" charset="0"/>
              </a:rPr>
              <a:t>Challenges:</a:t>
            </a:r>
          </a:p>
          <a:p>
            <a:pPr marL="0" indent="0">
              <a:buNone/>
            </a:pPr>
            <a:r>
              <a:rPr lang="en-US" sz="1600" dirty="0">
                <a:solidFill>
                  <a:srgbClr val="002060"/>
                </a:solidFill>
                <a:latin typeface="Gill Sans MT" panose="020B0502020104020203" pitchFamily="34" charset="0"/>
              </a:rPr>
              <a:t>Twitter gives you current week data and max pull of data limit per day is 3200. Also, the length of the tweets with only 140 characters.</a:t>
            </a:r>
          </a:p>
          <a:p>
            <a:pPr marL="0" indent="0">
              <a:buNone/>
            </a:pPr>
            <a:r>
              <a:rPr lang="en-US" sz="1600" dirty="0" err="1">
                <a:solidFill>
                  <a:srgbClr val="002060"/>
                </a:solidFill>
                <a:latin typeface="Gill Sans MT" panose="020B0502020104020203" pitchFamily="34" charset="0"/>
              </a:rPr>
              <a:t>NewsAPI</a:t>
            </a:r>
            <a:r>
              <a:rPr lang="en-US" sz="1600" dirty="0">
                <a:solidFill>
                  <a:srgbClr val="002060"/>
                </a:solidFill>
                <a:latin typeface="Gill Sans MT" panose="020B0502020104020203" pitchFamily="34" charset="0"/>
              </a:rPr>
              <a:t> allows you only to extract 1000 documents, with limited length of the content.</a:t>
            </a:r>
          </a:p>
          <a:p>
            <a:pPr marL="0" indent="0">
              <a:buNone/>
            </a:pPr>
            <a:endParaRPr lang="en-US" sz="1600" dirty="0">
              <a:solidFill>
                <a:srgbClr val="002060"/>
              </a:solidFill>
              <a:latin typeface="Gill Sans MT" panose="020B0502020104020203" pitchFamily="34" charset="0"/>
            </a:endParaRPr>
          </a:p>
          <a:p>
            <a:pPr marL="0" indent="0">
              <a:buNone/>
            </a:pPr>
            <a:endParaRPr lang="en-IN" sz="3000" dirty="0">
              <a:solidFill>
                <a:srgbClr val="002060"/>
              </a:solidFill>
              <a:latin typeface="Gill Sans MT" panose="020B0502020104020203" pitchFamily="34" charset="0"/>
            </a:endParaRPr>
          </a:p>
        </p:txBody>
      </p:sp>
      <p:sp>
        <p:nvSpPr>
          <p:cNvPr id="4" name="Footer Placeholder 3"/>
          <p:cNvSpPr>
            <a:spLocks noGrp="1"/>
          </p:cNvSpPr>
          <p:nvPr>
            <p:ph type="ftr" sz="quarter" idx="11"/>
          </p:nvPr>
        </p:nvSpPr>
        <p:spPr>
          <a:xfrm>
            <a:off x="1293813" y="6400801"/>
            <a:ext cx="7896943" cy="268559"/>
          </a:xfrm>
        </p:spPr>
        <p:txBody>
          <a:bodyPr/>
          <a:lstStyle/>
          <a:p>
            <a:endParaRPr lang="en-IN" sz="2000" cap="none" dirty="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4</a:t>
            </a:fld>
            <a:endParaRPr lang="en-IN">
              <a:solidFill>
                <a:prstClr val="white">
                  <a:tint val="75000"/>
                </a:prstClr>
              </a:solidFill>
            </a:endParaRPr>
          </a:p>
        </p:txBody>
      </p:sp>
      <p:grpSp>
        <p:nvGrpSpPr>
          <p:cNvPr id="12" name="Group 11">
            <a:extLst>
              <a:ext uri="{FF2B5EF4-FFF2-40B4-BE49-F238E27FC236}">
                <a16:creationId xmlns:a16="http://schemas.microsoft.com/office/drawing/2014/main" id="{D8B263B2-8114-4380-B9D4-9A5F09B671E5}"/>
              </a:ext>
            </a:extLst>
          </p:cNvPr>
          <p:cNvGrpSpPr/>
          <p:nvPr/>
        </p:nvGrpSpPr>
        <p:grpSpPr>
          <a:xfrm>
            <a:off x="6687751" y="988726"/>
            <a:ext cx="5351452" cy="4012784"/>
            <a:chOff x="6687751" y="988726"/>
            <a:chExt cx="5351452" cy="4012784"/>
          </a:xfrm>
        </p:grpSpPr>
        <p:pic>
          <p:nvPicPr>
            <p:cNvPr id="6" name="Picture 5">
              <a:extLst>
                <a:ext uri="{FF2B5EF4-FFF2-40B4-BE49-F238E27FC236}">
                  <a16:creationId xmlns:a16="http://schemas.microsoft.com/office/drawing/2014/main" id="{E66074CD-E444-474C-ACD6-3268DCE43282}"/>
                </a:ext>
              </a:extLst>
            </p:cNvPr>
            <p:cNvPicPr>
              <a:picLocks noChangeAspect="1"/>
            </p:cNvPicPr>
            <p:nvPr/>
          </p:nvPicPr>
          <p:blipFill rotWithShape="1">
            <a:blip r:embed="rId2"/>
            <a:srcRect l="62952" t="17681" r="-170" b="11055"/>
            <a:stretch/>
          </p:blipFill>
          <p:spPr>
            <a:xfrm>
              <a:off x="6687751" y="1700884"/>
              <a:ext cx="3064470" cy="3300626"/>
            </a:xfrm>
            <a:prstGeom prst="rect">
              <a:avLst/>
            </a:prstGeom>
          </p:spPr>
        </p:pic>
        <p:pic>
          <p:nvPicPr>
            <p:cNvPr id="7" name="Picture 6">
              <a:extLst>
                <a:ext uri="{FF2B5EF4-FFF2-40B4-BE49-F238E27FC236}">
                  <a16:creationId xmlns:a16="http://schemas.microsoft.com/office/drawing/2014/main" id="{2357CBB7-C0C0-4C91-B2E6-ADF9F3C86200}"/>
                </a:ext>
              </a:extLst>
            </p:cNvPr>
            <p:cNvPicPr>
              <a:picLocks noChangeAspect="1"/>
            </p:cNvPicPr>
            <p:nvPr/>
          </p:nvPicPr>
          <p:blipFill>
            <a:blip r:embed="rId3"/>
            <a:stretch>
              <a:fillRect/>
            </a:stretch>
          </p:blipFill>
          <p:spPr>
            <a:xfrm>
              <a:off x="10357158" y="988726"/>
              <a:ext cx="1533525" cy="495300"/>
            </a:xfrm>
            <a:prstGeom prst="rect">
              <a:avLst/>
            </a:prstGeom>
          </p:spPr>
        </p:pic>
        <p:pic>
          <p:nvPicPr>
            <p:cNvPr id="8" name="Picture 7">
              <a:extLst>
                <a:ext uri="{FF2B5EF4-FFF2-40B4-BE49-F238E27FC236}">
                  <a16:creationId xmlns:a16="http://schemas.microsoft.com/office/drawing/2014/main" id="{36A55EEE-271C-4A1B-8D63-4BBD70F338A1}"/>
                </a:ext>
              </a:extLst>
            </p:cNvPr>
            <p:cNvPicPr>
              <a:picLocks noChangeAspect="1"/>
            </p:cNvPicPr>
            <p:nvPr/>
          </p:nvPicPr>
          <p:blipFill>
            <a:blip r:embed="rId4"/>
            <a:stretch>
              <a:fillRect/>
            </a:stretch>
          </p:blipFill>
          <p:spPr>
            <a:xfrm>
              <a:off x="10627194" y="1826379"/>
              <a:ext cx="1009650" cy="581025"/>
            </a:xfrm>
            <a:prstGeom prst="rect">
              <a:avLst/>
            </a:prstGeom>
          </p:spPr>
        </p:pic>
        <p:pic>
          <p:nvPicPr>
            <p:cNvPr id="9" name="Picture 8">
              <a:extLst>
                <a:ext uri="{FF2B5EF4-FFF2-40B4-BE49-F238E27FC236}">
                  <a16:creationId xmlns:a16="http://schemas.microsoft.com/office/drawing/2014/main" id="{B12B2D8D-DDCF-47A3-9EE9-A3C12CB4E5F9}"/>
                </a:ext>
              </a:extLst>
            </p:cNvPr>
            <p:cNvPicPr>
              <a:picLocks noChangeAspect="1"/>
            </p:cNvPicPr>
            <p:nvPr/>
          </p:nvPicPr>
          <p:blipFill>
            <a:blip r:embed="rId5"/>
            <a:stretch>
              <a:fillRect/>
            </a:stretch>
          </p:blipFill>
          <p:spPr>
            <a:xfrm>
              <a:off x="9925598" y="2730790"/>
              <a:ext cx="1864643" cy="532434"/>
            </a:xfrm>
            <a:prstGeom prst="rect">
              <a:avLst/>
            </a:prstGeom>
          </p:spPr>
        </p:pic>
        <p:pic>
          <p:nvPicPr>
            <p:cNvPr id="10" name="Picture 9">
              <a:extLst>
                <a:ext uri="{FF2B5EF4-FFF2-40B4-BE49-F238E27FC236}">
                  <a16:creationId xmlns:a16="http://schemas.microsoft.com/office/drawing/2014/main" id="{DC35E60C-7CC2-404B-AC9A-CD6C9A8C21D0}"/>
                </a:ext>
              </a:extLst>
            </p:cNvPr>
            <p:cNvPicPr>
              <a:picLocks noChangeAspect="1"/>
            </p:cNvPicPr>
            <p:nvPr/>
          </p:nvPicPr>
          <p:blipFill>
            <a:blip r:embed="rId6"/>
            <a:stretch>
              <a:fillRect/>
            </a:stretch>
          </p:blipFill>
          <p:spPr>
            <a:xfrm>
              <a:off x="9874700" y="3464655"/>
              <a:ext cx="1971675" cy="476250"/>
            </a:xfrm>
            <a:prstGeom prst="rect">
              <a:avLst/>
            </a:prstGeom>
          </p:spPr>
        </p:pic>
        <p:pic>
          <p:nvPicPr>
            <p:cNvPr id="11" name="Picture 10">
              <a:extLst>
                <a:ext uri="{FF2B5EF4-FFF2-40B4-BE49-F238E27FC236}">
                  <a16:creationId xmlns:a16="http://schemas.microsoft.com/office/drawing/2014/main" id="{CD619E24-04E3-401B-9E4F-35D3CA997518}"/>
                </a:ext>
              </a:extLst>
            </p:cNvPr>
            <p:cNvPicPr>
              <a:picLocks noChangeAspect="1"/>
            </p:cNvPicPr>
            <p:nvPr/>
          </p:nvPicPr>
          <p:blipFill>
            <a:blip r:embed="rId7"/>
            <a:stretch>
              <a:fillRect/>
            </a:stretch>
          </p:blipFill>
          <p:spPr>
            <a:xfrm>
              <a:off x="9406780" y="4224836"/>
              <a:ext cx="2632423" cy="613175"/>
            </a:xfrm>
            <a:prstGeom prst="rect">
              <a:avLst/>
            </a:prstGeom>
          </p:spPr>
        </p:pic>
      </p:grpSp>
    </p:spTree>
    <p:extLst>
      <p:ext uri="{BB962C8B-B14F-4D97-AF65-F5344CB8AC3E}">
        <p14:creationId xmlns:p14="http://schemas.microsoft.com/office/powerpoint/2010/main" val="1224984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1+#ppt_h/2"/>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fade">
                                      <p:cBhvr>
                                        <p:cTn id="71" dur="1000"/>
                                        <p:tgtEl>
                                          <p:spTgt spid="3">
                                            <p:txEl>
                                              <p:pRg st="12" end="12"/>
                                            </p:txEl>
                                          </p:spTgt>
                                        </p:tgtEl>
                                      </p:cBhvr>
                                    </p:animEffect>
                                    <p:anim calcmode="lin" valueType="num">
                                      <p:cBhvr>
                                        <p:cTn id="7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82860"/>
            <a:ext cx="9601200" cy="1143000"/>
          </a:xfrm>
        </p:spPr>
        <p:txBody>
          <a:bodyPr/>
          <a:lstStyle/>
          <a:p>
            <a:r>
              <a:rPr lang="en-US" dirty="0">
                <a:solidFill>
                  <a:schemeClr val="accent3">
                    <a:lumMod val="50000"/>
                  </a:schemeClr>
                </a:solidFill>
                <a:latin typeface="Gill Sans MT" panose="020B0502020104020203" pitchFamily="34" charset="0"/>
              </a:rPr>
              <a:t>4) Data Understanding</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21332" y="908720"/>
            <a:ext cx="9601200" cy="4343400"/>
          </a:xfrm>
        </p:spPr>
        <p:txBody>
          <a:bodyPr>
            <a:noAutofit/>
          </a:bodyPr>
          <a:lstStyle/>
          <a:p>
            <a:pPr marL="0" indent="0">
              <a:buNone/>
            </a:pPr>
            <a:r>
              <a:rPr lang="en-IN" sz="1800" u="sng" dirty="0">
                <a:solidFill>
                  <a:srgbClr val="C00000"/>
                </a:solidFill>
                <a:latin typeface="Gill Sans MT" panose="020B0502020104020203" pitchFamily="34" charset="0"/>
              </a:rPr>
              <a:t>Data Understanding:</a:t>
            </a:r>
            <a:endParaRPr lang="en-IN" sz="1800" dirty="0">
              <a:solidFill>
                <a:srgbClr val="002060"/>
              </a:solidFill>
              <a:latin typeface="Gill Sans MT" panose="020B0502020104020203" pitchFamily="34" charset="0"/>
            </a:endParaRPr>
          </a:p>
          <a:p>
            <a:pPr marL="0" indent="0">
              <a:buNone/>
            </a:pPr>
            <a:r>
              <a:rPr lang="en-US" sz="1600" b="1" i="1" dirty="0">
                <a:solidFill>
                  <a:srgbClr val="0070C0"/>
                </a:solidFill>
                <a:latin typeface="Gill Sans MT" panose="020B0502020104020203" pitchFamily="34" charset="0"/>
              </a:rPr>
              <a:t>Data Summary</a:t>
            </a:r>
            <a:r>
              <a:rPr lang="en-US" sz="1600" b="1" i="1" dirty="0">
                <a:solidFill>
                  <a:srgbClr val="002060"/>
                </a:solidFill>
                <a:latin typeface="Gill Sans MT" panose="020B0502020104020203" pitchFamily="34" charset="0"/>
              </a:rPr>
              <a:t>: </a:t>
            </a:r>
            <a:r>
              <a:rPr lang="en-US" sz="1600" dirty="0">
                <a:solidFill>
                  <a:srgbClr val="002060"/>
                </a:solidFill>
                <a:latin typeface="Gill Sans MT" panose="020B0502020104020203" pitchFamily="34" charset="0"/>
              </a:rPr>
              <a:t>Extracting the data from Twitter, </a:t>
            </a:r>
            <a:r>
              <a:rPr lang="en-US" sz="1600" dirty="0" err="1">
                <a:solidFill>
                  <a:srgbClr val="002060"/>
                </a:solidFill>
                <a:latin typeface="Gill Sans MT" panose="020B0502020104020203" pitchFamily="34" charset="0"/>
              </a:rPr>
              <a:t>youtube</a:t>
            </a:r>
            <a:r>
              <a:rPr lang="en-US" sz="1600" dirty="0">
                <a:solidFill>
                  <a:srgbClr val="002060"/>
                </a:solidFill>
                <a:latin typeface="Gill Sans MT" panose="020B0502020104020203" pitchFamily="34" charset="0"/>
              </a:rPr>
              <a:t> &amp; </a:t>
            </a:r>
            <a:r>
              <a:rPr lang="en-US" sz="1600" dirty="0" err="1">
                <a:solidFill>
                  <a:srgbClr val="002060"/>
                </a:solidFill>
                <a:latin typeface="Gill Sans MT" panose="020B0502020104020203" pitchFamily="34" charset="0"/>
              </a:rPr>
              <a:t>NewsAPI</a:t>
            </a:r>
            <a:r>
              <a:rPr lang="en-US" sz="1600" dirty="0">
                <a:solidFill>
                  <a:srgbClr val="002060"/>
                </a:solidFill>
                <a:latin typeface="Gill Sans MT" panose="020B0502020104020203" pitchFamily="34" charset="0"/>
              </a:rPr>
              <a:t> had a lot of unclean, unstructured data, it had Twitter handles, Re-tweets, punctuations, digits, HTML tags, white spaces, English stop words and unrecognized characters. </a:t>
            </a:r>
            <a:endParaRPr lang="en-IN" sz="1600" dirty="0">
              <a:solidFill>
                <a:srgbClr val="002060"/>
              </a:solidFill>
              <a:latin typeface="Gill Sans MT" panose="020B0502020104020203" pitchFamily="34" charset="0"/>
            </a:endParaRPr>
          </a:p>
          <a:p>
            <a:pPr marL="0" indent="0">
              <a:buNone/>
            </a:pPr>
            <a:r>
              <a:rPr lang="en-US" sz="1600" b="1" i="1" dirty="0">
                <a:solidFill>
                  <a:srgbClr val="0070C0"/>
                </a:solidFill>
                <a:latin typeface="Gill Sans MT" panose="020B0502020104020203" pitchFamily="34" charset="0"/>
              </a:rPr>
              <a:t>Visual Explorations: </a:t>
            </a:r>
            <a:r>
              <a:rPr lang="en-US" sz="1600" dirty="0">
                <a:solidFill>
                  <a:schemeClr val="bg1"/>
                </a:solidFill>
                <a:latin typeface="Gill Sans MT" panose="020B0502020104020203" pitchFamily="34" charset="0"/>
              </a:rPr>
              <a:t>We explored options of Tableau, R plots (</a:t>
            </a:r>
            <a:r>
              <a:rPr lang="en-US" sz="1600" dirty="0" err="1">
                <a:solidFill>
                  <a:schemeClr val="bg1"/>
                </a:solidFill>
                <a:latin typeface="Gill Sans MT" panose="020B0502020104020203" pitchFamily="34" charset="0"/>
              </a:rPr>
              <a:t>ggplots</a:t>
            </a:r>
            <a:r>
              <a:rPr lang="en-US" sz="1600" dirty="0">
                <a:solidFill>
                  <a:schemeClr val="bg1"/>
                </a:solidFill>
                <a:latin typeface="Gill Sans MT" panose="020B0502020104020203" pitchFamily="34" charset="0"/>
              </a:rPr>
              <a:t>) &amp; Python plots (Matplotlib)</a:t>
            </a:r>
          </a:p>
          <a:p>
            <a:pPr marL="0" indent="0">
              <a:buNone/>
            </a:pPr>
            <a:r>
              <a:rPr lang="en-US" sz="1600" b="1" i="1" dirty="0">
                <a:solidFill>
                  <a:srgbClr val="0070C0"/>
                </a:solidFill>
                <a:latin typeface="Gill Sans MT" panose="020B0502020104020203" pitchFamily="34" charset="0"/>
              </a:rPr>
              <a:t>First Cut Analysis &amp; Initial Patterns: </a:t>
            </a:r>
          </a:p>
          <a:p>
            <a:pPr marL="0" indent="0">
              <a:buNone/>
            </a:pPr>
            <a:endParaRPr lang="en-US" sz="1600" dirty="0">
              <a:solidFill>
                <a:srgbClr val="0070C0"/>
              </a:solidFill>
              <a:latin typeface="Gill Sans MT" panose="020B0502020104020203" pitchFamily="34" charset="0"/>
            </a:endParaRPr>
          </a:p>
          <a:p>
            <a:pPr marL="0" indent="0">
              <a:buNone/>
            </a:pPr>
            <a:endParaRPr lang="en-IN" sz="3000" dirty="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5</a:t>
            </a:fld>
            <a:endParaRPr lang="en-IN">
              <a:solidFill>
                <a:prstClr val="white">
                  <a:tint val="75000"/>
                </a:prstClr>
              </a:solidFill>
            </a:endParaRPr>
          </a:p>
        </p:txBody>
      </p:sp>
      <p:grpSp>
        <p:nvGrpSpPr>
          <p:cNvPr id="13" name="Group 12">
            <a:extLst>
              <a:ext uri="{FF2B5EF4-FFF2-40B4-BE49-F238E27FC236}">
                <a16:creationId xmlns:a16="http://schemas.microsoft.com/office/drawing/2014/main" id="{A6FA0A1C-626B-490F-A97B-0D34E1E61DA0}"/>
              </a:ext>
            </a:extLst>
          </p:cNvPr>
          <p:cNvGrpSpPr/>
          <p:nvPr/>
        </p:nvGrpSpPr>
        <p:grpSpPr>
          <a:xfrm>
            <a:off x="117749" y="1880867"/>
            <a:ext cx="11896264" cy="4989825"/>
            <a:chOff x="117749" y="1880867"/>
            <a:chExt cx="11896264" cy="4989825"/>
          </a:xfrm>
        </p:grpSpPr>
        <p:pic>
          <p:nvPicPr>
            <p:cNvPr id="8" name="Picture 7">
              <a:extLst>
                <a:ext uri="{FF2B5EF4-FFF2-40B4-BE49-F238E27FC236}">
                  <a16:creationId xmlns:a16="http://schemas.microsoft.com/office/drawing/2014/main" id="{8D953CBA-93DD-468D-98B6-182A8358B66F}"/>
                </a:ext>
              </a:extLst>
            </p:cNvPr>
            <p:cNvPicPr/>
            <p:nvPr/>
          </p:nvPicPr>
          <p:blipFill>
            <a:blip r:embed="rId2"/>
            <a:srcRect/>
            <a:stretch>
              <a:fillRect/>
            </a:stretch>
          </p:blipFill>
          <p:spPr bwMode="auto">
            <a:xfrm>
              <a:off x="8294005" y="1880867"/>
              <a:ext cx="3720008" cy="1973411"/>
            </a:xfrm>
            <a:prstGeom prst="rect">
              <a:avLst/>
            </a:prstGeom>
            <a:ln>
              <a:headEnd/>
              <a:tailEnd/>
            </a:ln>
          </p:spPr>
          <p:style>
            <a:lnRef idx="2">
              <a:schemeClr val="dk1"/>
            </a:lnRef>
            <a:fillRef idx="1">
              <a:schemeClr val="lt1"/>
            </a:fillRef>
            <a:effectRef idx="0">
              <a:schemeClr val="dk1"/>
            </a:effectRef>
            <a:fontRef idx="minor">
              <a:schemeClr val="dk1"/>
            </a:fontRef>
          </p:style>
        </p:pic>
        <p:grpSp>
          <p:nvGrpSpPr>
            <p:cNvPr id="11" name="Group 10">
              <a:extLst>
                <a:ext uri="{FF2B5EF4-FFF2-40B4-BE49-F238E27FC236}">
                  <a16:creationId xmlns:a16="http://schemas.microsoft.com/office/drawing/2014/main" id="{9CA9B6A6-DFA2-492B-92B3-EDDDD35E8611}"/>
                </a:ext>
              </a:extLst>
            </p:cNvPr>
            <p:cNvGrpSpPr/>
            <p:nvPr/>
          </p:nvGrpSpPr>
          <p:grpSpPr>
            <a:xfrm>
              <a:off x="117749" y="2564904"/>
              <a:ext cx="11889759" cy="4305788"/>
              <a:chOff x="117749" y="2564904"/>
              <a:chExt cx="11889759" cy="4305788"/>
            </a:xfrm>
          </p:grpSpPr>
          <p:graphicFrame>
            <p:nvGraphicFramePr>
              <p:cNvPr id="6" name="Chart 5">
                <a:extLst>
                  <a:ext uri="{FF2B5EF4-FFF2-40B4-BE49-F238E27FC236}">
                    <a16:creationId xmlns:a16="http://schemas.microsoft.com/office/drawing/2014/main" id="{11A0C5EC-E5DF-49D4-8FBE-D10C64C68284}"/>
                  </a:ext>
                </a:extLst>
              </p:cNvPr>
              <p:cNvGraphicFramePr/>
              <p:nvPr>
                <p:extLst>
                  <p:ext uri="{D42A27DB-BD31-4B8C-83A1-F6EECF244321}">
                    <p14:modId xmlns:p14="http://schemas.microsoft.com/office/powerpoint/2010/main" val="1197568882"/>
                  </p:ext>
                </p:extLst>
              </p:nvPr>
            </p:nvGraphicFramePr>
            <p:xfrm>
              <a:off x="189756" y="3025879"/>
              <a:ext cx="4176464" cy="1915289"/>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a:extLst>
                  <a:ext uri="{FF2B5EF4-FFF2-40B4-BE49-F238E27FC236}">
                    <a16:creationId xmlns:a16="http://schemas.microsoft.com/office/drawing/2014/main" id="{8C0F5711-2D73-4639-9790-3D015AFEAF78}"/>
                  </a:ext>
                </a:extLst>
              </p:cNvPr>
              <p:cNvSpPr/>
              <p:nvPr/>
            </p:nvSpPr>
            <p:spPr>
              <a:xfrm>
                <a:off x="117749" y="4979469"/>
                <a:ext cx="4248472" cy="18912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07000"/>
                  </a:lnSpc>
                  <a:spcAft>
                    <a:spcPts val="800"/>
                  </a:spcAft>
                </a:pPr>
                <a:r>
                  <a:rPr lang="en-US" sz="1000" b="1" dirty="0" err="1">
                    <a:solidFill>
                      <a:schemeClr val="bg1"/>
                    </a:solidFill>
                    <a:latin typeface="HP Simplified Light" panose="020B0404020204020204" pitchFamily="34" charset="0"/>
                    <a:cs typeface="Times New Roman" panose="02020603050405020304" pitchFamily="18" charset="0"/>
                  </a:rPr>
                  <a:t>Analysis:</a:t>
                </a:r>
                <a:r>
                  <a:rPr lang="en-US" sz="1000" dirty="0" err="1">
                    <a:solidFill>
                      <a:schemeClr val="bg1"/>
                    </a:solidFill>
                    <a:latin typeface="HP Simplified Light" panose="020B0404020204020204" pitchFamily="34" charset="0"/>
                    <a:cs typeface="Times New Roman" panose="02020603050405020304" pitchFamily="18" charset="0"/>
                  </a:rPr>
                  <a:t>With</a:t>
                </a:r>
                <a:r>
                  <a:rPr lang="en-US" sz="1000" dirty="0">
                    <a:solidFill>
                      <a:schemeClr val="bg1"/>
                    </a:solidFill>
                    <a:latin typeface="HP Simplified Light" panose="020B0404020204020204" pitchFamily="34" charset="0"/>
                    <a:cs typeface="Times New Roman" panose="02020603050405020304" pitchFamily="18" charset="0"/>
                  </a:rPr>
                  <a:t> recently concluded elections in the states of Madhya Pradesh, Rajasthan, Chhattisgarh, Telangana &amp; Mizoram. It is expected that these states would have shown some interest to understand Narendra Modi’s reactions and comments on the elections, but however it seems like only Rajasthan &amp; Madhya Pradesh was looking for it. Seems like Uttar Pradesh &amp; Bihar had some keen interest on the ‘</a:t>
                </a:r>
                <a:r>
                  <a:rPr lang="en-US" sz="1000" dirty="0" err="1">
                    <a:solidFill>
                      <a:schemeClr val="bg1"/>
                    </a:solidFill>
                    <a:latin typeface="HP Simplified Light" panose="020B0404020204020204" pitchFamily="34" charset="0"/>
                    <a:cs typeface="Times New Roman" panose="02020603050405020304" pitchFamily="18" charset="0"/>
                  </a:rPr>
                  <a:t>Mahagathbandhan</a:t>
                </a:r>
                <a:r>
                  <a:rPr lang="en-US" sz="1000" dirty="0">
                    <a:solidFill>
                      <a:schemeClr val="bg1"/>
                    </a:solidFill>
                    <a:latin typeface="HP Simplified Light" panose="020B0404020204020204" pitchFamily="34" charset="0"/>
                    <a:cs typeface="Times New Roman" panose="02020603050405020304" pitchFamily="18" charset="0"/>
                  </a:rPr>
                  <a:t>’ event during the time of August 12th 2018. Apart from that on the 2nd week of April’18 seemed to have a spike in search for ‘Narendra Modi’ at the time there was </a:t>
                </a:r>
                <a:r>
                  <a:rPr lang="en-US" sz="1000" dirty="0" err="1">
                    <a:solidFill>
                      <a:schemeClr val="bg1"/>
                    </a:solidFill>
                    <a:latin typeface="HP Simplified Light" panose="020B0404020204020204" pitchFamily="34" charset="0"/>
                    <a:cs typeface="Times New Roman" panose="02020603050405020304" pitchFamily="18" charset="0"/>
                  </a:rPr>
                  <a:t>voilence</a:t>
                </a:r>
                <a:r>
                  <a:rPr lang="en-US" sz="1000" dirty="0">
                    <a:solidFill>
                      <a:schemeClr val="bg1"/>
                    </a:solidFill>
                    <a:latin typeface="HP Simplified Light" panose="020B0404020204020204" pitchFamily="34" charset="0"/>
                    <a:cs typeface="Times New Roman" panose="02020603050405020304" pitchFamily="18" charset="0"/>
                  </a:rPr>
                  <a:t> breakout during a ‘Bharat Bandh’ protest in parts of UP &amp; Bihar by the Dalit community. Also, Narendra Modi had announced that NDA government had built 8.5 lakhs toilets as part of the </a:t>
                </a:r>
                <a:r>
                  <a:rPr lang="en-US" sz="1000" dirty="0" err="1">
                    <a:solidFill>
                      <a:schemeClr val="bg1"/>
                    </a:solidFill>
                    <a:latin typeface="HP Simplified Light" panose="020B0404020204020204" pitchFamily="34" charset="0"/>
                    <a:cs typeface="Times New Roman" panose="02020603050405020304" pitchFamily="18" charset="0"/>
                  </a:rPr>
                  <a:t>Swacch</a:t>
                </a:r>
                <a:r>
                  <a:rPr lang="en-US" sz="1000" dirty="0">
                    <a:solidFill>
                      <a:schemeClr val="bg1"/>
                    </a:solidFill>
                    <a:latin typeface="HP Simplified Light" panose="020B0404020204020204" pitchFamily="34" charset="0"/>
                    <a:cs typeface="Times New Roman" panose="02020603050405020304" pitchFamily="18" charset="0"/>
                  </a:rPr>
                  <a:t> Bharat mission.</a:t>
                </a:r>
              </a:p>
            </p:txBody>
          </p:sp>
          <p:pic>
            <p:nvPicPr>
              <p:cNvPr id="9" name="Picture 8">
                <a:extLst>
                  <a:ext uri="{FF2B5EF4-FFF2-40B4-BE49-F238E27FC236}">
                    <a16:creationId xmlns:a16="http://schemas.microsoft.com/office/drawing/2014/main" id="{F9814B8D-9092-4E19-A49C-19A2493B8C22}"/>
                  </a:ext>
                </a:extLst>
              </p:cNvPr>
              <p:cNvPicPr>
                <a:picLocks noChangeAspect="1"/>
              </p:cNvPicPr>
              <p:nvPr/>
            </p:nvPicPr>
            <p:blipFill>
              <a:blip r:embed="rId4"/>
              <a:stretch>
                <a:fillRect/>
              </a:stretch>
            </p:blipFill>
            <p:spPr>
              <a:xfrm>
                <a:off x="4469623" y="4594092"/>
                <a:ext cx="3695598" cy="2102662"/>
              </a:xfrm>
              <a:prstGeom prst="rect">
                <a:avLst/>
              </a:prstGeom>
            </p:spPr>
            <p:style>
              <a:lnRef idx="2">
                <a:schemeClr val="dk1"/>
              </a:lnRef>
              <a:fillRef idx="1">
                <a:schemeClr val="lt1"/>
              </a:fillRef>
              <a:effectRef idx="0">
                <a:schemeClr val="dk1"/>
              </a:effectRef>
              <a:fontRef idx="minor">
                <a:schemeClr val="dk1"/>
              </a:fontRef>
            </p:style>
          </p:pic>
          <p:sp>
            <p:nvSpPr>
              <p:cNvPr id="10" name="TextBox 9">
                <a:extLst>
                  <a:ext uri="{FF2B5EF4-FFF2-40B4-BE49-F238E27FC236}">
                    <a16:creationId xmlns:a16="http://schemas.microsoft.com/office/drawing/2014/main" id="{26195514-5AEF-4C19-95A4-F459F93D93FC}"/>
                  </a:ext>
                </a:extLst>
              </p:cNvPr>
              <p:cNvSpPr txBox="1"/>
              <p:nvPr/>
            </p:nvSpPr>
            <p:spPr>
              <a:xfrm>
                <a:off x="8263092" y="3854278"/>
                <a:ext cx="3744416" cy="297004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100" b="1" i="1" dirty="0"/>
                  <a:t>Analysis:</a:t>
                </a:r>
              </a:p>
              <a:p>
                <a:pPr algn="just"/>
                <a:r>
                  <a:rPr lang="en-US" sz="1100" dirty="0"/>
                  <a:t>The count of tweets we could extract are given in the Year &amp; Month graphs</a:t>
                </a:r>
              </a:p>
              <a:p>
                <a:pPr algn="just"/>
                <a:r>
                  <a:rPr lang="en-US" sz="1100" dirty="0"/>
                  <a:t>These are basically the dispersions of the data we have extracted.</a:t>
                </a:r>
              </a:p>
              <a:p>
                <a:pPr algn="just"/>
                <a:endParaRPr lang="en-US" sz="1100" dirty="0"/>
              </a:p>
              <a:p>
                <a:pPr algn="just"/>
                <a:r>
                  <a:rPr lang="en-US" sz="1100" dirty="0"/>
                  <a:t>Below is the patterns we could read on a Day to hour and minute basis.</a:t>
                </a:r>
              </a:p>
              <a:p>
                <a:pPr algn="just"/>
                <a:r>
                  <a:rPr lang="en-US" sz="1100" dirty="0"/>
                  <a:t>So we notice that there are spikes of tweets on #Narendra Modi during the beginning</a:t>
                </a:r>
              </a:p>
              <a:p>
                <a:pPr algn="just"/>
                <a:r>
                  <a:rPr lang="en-US" sz="1100" dirty="0"/>
                  <a:t>Mid of the month and end of the month and mostly on mid hour of the day (lunch times) and 30</a:t>
                </a:r>
                <a:r>
                  <a:rPr lang="en-US" sz="1100" baseline="30000" dirty="0"/>
                  <a:t>th</a:t>
                </a:r>
                <a:r>
                  <a:rPr lang="en-US" sz="1100" dirty="0"/>
                  <a:t> minute of the hour.</a:t>
                </a:r>
              </a:p>
              <a:p>
                <a:pPr algn="just"/>
                <a:r>
                  <a:rPr lang="en-US" sz="1100" dirty="0"/>
                  <a:t>Possibly due to most of the working professions having a break during lunch time knowing the current affairs and also 30</a:t>
                </a:r>
                <a:r>
                  <a:rPr lang="en-US" sz="1100" baseline="30000" dirty="0"/>
                  <a:t>th</a:t>
                </a:r>
                <a:r>
                  <a:rPr lang="en-US" sz="1100" dirty="0"/>
                  <a:t> minute of the hour could possibly be a bot generated tweet.</a:t>
                </a:r>
              </a:p>
            </p:txBody>
          </p:sp>
          <p:pic>
            <p:nvPicPr>
              <p:cNvPr id="12" name="Picture 11">
                <a:extLst>
                  <a:ext uri="{FF2B5EF4-FFF2-40B4-BE49-F238E27FC236}">
                    <a16:creationId xmlns:a16="http://schemas.microsoft.com/office/drawing/2014/main" id="{F264CCA6-4E4E-4187-951E-94214F0AC192}"/>
                  </a:ext>
                </a:extLst>
              </p:cNvPr>
              <p:cNvPicPr/>
              <p:nvPr/>
            </p:nvPicPr>
            <p:blipFill>
              <a:blip r:embed="rId5"/>
              <a:stretch>
                <a:fillRect/>
              </a:stretch>
            </p:blipFill>
            <p:spPr>
              <a:xfrm>
                <a:off x="4462638" y="2564904"/>
                <a:ext cx="3711051" cy="1872208"/>
              </a:xfrm>
              <a:prstGeom prst="rect">
                <a:avLst/>
              </a:prstGeom>
            </p:spPr>
            <p:style>
              <a:lnRef idx="2">
                <a:schemeClr val="accent1"/>
              </a:lnRef>
              <a:fillRef idx="1">
                <a:schemeClr val="lt1"/>
              </a:fillRef>
              <a:effectRef idx="0">
                <a:schemeClr val="accent1"/>
              </a:effectRef>
              <a:fontRef idx="minor">
                <a:schemeClr val="dk1"/>
              </a:fontRef>
            </p:style>
          </p:pic>
        </p:grpSp>
      </p:grpSp>
    </p:spTree>
    <p:extLst>
      <p:ext uri="{BB962C8B-B14F-4D97-AF65-F5344CB8AC3E}">
        <p14:creationId xmlns:p14="http://schemas.microsoft.com/office/powerpoint/2010/main" val="423327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30" y="-382860"/>
            <a:ext cx="9601200" cy="1143000"/>
          </a:xfrm>
        </p:spPr>
        <p:txBody>
          <a:bodyPr/>
          <a:lstStyle/>
          <a:p>
            <a:r>
              <a:rPr lang="en-US" dirty="0">
                <a:solidFill>
                  <a:schemeClr val="accent3">
                    <a:lumMod val="50000"/>
                  </a:schemeClr>
                </a:solidFill>
                <a:latin typeface="Gill Sans MT" panose="020B0502020104020203" pitchFamily="34" charset="0"/>
              </a:rPr>
              <a:t>5) Data Preparation</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189756" y="711486"/>
            <a:ext cx="11521280" cy="5760640"/>
          </a:xfrm>
        </p:spPr>
        <p:txBody>
          <a:bodyPr>
            <a:noAutofit/>
          </a:bodyPr>
          <a:lstStyle/>
          <a:p>
            <a:pPr marL="0" indent="0">
              <a:buNone/>
            </a:pPr>
            <a:r>
              <a:rPr lang="en-US" sz="1800" b="1" i="1" dirty="0">
                <a:solidFill>
                  <a:srgbClr val="002060"/>
                </a:solidFill>
                <a:latin typeface="Gill Sans MT" panose="020B0502020104020203" pitchFamily="34" charset="0"/>
              </a:rPr>
              <a:t>Noise</a:t>
            </a:r>
            <a:r>
              <a:rPr lang="en-US" sz="1600" b="1" i="1" dirty="0">
                <a:solidFill>
                  <a:srgbClr val="002060"/>
                </a:solidFill>
                <a:latin typeface="Gill Sans MT" panose="020B0502020104020203" pitchFamily="34" charset="0"/>
              </a:rPr>
              <a:t>: </a:t>
            </a:r>
            <a:r>
              <a:rPr lang="en-US" sz="1600" dirty="0">
                <a:solidFill>
                  <a:srgbClr val="002060"/>
                </a:solidFill>
                <a:latin typeface="Gill Sans MT" panose="020B0502020104020203" pitchFamily="34" charset="0"/>
              </a:rPr>
              <a:t>There were many unwanted contents in the data like, Twitter handles, Re-tweets, punctuations, digits, HTML tags, white spaces, English stop words and unrecognized characters. We had used </a:t>
            </a:r>
            <a:r>
              <a:rPr lang="en-US" sz="1600" dirty="0" err="1">
                <a:solidFill>
                  <a:srgbClr val="002060"/>
                </a:solidFill>
                <a:latin typeface="Gill Sans MT" panose="020B0502020104020203" pitchFamily="34" charset="0"/>
              </a:rPr>
              <a:t>gsub</a:t>
            </a:r>
            <a:r>
              <a:rPr lang="en-US" sz="1600" dirty="0">
                <a:solidFill>
                  <a:srgbClr val="002060"/>
                </a:solidFill>
                <a:latin typeface="Gill Sans MT" panose="020B0502020104020203" pitchFamily="34" charset="0"/>
              </a:rPr>
              <a:t> function to clean the noise from </a:t>
            </a:r>
            <a:r>
              <a:rPr lang="en-US" sz="1600" dirty="0" err="1">
                <a:solidFill>
                  <a:srgbClr val="002060"/>
                </a:solidFill>
                <a:latin typeface="Gill Sans MT" panose="020B0502020104020203" pitchFamily="34" charset="0"/>
              </a:rPr>
              <a:t>dplyr</a:t>
            </a:r>
            <a:r>
              <a:rPr lang="en-US" sz="1600" dirty="0">
                <a:solidFill>
                  <a:srgbClr val="002060"/>
                </a:solidFill>
                <a:latin typeface="Gill Sans MT" panose="020B0502020104020203" pitchFamily="34" charset="0"/>
              </a:rPr>
              <a:t> package. We have used DTM method to create bag of words</a:t>
            </a:r>
          </a:p>
          <a:p>
            <a:pPr marL="0" indent="0">
              <a:buNone/>
            </a:pPr>
            <a:r>
              <a:rPr lang="en-US" sz="1600" b="1" i="1" dirty="0">
                <a:solidFill>
                  <a:srgbClr val="002060"/>
                </a:solidFill>
                <a:latin typeface="Gill Sans MT" panose="020B0502020104020203" pitchFamily="34" charset="0"/>
              </a:rPr>
              <a:t>Curse of Dimensionality: </a:t>
            </a:r>
            <a:r>
              <a:rPr lang="en-US" sz="1600" dirty="0">
                <a:solidFill>
                  <a:srgbClr val="002060"/>
                </a:solidFill>
                <a:latin typeface="Gill Sans MT" panose="020B0502020104020203" pitchFamily="34" charset="0"/>
              </a:rPr>
              <a:t>We had lot of columns in Twitter, YouTube and </a:t>
            </a:r>
            <a:r>
              <a:rPr lang="en-US" sz="1600" dirty="0" err="1">
                <a:solidFill>
                  <a:srgbClr val="002060"/>
                </a:solidFill>
                <a:latin typeface="Gill Sans MT" panose="020B0502020104020203" pitchFamily="34" charset="0"/>
              </a:rPr>
              <a:t>Newsapi</a:t>
            </a:r>
            <a:r>
              <a:rPr lang="en-US" sz="1600" dirty="0">
                <a:solidFill>
                  <a:srgbClr val="002060"/>
                </a:solidFill>
                <a:latin typeface="Gill Sans MT" panose="020B0502020104020203" pitchFamily="34" charset="0"/>
              </a:rPr>
              <a:t>, but we considered only text and date columns.</a:t>
            </a:r>
          </a:p>
          <a:p>
            <a:pPr marL="0" indent="0">
              <a:buNone/>
            </a:pPr>
            <a:r>
              <a:rPr lang="en-US" sz="1600" b="1" i="1" dirty="0">
                <a:solidFill>
                  <a:srgbClr val="002060"/>
                </a:solidFill>
                <a:latin typeface="Gill Sans MT" panose="020B0502020104020203" pitchFamily="34" charset="0"/>
              </a:rPr>
              <a:t>Data Standardization: </a:t>
            </a:r>
            <a:r>
              <a:rPr lang="en-US" sz="1600" dirty="0">
                <a:solidFill>
                  <a:srgbClr val="002060"/>
                </a:solidFill>
                <a:latin typeface="Gill Sans MT" panose="020B0502020104020203" pitchFamily="34" charset="0"/>
              </a:rPr>
              <a:t>To standardize the data we cleaned the data and used stemming later converting the data content to lower case to standardize.</a:t>
            </a:r>
          </a:p>
          <a:p>
            <a:pPr marL="0" indent="0">
              <a:buNone/>
            </a:pPr>
            <a:r>
              <a:rPr lang="en-US" sz="1600" b="1" i="1" dirty="0">
                <a:solidFill>
                  <a:srgbClr val="002060"/>
                </a:solidFill>
                <a:latin typeface="Gill Sans MT" panose="020B0502020104020203" pitchFamily="34" charset="0"/>
              </a:rPr>
              <a:t>Deriving latent variables: </a:t>
            </a:r>
            <a:r>
              <a:rPr lang="en-US" sz="1600" dirty="0">
                <a:solidFill>
                  <a:schemeClr val="bg1"/>
                </a:solidFill>
              </a:rPr>
              <a:t>Created </a:t>
            </a:r>
            <a:r>
              <a:rPr lang="en-US" sz="1600" b="1" dirty="0">
                <a:solidFill>
                  <a:schemeClr val="bg1"/>
                </a:solidFill>
              </a:rPr>
              <a:t>LDA - Latent Dirichlet Allocation</a:t>
            </a:r>
            <a:r>
              <a:rPr lang="en-US" sz="1600" dirty="0">
                <a:solidFill>
                  <a:schemeClr val="bg1"/>
                </a:solidFill>
              </a:rPr>
              <a:t> modeling LDA helps explaining the unobserved groups using generative statistical model. This is mainly to classify the text to a particular topic by using probability functions. By using the LDA, we went a lower in granularity to access the total sentiment score for the words used, classifying them under topics.</a:t>
            </a:r>
            <a:endParaRPr lang="en-US" sz="1600" dirty="0">
              <a:solidFill>
                <a:schemeClr val="bg1"/>
              </a:solidFill>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6</a:t>
            </a:fld>
            <a:endParaRPr lang="en-IN">
              <a:solidFill>
                <a:prstClr val="white">
                  <a:tint val="75000"/>
                </a:prstClr>
              </a:solidFill>
            </a:endParaRPr>
          </a:p>
        </p:txBody>
      </p:sp>
      <p:grpSp>
        <p:nvGrpSpPr>
          <p:cNvPr id="10" name="Group 9">
            <a:extLst>
              <a:ext uri="{FF2B5EF4-FFF2-40B4-BE49-F238E27FC236}">
                <a16:creationId xmlns:a16="http://schemas.microsoft.com/office/drawing/2014/main" id="{4474132E-C3EA-48BE-8CB7-C2C8F89EEEB5}"/>
              </a:ext>
            </a:extLst>
          </p:cNvPr>
          <p:cNvGrpSpPr/>
          <p:nvPr/>
        </p:nvGrpSpPr>
        <p:grpSpPr>
          <a:xfrm>
            <a:off x="483043" y="3789040"/>
            <a:ext cx="9236747" cy="2173253"/>
            <a:chOff x="608097" y="3739522"/>
            <a:chExt cx="9236747" cy="2173253"/>
          </a:xfrm>
        </p:grpSpPr>
        <p:pic>
          <p:nvPicPr>
            <p:cNvPr id="6" name="Picture 5">
              <a:extLst>
                <a:ext uri="{FF2B5EF4-FFF2-40B4-BE49-F238E27FC236}">
                  <a16:creationId xmlns:a16="http://schemas.microsoft.com/office/drawing/2014/main" id="{AB9E1E6A-FE04-47B4-BE5A-7ADB56F56092}"/>
                </a:ext>
              </a:extLst>
            </p:cNvPr>
            <p:cNvPicPr/>
            <p:nvPr/>
          </p:nvPicPr>
          <p:blipFill>
            <a:blip r:embed="rId2"/>
            <a:srcRect/>
            <a:stretch>
              <a:fillRect/>
            </a:stretch>
          </p:blipFill>
          <p:spPr bwMode="auto">
            <a:xfrm>
              <a:off x="608097" y="3796117"/>
              <a:ext cx="2664296" cy="2116658"/>
            </a:xfrm>
            <a:prstGeom prst="rect">
              <a:avLst/>
            </a:prstGeom>
            <a:noFill/>
            <a:ln w="9525">
              <a:noFill/>
              <a:miter lim="800000"/>
              <a:headEnd/>
              <a:tailEnd/>
            </a:ln>
          </p:spPr>
        </p:pic>
        <p:sp>
          <p:nvSpPr>
            <p:cNvPr id="7" name="Oval 6">
              <a:extLst>
                <a:ext uri="{FF2B5EF4-FFF2-40B4-BE49-F238E27FC236}">
                  <a16:creationId xmlns:a16="http://schemas.microsoft.com/office/drawing/2014/main" id="{6D0E0F3E-38C0-424B-B3ED-CFC725D9C452}"/>
                </a:ext>
              </a:extLst>
            </p:cNvPr>
            <p:cNvSpPr/>
            <p:nvPr/>
          </p:nvSpPr>
          <p:spPr>
            <a:xfrm>
              <a:off x="693812" y="3808827"/>
              <a:ext cx="769267" cy="39941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C53D101-C242-4C19-802C-F4699CD02D75}"/>
                </a:ext>
              </a:extLst>
            </p:cNvPr>
            <p:cNvSpPr/>
            <p:nvPr/>
          </p:nvSpPr>
          <p:spPr>
            <a:xfrm>
              <a:off x="2128590" y="3739522"/>
              <a:ext cx="769267" cy="39941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84640A5-B421-44CC-B7FF-278BC25233AC}"/>
                </a:ext>
              </a:extLst>
            </p:cNvPr>
            <p:cNvSpPr/>
            <p:nvPr/>
          </p:nvSpPr>
          <p:spPr>
            <a:xfrm>
              <a:off x="1175420" y="5160483"/>
              <a:ext cx="1419600" cy="39941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attachment.outlook.office.net/owa/Shreenath_Ks_CBA2019W@isb.edu/service.svc/s/GetFileAttachment?id=AAMkADZhOWFkYThjLTIxMDctNDgwNC04ZjVhLTQyODAzZmZiNDUyMABGAAAAAAA34GqkfT3BRrXsQsSZgl0MBwDWKafU49raRJTjYQ46wXjgAAAAAAEMAADWKafU49raRJTjYQ46wXjgAABq04wqAAABEgAQAPUNlS%2FCMwNLqliIUGds3Hg%3D&amp;X-OWA-CANARY=34d1AHetpEKsaixO2kycLmCkPgc6bNYYQfPb1KQdTe3FraBl1gyOljeSdXojmcqT1fdyEhKC_b4.&amp;token=eyJhbGciOiJSUzI1NiIsImtpZCI6IjA2MDBGOUY2NzQ2MjA3MzdFNzM0MDRFMjg3QzQ1QTgxOENCN0NFQjgiLCJ4NXQiOiJCZ0Q1OW5SaUJ6Zm5OQVRpaDhSYWdZeTN6cmciLCJ0eXAiOiJKV1QifQ.eyJ2ZXIiOiJFeGNoYW5nZS5DYWxsYmFjay5WMSIsImFwcGN0eHNlbmRlciI6Ik93YURvd25sb2FkQGE0ZGFlNDQzLTM4YWItNDA0YS1iMzMxLTlkMWQzMzdmY2YzNyIsImFwcGN0eCI6IntcIm1zZXhjaHByb3RcIjpcIm93YVwiLFwicHJpbWFyeXNpZFwiOlwiUy0xLTUtMjEtNDAxNjYzNjkwNC0xOTI4ODUxODI1LTQyNjI3MTczOTctMTQ1OTY2MDNcIixcInB1aWRcIjpcIjExNTM4MzYyOTY4ODQwNTQ1NDZcIixcIm9pZFwiOlwiOTUzMWQ2OTctNmJjMS00YTNkLWJjOGMtMjUwNDE3ZTA3ZmIyXCIsXCJzY29wZVwiOlwiT3dhRG93bmxvYWRcIn0iLCJuYmYiOjE1NDU5NDI0MTMsImV4cCI6MTU0NTk0MzAxMywiaXNzIjoiMDAwMDAwMDItMDAwMC0wZmYxLWNlMDAtMDAwMDAwMDAwMDAwQGE0ZGFlNDQzLTM4YWItNDA0YS1iMzMxLTlkMWQzMzdmY2YzNyIsImF1ZCI6IjAwMDAwMDAyLTAwMDAtMGZmMS1jZTAwLTAwMDAwMDAwMDAwMC9hdHRhY2htZW50Lm91dGxvb2sub2ZmaWNlLm5ldEBhNGRhZTQ0My0zOGFiLTQwNGEtYjMzMS05ZDFkMzM3ZmNmMzcifQ.T9B96ujA_6X5eqmq2e3EVGWr9VeEkARY58C_hFnDu3jvZmQ6TUvLSr8jRNFtVyQN5JU-oeAcYWqmAdzV9s1ixgrt2IDwhILmvwxbzyV-qX5tfDGRqkrnt-tGBIA9pwUt1qhdBUUScBKRy231ia91m22XFecKGKnxxx0AWwEjz2dXYfnWtgl9FACX23o6YuazT3kTrEkNu7Dj5jGThSKA0x_lLyR6wedwc2GcV43vtHtvK4mRvLx30tscOxjgld0NsOIILqjjmu8pe0zNdTUFazpIVt5jhEb5AOq_fdg9ygc72VOkPWhF8NSl4TAsQEng9eSVz2owzObmHd4YeivBpQ&amp;owa=outlook.office365.com&amp;isImagePreview=True">
              <a:extLst>
                <a:ext uri="{FF2B5EF4-FFF2-40B4-BE49-F238E27FC236}">
                  <a16:creationId xmlns:a16="http://schemas.microsoft.com/office/drawing/2014/main" id="{16279C5C-D642-46B5-9875-EECDBF2043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9319" y="4101985"/>
              <a:ext cx="6645525" cy="1720602"/>
            </a:xfrm>
            <a:prstGeom prst="rect">
              <a:avLst/>
            </a:prstGeom>
            <a:noFill/>
            <a:extLst>
              <a:ext uri="{909E8E84-426E-40DD-AFC4-6F175D3DCCD1}">
                <a14:hiddenFill xmlns:a14="http://schemas.microsoft.com/office/drawing/2010/main">
                  <a:solidFill>
                    <a:srgbClr val="FFFFFF"/>
                  </a:solidFill>
                </a14:hiddenFill>
              </a:ext>
            </a:extLst>
          </p:spPr>
        </p:pic>
        <p:sp>
          <p:nvSpPr>
            <p:cNvPr id="32" name="Oval 31">
              <a:extLst>
                <a:ext uri="{FF2B5EF4-FFF2-40B4-BE49-F238E27FC236}">
                  <a16:creationId xmlns:a16="http://schemas.microsoft.com/office/drawing/2014/main" id="{02A2B3C1-7A9C-4088-9120-73A404E35F7E}"/>
                </a:ext>
              </a:extLst>
            </p:cNvPr>
            <p:cNvSpPr/>
            <p:nvPr/>
          </p:nvSpPr>
          <p:spPr>
            <a:xfrm>
              <a:off x="9035456" y="4460284"/>
              <a:ext cx="498118" cy="16812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EF785BE2-D22C-424C-9779-798C7891B98A}"/>
                </a:ext>
              </a:extLst>
            </p:cNvPr>
            <p:cNvSpPr/>
            <p:nvPr/>
          </p:nvSpPr>
          <p:spPr>
            <a:xfrm>
              <a:off x="9049019" y="5347267"/>
              <a:ext cx="498118" cy="16812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D547F980-871D-4BBB-803F-4F04D66FFD2E}"/>
                </a:ext>
              </a:extLst>
            </p:cNvPr>
            <p:cNvSpPr/>
            <p:nvPr/>
          </p:nvSpPr>
          <p:spPr>
            <a:xfrm>
              <a:off x="9035456" y="4733474"/>
              <a:ext cx="720730" cy="19353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84D9B397-9019-4A07-9D06-A2106A31E50D}"/>
                </a:ext>
              </a:extLst>
            </p:cNvPr>
            <p:cNvSpPr txBox="1"/>
            <p:nvPr/>
          </p:nvSpPr>
          <p:spPr>
            <a:xfrm>
              <a:off x="3454784" y="3878565"/>
              <a:ext cx="1927131" cy="261610"/>
            </a:xfrm>
            <a:prstGeom prst="rect">
              <a:avLst/>
            </a:prstGeom>
            <a:noFill/>
          </p:spPr>
          <p:txBody>
            <a:bodyPr wrap="none" rtlCol="0">
              <a:spAutoFit/>
            </a:bodyPr>
            <a:lstStyle/>
            <a:p>
              <a:r>
                <a:rPr lang="en-US" sz="1100" dirty="0">
                  <a:solidFill>
                    <a:schemeClr val="bg1"/>
                  </a:solidFill>
                </a:rPr>
                <a:t>For e.g. The topics on K=5 </a:t>
              </a:r>
            </a:p>
          </p:txBody>
        </p:sp>
      </p:grpSp>
    </p:spTree>
    <p:extLst>
      <p:ext uri="{BB962C8B-B14F-4D97-AF65-F5344CB8AC3E}">
        <p14:creationId xmlns:p14="http://schemas.microsoft.com/office/powerpoint/2010/main" val="247044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82860"/>
            <a:ext cx="9601200" cy="1143000"/>
          </a:xfrm>
        </p:spPr>
        <p:txBody>
          <a:bodyPr/>
          <a:lstStyle/>
          <a:p>
            <a:r>
              <a:rPr lang="en-US" dirty="0">
                <a:solidFill>
                  <a:schemeClr val="accent3">
                    <a:lumMod val="50000"/>
                  </a:schemeClr>
                </a:solidFill>
                <a:latin typeface="Gill Sans MT" panose="020B0502020104020203" pitchFamily="34" charset="0"/>
              </a:rPr>
              <a:t>6) Modeling, Evaluation and Feedback</a:t>
            </a:r>
            <a:endParaRPr lang="en-IN" dirty="0">
              <a:solidFill>
                <a:schemeClr val="accent3">
                  <a:lumMod val="50000"/>
                </a:schemeClr>
              </a:solidFill>
              <a:latin typeface="Gill Sans MT" panose="020B0502020104020203" pitchFamily="34" charset="0"/>
            </a:endParaRPr>
          </a:p>
        </p:txBody>
      </p:sp>
      <p:sp>
        <p:nvSpPr>
          <p:cNvPr id="3" name="Content Placeholder 2"/>
          <p:cNvSpPr>
            <a:spLocks noGrp="1"/>
          </p:cNvSpPr>
          <p:nvPr>
            <p:ph idx="1"/>
          </p:nvPr>
        </p:nvSpPr>
        <p:spPr>
          <a:xfrm>
            <a:off x="117748" y="836712"/>
            <a:ext cx="5400600" cy="5832648"/>
          </a:xfrm>
        </p:spPr>
        <p:txBody>
          <a:bodyPr>
            <a:noAutofit/>
          </a:bodyPr>
          <a:lstStyle/>
          <a:p>
            <a:pPr marL="0" indent="0" algn="just">
              <a:buNone/>
            </a:pPr>
            <a:r>
              <a:rPr lang="en-US" sz="1400" b="1" i="1" dirty="0">
                <a:solidFill>
                  <a:srgbClr val="002060"/>
                </a:solidFill>
                <a:latin typeface="Gill Sans MT" panose="020B0502020104020203" pitchFamily="34" charset="0"/>
              </a:rPr>
              <a:t>Choice of Models: </a:t>
            </a:r>
            <a:r>
              <a:rPr lang="en-US" sz="1400" dirty="0">
                <a:solidFill>
                  <a:srgbClr val="002060"/>
                </a:solidFill>
                <a:latin typeface="Gill Sans MT" panose="020B0502020104020203" pitchFamily="34" charset="0"/>
              </a:rPr>
              <a:t>We have used LDA : Statistical topic Modeling, for document level sentiment analysis, so that the sentiment polarity is based on the relevant parts of the document. As a statistical model, LDA provides probability of each word to be belonging to a topic and again probability of each topic belonging to each document.</a:t>
            </a:r>
          </a:p>
          <a:p>
            <a:pPr marL="0" indent="0" algn="just">
              <a:buNone/>
            </a:pPr>
            <a:r>
              <a:rPr lang="en-US" sz="1400" b="1" i="1" dirty="0">
                <a:solidFill>
                  <a:srgbClr val="002060"/>
                </a:solidFill>
                <a:latin typeface="Gill Sans MT" panose="020B0502020104020203" pitchFamily="34" charset="0"/>
              </a:rPr>
              <a:t>NRC : </a:t>
            </a:r>
            <a:r>
              <a:rPr lang="en-US" sz="1400" dirty="0">
                <a:solidFill>
                  <a:srgbClr val="002060"/>
                </a:solidFill>
                <a:latin typeface="Gill Sans MT" panose="020B0502020104020203" pitchFamily="34" charset="0"/>
              </a:rPr>
              <a:t>Sentiment Lexicon, is used for division of words based on 10 proto typical emotions namely, trust, surprise, sadness, joy, fear, disgust, anticipation, anger, positive &amp; negative.</a:t>
            </a:r>
          </a:p>
          <a:p>
            <a:pPr marL="0" indent="0" algn="just">
              <a:buNone/>
            </a:pPr>
            <a:r>
              <a:rPr lang="en-US" sz="1400" b="1" i="1" dirty="0">
                <a:solidFill>
                  <a:srgbClr val="002060"/>
                </a:solidFill>
                <a:latin typeface="Gill Sans MT" panose="020B0502020104020203" pitchFamily="34" charset="0"/>
              </a:rPr>
              <a:t>Optimization Techniques: </a:t>
            </a:r>
            <a:r>
              <a:rPr lang="en-US" sz="1400" dirty="0">
                <a:solidFill>
                  <a:srgbClr val="002060"/>
                </a:solidFill>
                <a:latin typeface="Gill Sans MT" panose="020B0502020104020203" pitchFamily="34" charset="0"/>
              </a:rPr>
              <a:t>When we were depicting a word by creating a DTM &amp; frequency matrix, we observed the frequency of words were getting repeated on the terms we had searched for. For e.g. Modi, India, Demonetize etc. So we placed them under stop words, also we had used stemming algorithm to reduce the word to its base form.</a:t>
            </a:r>
          </a:p>
          <a:p>
            <a:pPr marL="0" indent="0" algn="just">
              <a:buNone/>
            </a:pPr>
            <a:r>
              <a:rPr lang="en-US" sz="1400" b="1" i="1" dirty="0">
                <a:solidFill>
                  <a:srgbClr val="002060"/>
                </a:solidFill>
                <a:latin typeface="Gill Sans MT" panose="020B0502020104020203" pitchFamily="34" charset="0"/>
              </a:rPr>
              <a:t>Evaluation: </a:t>
            </a:r>
            <a:r>
              <a:rPr lang="en-US" sz="1400" dirty="0">
                <a:solidFill>
                  <a:srgbClr val="002060"/>
                </a:solidFill>
                <a:latin typeface="Gill Sans MT" panose="020B0502020104020203" pitchFamily="34" charset="0"/>
              </a:rPr>
              <a:t>On applying LDA topic modeling , we have classified different topics using the bag of words approach, used 2, 5 &amp; 10 as number of topics and created 3 different LDA models based on these K-values whatever classifications were made by LDA, post LDA we took 4 most common topics and did further analysis using NRC sentiment lexicon. This is done explain granularity vs generalization.</a:t>
            </a:r>
          </a:p>
          <a:p>
            <a:pPr marL="0" indent="0" algn="just">
              <a:buNone/>
            </a:pPr>
            <a:r>
              <a:rPr lang="en-US" sz="1400" b="1" i="1" dirty="0">
                <a:solidFill>
                  <a:srgbClr val="002060"/>
                </a:solidFill>
                <a:latin typeface="Gill Sans MT" panose="020B0502020104020203" pitchFamily="34" charset="0"/>
              </a:rPr>
              <a:t>Feedback: </a:t>
            </a:r>
            <a:r>
              <a:rPr lang="en-US" sz="1400" dirty="0">
                <a:solidFill>
                  <a:srgbClr val="002060"/>
                </a:solidFill>
                <a:latin typeface="Gill Sans MT" panose="020B0502020104020203" pitchFamily="34" charset="0"/>
              </a:rPr>
              <a:t>By optimization, we built a better corpus which eventually makes it more suitable for the modeling and sentiment analysis</a:t>
            </a:r>
          </a:p>
          <a:p>
            <a:pPr marL="0" indent="0">
              <a:buNone/>
            </a:pPr>
            <a:endParaRPr lang="en-IN" sz="3000" dirty="0">
              <a:solidFill>
                <a:srgbClr val="002060"/>
              </a:solidFill>
              <a:latin typeface="Gill Sans MT" panose="020B0502020104020203" pitchFamily="34" charset="0"/>
            </a:endParaRPr>
          </a:p>
        </p:txBody>
      </p:sp>
      <p:sp>
        <p:nvSpPr>
          <p:cNvPr id="5" name="Slide Number Placeholder 4"/>
          <p:cNvSpPr>
            <a:spLocks noGrp="1"/>
          </p:cNvSpPr>
          <p:nvPr>
            <p:ph type="sldNum" sz="quarter" idx="12"/>
          </p:nvPr>
        </p:nvSpPr>
        <p:spPr>
          <a:xfrm>
            <a:off x="9225496" y="6203820"/>
            <a:ext cx="408114" cy="276226"/>
          </a:xfrm>
        </p:spPr>
        <p:txBody>
          <a:bodyPr/>
          <a:lstStyle/>
          <a:p>
            <a:fld id="{299542E4-2CCF-42F6-9D92-ED568035133D}" type="slidenum">
              <a:rPr lang="en-IN" smtClean="0">
                <a:solidFill>
                  <a:prstClr val="white">
                    <a:tint val="75000"/>
                  </a:prstClr>
                </a:solidFill>
              </a:rPr>
              <a:pPr/>
              <a:t>7</a:t>
            </a:fld>
            <a:endParaRPr lang="en-IN">
              <a:solidFill>
                <a:prstClr val="white">
                  <a:tint val="75000"/>
                </a:prstClr>
              </a:solidFill>
            </a:endParaRPr>
          </a:p>
        </p:txBody>
      </p:sp>
      <p:pic>
        <p:nvPicPr>
          <p:cNvPr id="7" name="Picture 6" descr="A picture containing indoor&#10;&#10;Description generated with high confidence">
            <a:extLst>
              <a:ext uri="{FF2B5EF4-FFF2-40B4-BE49-F238E27FC236}">
                <a16:creationId xmlns:a16="http://schemas.microsoft.com/office/drawing/2014/main" id="{6BDAA5C6-1DB2-422F-BDF5-35CD6DF3C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8170" y="4864459"/>
            <a:ext cx="5953672" cy="910983"/>
          </a:xfrm>
          <a:prstGeom prst="rect">
            <a:avLst/>
          </a:prstGeom>
        </p:spPr>
        <p:style>
          <a:lnRef idx="2">
            <a:schemeClr val="accent2"/>
          </a:lnRef>
          <a:fillRef idx="1">
            <a:schemeClr val="lt1"/>
          </a:fillRef>
          <a:effectRef idx="0">
            <a:schemeClr val="accent2"/>
          </a:effectRef>
          <a:fontRef idx="minor">
            <a:schemeClr val="dk1"/>
          </a:fontRef>
        </p:style>
      </p:pic>
      <p:sp>
        <p:nvSpPr>
          <p:cNvPr id="8" name="TextBox 7">
            <a:extLst>
              <a:ext uri="{FF2B5EF4-FFF2-40B4-BE49-F238E27FC236}">
                <a16:creationId xmlns:a16="http://schemas.microsoft.com/office/drawing/2014/main" id="{EFCFB0C1-4EA8-42B6-929A-D4577D8180FF}"/>
              </a:ext>
            </a:extLst>
          </p:cNvPr>
          <p:cNvSpPr txBox="1"/>
          <p:nvPr/>
        </p:nvSpPr>
        <p:spPr>
          <a:xfrm>
            <a:off x="7168194" y="4856811"/>
            <a:ext cx="534121" cy="261610"/>
          </a:xfrm>
          <a:prstGeom prst="rect">
            <a:avLst/>
          </a:prstGeom>
          <a:noFill/>
        </p:spPr>
        <p:txBody>
          <a:bodyPr wrap="none" rtlCol="0">
            <a:spAutoFit/>
          </a:bodyPr>
          <a:lstStyle/>
          <a:p>
            <a:r>
              <a:rPr lang="en-US" sz="1100" dirty="0">
                <a:solidFill>
                  <a:srgbClr val="FF0000"/>
                </a:solidFill>
              </a:rPr>
              <a:t>K = 2</a:t>
            </a:r>
          </a:p>
        </p:txBody>
      </p:sp>
      <p:sp>
        <p:nvSpPr>
          <p:cNvPr id="9" name="TextBox 8">
            <a:extLst>
              <a:ext uri="{FF2B5EF4-FFF2-40B4-BE49-F238E27FC236}">
                <a16:creationId xmlns:a16="http://schemas.microsoft.com/office/drawing/2014/main" id="{DCFEF593-30B1-40C3-8C0B-B4DEAED3A5D9}"/>
              </a:ext>
            </a:extLst>
          </p:cNvPr>
          <p:cNvSpPr txBox="1"/>
          <p:nvPr/>
        </p:nvSpPr>
        <p:spPr>
          <a:xfrm>
            <a:off x="9102338" y="5058340"/>
            <a:ext cx="534121" cy="261610"/>
          </a:xfrm>
          <a:prstGeom prst="rect">
            <a:avLst/>
          </a:prstGeom>
          <a:noFill/>
        </p:spPr>
        <p:txBody>
          <a:bodyPr wrap="none" rtlCol="0">
            <a:spAutoFit/>
          </a:bodyPr>
          <a:lstStyle/>
          <a:p>
            <a:r>
              <a:rPr lang="en-US" sz="1100" dirty="0">
                <a:solidFill>
                  <a:srgbClr val="FF0000"/>
                </a:solidFill>
              </a:rPr>
              <a:t>K = 5</a:t>
            </a:r>
          </a:p>
        </p:txBody>
      </p:sp>
      <p:sp>
        <p:nvSpPr>
          <p:cNvPr id="10" name="TextBox 9">
            <a:extLst>
              <a:ext uri="{FF2B5EF4-FFF2-40B4-BE49-F238E27FC236}">
                <a16:creationId xmlns:a16="http://schemas.microsoft.com/office/drawing/2014/main" id="{86685F5A-6DB7-40A8-90C8-F1F2C3B1FDE7}"/>
              </a:ext>
            </a:extLst>
          </p:cNvPr>
          <p:cNvSpPr txBox="1"/>
          <p:nvPr/>
        </p:nvSpPr>
        <p:spPr>
          <a:xfrm>
            <a:off x="7208330" y="5499759"/>
            <a:ext cx="612668" cy="261610"/>
          </a:xfrm>
          <a:prstGeom prst="rect">
            <a:avLst/>
          </a:prstGeom>
          <a:noFill/>
        </p:spPr>
        <p:txBody>
          <a:bodyPr wrap="none" rtlCol="0">
            <a:spAutoFit/>
          </a:bodyPr>
          <a:lstStyle/>
          <a:p>
            <a:r>
              <a:rPr lang="en-US" sz="1100" dirty="0">
                <a:solidFill>
                  <a:srgbClr val="FF0000"/>
                </a:solidFill>
              </a:rPr>
              <a:t>K = 10</a:t>
            </a:r>
          </a:p>
        </p:txBody>
      </p:sp>
      <p:sp>
        <p:nvSpPr>
          <p:cNvPr id="11" name="TextBox 10">
            <a:extLst>
              <a:ext uri="{FF2B5EF4-FFF2-40B4-BE49-F238E27FC236}">
                <a16:creationId xmlns:a16="http://schemas.microsoft.com/office/drawing/2014/main" id="{E0AA8411-E0D7-4849-AC7C-F93232B364B1}"/>
              </a:ext>
            </a:extLst>
          </p:cNvPr>
          <p:cNvSpPr txBox="1"/>
          <p:nvPr/>
        </p:nvSpPr>
        <p:spPr>
          <a:xfrm>
            <a:off x="5774549" y="4581128"/>
            <a:ext cx="3427034" cy="261610"/>
          </a:xfrm>
          <a:prstGeom prst="rect">
            <a:avLst/>
          </a:prstGeom>
          <a:noFill/>
        </p:spPr>
        <p:txBody>
          <a:bodyPr wrap="square" rtlCol="0">
            <a:spAutoFit/>
          </a:bodyPr>
          <a:lstStyle/>
          <a:p>
            <a:r>
              <a:rPr lang="en-US" sz="1100" b="1" dirty="0">
                <a:solidFill>
                  <a:schemeClr val="bg1"/>
                </a:solidFill>
              </a:rPr>
              <a:t>Document wise probability of each of topic</a:t>
            </a:r>
          </a:p>
        </p:txBody>
      </p:sp>
      <p:grpSp>
        <p:nvGrpSpPr>
          <p:cNvPr id="14" name="Group 13">
            <a:extLst>
              <a:ext uri="{FF2B5EF4-FFF2-40B4-BE49-F238E27FC236}">
                <a16:creationId xmlns:a16="http://schemas.microsoft.com/office/drawing/2014/main" id="{015D697F-1D2D-47DC-9C6B-E14855B10245}"/>
              </a:ext>
            </a:extLst>
          </p:cNvPr>
          <p:cNvGrpSpPr/>
          <p:nvPr/>
        </p:nvGrpSpPr>
        <p:grpSpPr>
          <a:xfrm>
            <a:off x="5768170" y="788671"/>
            <a:ext cx="5112568" cy="3770736"/>
            <a:chOff x="6478754" y="1327868"/>
            <a:chExt cx="5426663" cy="4755172"/>
          </a:xfrm>
        </p:grpSpPr>
        <p:pic>
          <p:nvPicPr>
            <p:cNvPr id="15" name="Picture 14" descr="A picture containing screenshot&#10;&#10;Description generated with high confidence">
              <a:extLst>
                <a:ext uri="{FF2B5EF4-FFF2-40B4-BE49-F238E27FC236}">
                  <a16:creationId xmlns:a16="http://schemas.microsoft.com/office/drawing/2014/main" id="{C1968107-AC9C-4B30-AD37-C14B845EC7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6520" y="3727447"/>
              <a:ext cx="2508897" cy="2355593"/>
            </a:xfrm>
            <a:prstGeom prst="rect">
              <a:avLst/>
            </a:prstGeom>
          </p:spPr>
        </p:pic>
        <p:pic>
          <p:nvPicPr>
            <p:cNvPr id="16" name="Picture 15">
              <a:extLst>
                <a:ext uri="{FF2B5EF4-FFF2-40B4-BE49-F238E27FC236}">
                  <a16:creationId xmlns:a16="http://schemas.microsoft.com/office/drawing/2014/main" id="{3B202666-9304-4ABD-B160-7599A7CDA2FB}"/>
                </a:ext>
              </a:extLst>
            </p:cNvPr>
            <p:cNvPicPr/>
            <p:nvPr/>
          </p:nvPicPr>
          <p:blipFill>
            <a:blip r:embed="rId5"/>
            <a:srcRect/>
            <a:stretch>
              <a:fillRect/>
            </a:stretch>
          </p:blipFill>
          <p:spPr bwMode="auto">
            <a:xfrm>
              <a:off x="9330340" y="1385080"/>
              <a:ext cx="2554588" cy="2433845"/>
            </a:xfrm>
            <a:prstGeom prst="rect">
              <a:avLst/>
            </a:prstGeom>
            <a:noFill/>
            <a:ln w="9525">
              <a:noFill/>
              <a:miter lim="800000"/>
              <a:headEnd/>
              <a:tailEnd/>
            </a:ln>
          </p:spPr>
        </p:pic>
        <p:pic>
          <p:nvPicPr>
            <p:cNvPr id="17" name="Picture 16" descr="A screenshot of a cell phone&#10;&#10;Description generated with very high confidence">
              <a:extLst>
                <a:ext uri="{FF2B5EF4-FFF2-40B4-BE49-F238E27FC236}">
                  <a16:creationId xmlns:a16="http://schemas.microsoft.com/office/drawing/2014/main" id="{83B07992-9B42-443B-979B-3BAF86AC9B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4171" y="1327868"/>
              <a:ext cx="2862349" cy="2310859"/>
            </a:xfrm>
            <a:prstGeom prst="rect">
              <a:avLst/>
            </a:prstGeom>
          </p:spPr>
        </p:pic>
        <p:pic>
          <p:nvPicPr>
            <p:cNvPr id="18" name="Picture 17" descr="A screenshot of a cell phone&#10;&#10;Description generated with very high confidence">
              <a:extLst>
                <a:ext uri="{FF2B5EF4-FFF2-40B4-BE49-F238E27FC236}">
                  <a16:creationId xmlns:a16="http://schemas.microsoft.com/office/drawing/2014/main" id="{E8CA521C-1980-4D2E-BE18-93B993ECCD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78754" y="3613403"/>
              <a:ext cx="2906765" cy="2355593"/>
            </a:xfrm>
            <a:prstGeom prst="rect">
              <a:avLst/>
            </a:prstGeom>
          </p:spPr>
        </p:pic>
        <p:cxnSp>
          <p:nvCxnSpPr>
            <p:cNvPr id="19" name="Straight Arrow Connector 18">
              <a:extLst>
                <a:ext uri="{FF2B5EF4-FFF2-40B4-BE49-F238E27FC236}">
                  <a16:creationId xmlns:a16="http://schemas.microsoft.com/office/drawing/2014/main" id="{16E6AFC4-8C6F-4359-8780-2934C7DECCE8}"/>
                </a:ext>
              </a:extLst>
            </p:cNvPr>
            <p:cNvCxnSpPr>
              <a:cxnSpLocks/>
            </p:cNvCxnSpPr>
            <p:nvPr/>
          </p:nvCxnSpPr>
          <p:spPr>
            <a:xfrm flipH="1">
              <a:off x="8978900" y="1689100"/>
              <a:ext cx="570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0026D38-3A11-4306-8AEC-36185621EE78}"/>
                </a:ext>
              </a:extLst>
            </p:cNvPr>
            <p:cNvCxnSpPr>
              <a:cxnSpLocks/>
            </p:cNvCxnSpPr>
            <p:nvPr/>
          </p:nvCxnSpPr>
          <p:spPr>
            <a:xfrm flipH="1">
              <a:off x="9163050" y="3276599"/>
              <a:ext cx="1072358" cy="7683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CA2B115-1100-4389-9298-BBB305F655AF}"/>
                </a:ext>
              </a:extLst>
            </p:cNvPr>
            <p:cNvCxnSpPr>
              <a:cxnSpLocks/>
            </p:cNvCxnSpPr>
            <p:nvPr/>
          </p:nvCxnSpPr>
          <p:spPr>
            <a:xfrm>
              <a:off x="11086308" y="1600200"/>
              <a:ext cx="534192" cy="24447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F3A18A3-5683-44B2-9CF1-CB3D1C159BB1}"/>
                </a:ext>
              </a:extLst>
            </p:cNvPr>
            <p:cNvSpPr/>
            <p:nvPr/>
          </p:nvSpPr>
          <p:spPr>
            <a:xfrm>
              <a:off x="9385218" y="1452997"/>
              <a:ext cx="769267" cy="39941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CDE958F-0561-466F-97EA-4F3F8B654442}"/>
                </a:ext>
              </a:extLst>
            </p:cNvPr>
            <p:cNvSpPr/>
            <p:nvPr/>
          </p:nvSpPr>
          <p:spPr>
            <a:xfrm>
              <a:off x="9870700" y="2985938"/>
              <a:ext cx="1419600" cy="45397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3055E22-1DC4-43C5-9F5E-8AA2502A7228}"/>
                </a:ext>
              </a:extLst>
            </p:cNvPr>
            <p:cNvSpPr/>
            <p:nvPr/>
          </p:nvSpPr>
          <p:spPr>
            <a:xfrm>
              <a:off x="10701674" y="1385080"/>
              <a:ext cx="769267" cy="39941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4150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ppt_x"/>
                                          </p:val>
                                        </p:tav>
                                        <p:tav tm="100000">
                                          <p:val>
                                            <p:strVal val="#ppt_x"/>
                                          </p:val>
                                        </p:tav>
                                      </p:tavLst>
                                    </p:anim>
                                    <p:anim calcmode="lin" valueType="num">
                                      <p:cBhvr additive="base">
                                        <p:cTn id="33" dur="500" fill="hold"/>
                                        <p:tgtEl>
                                          <p:spTgt spid="14"/>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ppt_x"/>
                                          </p:val>
                                        </p:tav>
                                        <p:tav tm="100000">
                                          <p:val>
                                            <p:strVal val="#ppt_x"/>
                                          </p:val>
                                        </p:tav>
                                      </p:tavLst>
                                    </p:anim>
                                    <p:anim calcmode="lin" valueType="num">
                                      <p:cBhvr additive="base">
                                        <p:cTn id="41" dur="500" fill="hold"/>
                                        <p:tgtEl>
                                          <p:spTgt spid="7"/>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ppt_x"/>
                                          </p:val>
                                        </p:tav>
                                        <p:tav tm="100000">
                                          <p:val>
                                            <p:strVal val="#ppt_x"/>
                                          </p:val>
                                        </p:tav>
                                      </p:tavLst>
                                    </p:anim>
                                    <p:anim calcmode="lin" valueType="num">
                                      <p:cBhvr additive="base">
                                        <p:cTn id="49" dur="500" fill="hold"/>
                                        <p:tgtEl>
                                          <p:spTgt spid="8"/>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500" fill="hold"/>
                                        <p:tgtEl>
                                          <p:spTgt spid="10"/>
                                        </p:tgtEl>
                                        <p:attrNameLst>
                                          <p:attrName>ppt_x</p:attrName>
                                        </p:attrNameLst>
                                      </p:cBhvr>
                                      <p:tavLst>
                                        <p:tav tm="0">
                                          <p:val>
                                            <p:strVal val="#ppt_x"/>
                                          </p:val>
                                        </p:tav>
                                        <p:tav tm="100000">
                                          <p:val>
                                            <p:strVal val="#ppt_x"/>
                                          </p:val>
                                        </p:tav>
                                      </p:tavLst>
                                    </p:anim>
                                    <p:anim calcmode="lin" valueType="num">
                                      <p:cBhvr additive="base">
                                        <p:cTn id="5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82860"/>
            <a:ext cx="9601200" cy="1143000"/>
          </a:xfrm>
        </p:spPr>
        <p:txBody>
          <a:bodyPr/>
          <a:lstStyle/>
          <a:p>
            <a:r>
              <a:rPr lang="en-US" dirty="0">
                <a:solidFill>
                  <a:schemeClr val="accent3">
                    <a:lumMod val="50000"/>
                  </a:schemeClr>
                </a:solidFill>
                <a:latin typeface="Gill Sans MT" panose="020B0502020104020203" pitchFamily="34" charset="0"/>
              </a:rPr>
              <a:t>6) Modeling, Evaluation and Feedback</a:t>
            </a:r>
            <a:endParaRPr lang="en-IN" dirty="0">
              <a:solidFill>
                <a:schemeClr val="accent3">
                  <a:lumMod val="50000"/>
                </a:schemeClr>
              </a:solidFill>
              <a:latin typeface="Gill Sans MT" panose="020B0502020104020203" pitchFamily="34" charset="0"/>
            </a:endParaRPr>
          </a:p>
        </p:txBody>
      </p:sp>
      <p:pic>
        <p:nvPicPr>
          <p:cNvPr id="25" name="Picture 24">
            <a:extLst>
              <a:ext uri="{FF2B5EF4-FFF2-40B4-BE49-F238E27FC236}">
                <a16:creationId xmlns:a16="http://schemas.microsoft.com/office/drawing/2014/main" id="{EB898C29-933A-4D28-A62E-806A29B05761}"/>
              </a:ext>
            </a:extLst>
          </p:cNvPr>
          <p:cNvPicPr>
            <a:picLocks noChangeAspect="1"/>
          </p:cNvPicPr>
          <p:nvPr/>
        </p:nvPicPr>
        <p:blipFill>
          <a:blip r:embed="rId3"/>
          <a:stretch>
            <a:fillRect/>
          </a:stretch>
        </p:blipFill>
        <p:spPr>
          <a:xfrm>
            <a:off x="12122" y="1061250"/>
            <a:ext cx="5994400" cy="2320606"/>
          </a:xfrm>
          <a:prstGeom prst="rect">
            <a:avLst/>
          </a:prstGeom>
        </p:spPr>
        <p:style>
          <a:lnRef idx="2">
            <a:schemeClr val="accent1"/>
          </a:lnRef>
          <a:fillRef idx="1">
            <a:schemeClr val="lt1"/>
          </a:fillRef>
          <a:effectRef idx="0">
            <a:schemeClr val="accent1"/>
          </a:effectRef>
          <a:fontRef idx="minor">
            <a:schemeClr val="dk1"/>
          </a:fontRef>
        </p:style>
      </p:pic>
      <p:pic>
        <p:nvPicPr>
          <p:cNvPr id="26" name="Picture 25">
            <a:extLst>
              <a:ext uri="{FF2B5EF4-FFF2-40B4-BE49-F238E27FC236}">
                <a16:creationId xmlns:a16="http://schemas.microsoft.com/office/drawing/2014/main" id="{80B512DF-DE46-4CE4-B628-4378FD483E01}"/>
              </a:ext>
            </a:extLst>
          </p:cNvPr>
          <p:cNvPicPr>
            <a:picLocks noChangeAspect="1"/>
          </p:cNvPicPr>
          <p:nvPr/>
        </p:nvPicPr>
        <p:blipFill>
          <a:blip r:embed="rId4"/>
          <a:stretch>
            <a:fillRect/>
          </a:stretch>
        </p:blipFill>
        <p:spPr>
          <a:xfrm>
            <a:off x="6049455" y="1066624"/>
            <a:ext cx="6126670" cy="2365833"/>
          </a:xfrm>
          <a:prstGeom prst="rect">
            <a:avLst/>
          </a:prstGeom>
        </p:spPr>
        <p:style>
          <a:lnRef idx="2">
            <a:schemeClr val="accent1"/>
          </a:lnRef>
          <a:fillRef idx="1">
            <a:schemeClr val="lt1"/>
          </a:fillRef>
          <a:effectRef idx="0">
            <a:schemeClr val="accent1"/>
          </a:effectRef>
          <a:fontRef idx="minor">
            <a:schemeClr val="dk1"/>
          </a:fontRef>
        </p:style>
      </p:pic>
      <p:pic>
        <p:nvPicPr>
          <p:cNvPr id="27" name="Picture 26">
            <a:extLst>
              <a:ext uri="{FF2B5EF4-FFF2-40B4-BE49-F238E27FC236}">
                <a16:creationId xmlns:a16="http://schemas.microsoft.com/office/drawing/2014/main" id="{88BB68EC-010C-4924-98C8-9FAEC20ABDC4}"/>
              </a:ext>
            </a:extLst>
          </p:cNvPr>
          <p:cNvPicPr>
            <a:picLocks noChangeAspect="1"/>
          </p:cNvPicPr>
          <p:nvPr/>
        </p:nvPicPr>
        <p:blipFill rotWithShape="1">
          <a:blip r:embed="rId5"/>
          <a:srcRect l="3779" t="3288" r="963"/>
          <a:stretch/>
        </p:blipFill>
        <p:spPr>
          <a:xfrm>
            <a:off x="6202191" y="2104477"/>
            <a:ext cx="2086218" cy="1163913"/>
          </a:xfrm>
          <a:prstGeom prst="rect">
            <a:avLst/>
          </a:prstGeom>
        </p:spPr>
      </p:pic>
      <p:pic>
        <p:nvPicPr>
          <p:cNvPr id="28" name="Picture 27">
            <a:extLst>
              <a:ext uri="{FF2B5EF4-FFF2-40B4-BE49-F238E27FC236}">
                <a16:creationId xmlns:a16="http://schemas.microsoft.com/office/drawing/2014/main" id="{DFBE89EF-6C04-43F5-9ADF-FBE994C7C4B2}"/>
              </a:ext>
            </a:extLst>
          </p:cNvPr>
          <p:cNvPicPr>
            <a:picLocks noChangeAspect="1"/>
          </p:cNvPicPr>
          <p:nvPr/>
        </p:nvPicPr>
        <p:blipFill rotWithShape="1">
          <a:blip r:embed="rId6"/>
          <a:srcRect l="8385"/>
          <a:stretch/>
        </p:blipFill>
        <p:spPr>
          <a:xfrm>
            <a:off x="9739515" y="2104477"/>
            <a:ext cx="2335010" cy="1151804"/>
          </a:xfrm>
          <a:prstGeom prst="rect">
            <a:avLst/>
          </a:prstGeom>
        </p:spPr>
      </p:pic>
      <p:pic>
        <p:nvPicPr>
          <p:cNvPr id="29" name="Picture 28">
            <a:extLst>
              <a:ext uri="{FF2B5EF4-FFF2-40B4-BE49-F238E27FC236}">
                <a16:creationId xmlns:a16="http://schemas.microsoft.com/office/drawing/2014/main" id="{D15D2BEA-A06B-4B0B-B3FF-A759ED3394E2}"/>
              </a:ext>
            </a:extLst>
          </p:cNvPr>
          <p:cNvPicPr>
            <a:picLocks noChangeAspect="1"/>
          </p:cNvPicPr>
          <p:nvPr/>
        </p:nvPicPr>
        <p:blipFill>
          <a:blip r:embed="rId7"/>
          <a:stretch>
            <a:fillRect/>
          </a:stretch>
        </p:blipFill>
        <p:spPr>
          <a:xfrm>
            <a:off x="6049457" y="3457732"/>
            <a:ext cx="6142545" cy="3382013"/>
          </a:xfrm>
          <a:prstGeom prst="rect">
            <a:avLst/>
          </a:prstGeom>
        </p:spPr>
        <p:style>
          <a:lnRef idx="2">
            <a:schemeClr val="accent1"/>
          </a:lnRef>
          <a:fillRef idx="1">
            <a:schemeClr val="lt1"/>
          </a:fillRef>
          <a:effectRef idx="0">
            <a:schemeClr val="accent1"/>
          </a:effectRef>
          <a:fontRef idx="minor">
            <a:schemeClr val="dk1"/>
          </a:fontRef>
        </p:style>
      </p:pic>
      <p:pic>
        <p:nvPicPr>
          <p:cNvPr id="30" name="Picture 29">
            <a:extLst>
              <a:ext uri="{FF2B5EF4-FFF2-40B4-BE49-F238E27FC236}">
                <a16:creationId xmlns:a16="http://schemas.microsoft.com/office/drawing/2014/main" id="{0705871F-7208-434A-99B9-56EF0D50BD03}"/>
              </a:ext>
            </a:extLst>
          </p:cNvPr>
          <p:cNvPicPr>
            <a:picLocks noChangeAspect="1"/>
          </p:cNvPicPr>
          <p:nvPr/>
        </p:nvPicPr>
        <p:blipFill rotWithShape="1">
          <a:blip r:embed="rId8"/>
          <a:srcRect l="1127" t="-2401" r="1798" b="2401"/>
          <a:stretch/>
        </p:blipFill>
        <p:spPr>
          <a:xfrm>
            <a:off x="0" y="3457731"/>
            <a:ext cx="5994400" cy="3400269"/>
          </a:xfrm>
          <a:prstGeom prst="rect">
            <a:avLst/>
          </a:prstGeom>
        </p:spPr>
        <p:style>
          <a:lnRef idx="2">
            <a:schemeClr val="accent1"/>
          </a:lnRef>
          <a:fillRef idx="1">
            <a:schemeClr val="lt1"/>
          </a:fillRef>
          <a:effectRef idx="0">
            <a:schemeClr val="accent1"/>
          </a:effectRef>
          <a:fontRef idx="minor">
            <a:schemeClr val="dk1"/>
          </a:fontRef>
        </p:style>
      </p:pic>
      <p:sp>
        <p:nvSpPr>
          <p:cNvPr id="12" name="Rectangle 11">
            <a:extLst>
              <a:ext uri="{FF2B5EF4-FFF2-40B4-BE49-F238E27FC236}">
                <a16:creationId xmlns:a16="http://schemas.microsoft.com/office/drawing/2014/main" id="{FF705AB2-83D4-4145-AB81-7488E14742DD}"/>
              </a:ext>
            </a:extLst>
          </p:cNvPr>
          <p:cNvSpPr/>
          <p:nvPr/>
        </p:nvSpPr>
        <p:spPr>
          <a:xfrm>
            <a:off x="117748" y="691918"/>
            <a:ext cx="7632848" cy="369332"/>
          </a:xfrm>
          <a:prstGeom prst="rect">
            <a:avLst/>
          </a:prstGeom>
        </p:spPr>
        <p:txBody>
          <a:bodyPr wrap="square">
            <a:spAutoFit/>
          </a:bodyPr>
          <a:lstStyle/>
          <a:p>
            <a:r>
              <a:rPr lang="en-US" b="1" i="1" dirty="0">
                <a:solidFill>
                  <a:srgbClr val="002060"/>
                </a:solidFill>
                <a:latin typeface="Gill Sans MT" panose="020B0502020104020203" pitchFamily="34" charset="0"/>
              </a:rPr>
              <a:t>Model Comparison – Visual, Descriptive &amp; Tabular (R Shiny) </a:t>
            </a:r>
            <a:endParaRPr lang="en-US" b="1" i="1" dirty="0"/>
          </a:p>
        </p:txBody>
      </p:sp>
    </p:spTree>
    <p:extLst>
      <p:ext uri="{BB962C8B-B14F-4D97-AF65-F5344CB8AC3E}">
        <p14:creationId xmlns:p14="http://schemas.microsoft.com/office/powerpoint/2010/main" val="1502753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99542E4-2CCF-42F6-9D92-ED568035133D}" type="slidenum">
              <a:rPr lang="en-IN" smtClean="0">
                <a:solidFill>
                  <a:prstClr val="white">
                    <a:tint val="75000"/>
                  </a:prstClr>
                </a:solidFill>
              </a:rPr>
              <a:pPr/>
              <a:t>9</a:t>
            </a:fld>
            <a:endParaRPr lang="en-IN">
              <a:solidFill>
                <a:prstClr val="white">
                  <a:tint val="75000"/>
                </a:prstClr>
              </a:solidFill>
            </a:endParaRPr>
          </a:p>
        </p:txBody>
      </p:sp>
      <p:pic>
        <p:nvPicPr>
          <p:cNvPr id="2" name="Picture 1">
            <a:extLst>
              <a:ext uri="{FF2B5EF4-FFF2-40B4-BE49-F238E27FC236}">
                <a16:creationId xmlns:a16="http://schemas.microsoft.com/office/drawing/2014/main" id="{E40B66C3-F34B-4010-8771-CAD62538C39F}"/>
              </a:ext>
            </a:extLst>
          </p:cNvPr>
          <p:cNvPicPr>
            <a:picLocks noChangeAspect="1"/>
          </p:cNvPicPr>
          <p:nvPr/>
        </p:nvPicPr>
        <p:blipFill>
          <a:blip r:embed="rId3"/>
          <a:stretch>
            <a:fillRect/>
          </a:stretch>
        </p:blipFill>
        <p:spPr>
          <a:xfrm>
            <a:off x="45740" y="0"/>
            <a:ext cx="11984656" cy="6741368"/>
          </a:xfrm>
          <a:prstGeom prst="rect">
            <a:avLst/>
          </a:prstGeom>
        </p:spPr>
      </p:pic>
      <p:pic>
        <p:nvPicPr>
          <p:cNvPr id="7" name="Picture 6">
            <a:extLst>
              <a:ext uri="{FF2B5EF4-FFF2-40B4-BE49-F238E27FC236}">
                <a16:creationId xmlns:a16="http://schemas.microsoft.com/office/drawing/2014/main" id="{F41A4CF9-3791-42AF-858A-6E828AD4E736}"/>
              </a:ext>
            </a:extLst>
          </p:cNvPr>
          <p:cNvPicPr>
            <a:picLocks noChangeAspect="1"/>
          </p:cNvPicPr>
          <p:nvPr/>
        </p:nvPicPr>
        <p:blipFill>
          <a:blip r:embed="rId4"/>
          <a:stretch>
            <a:fillRect/>
          </a:stretch>
        </p:blipFill>
        <p:spPr>
          <a:xfrm>
            <a:off x="-61033" y="-22637"/>
            <a:ext cx="12249858" cy="6741369"/>
          </a:xfrm>
          <a:prstGeom prst="rect">
            <a:avLst/>
          </a:prstGeom>
        </p:spPr>
      </p:pic>
      <p:pic>
        <p:nvPicPr>
          <p:cNvPr id="9" name="Picture 8">
            <a:extLst>
              <a:ext uri="{FF2B5EF4-FFF2-40B4-BE49-F238E27FC236}">
                <a16:creationId xmlns:a16="http://schemas.microsoft.com/office/drawing/2014/main" id="{6E412135-1404-4E3A-82F0-C9BB2EC4204C}"/>
              </a:ext>
            </a:extLst>
          </p:cNvPr>
          <p:cNvPicPr>
            <a:picLocks noChangeAspect="1"/>
          </p:cNvPicPr>
          <p:nvPr/>
        </p:nvPicPr>
        <p:blipFill>
          <a:blip r:embed="rId5"/>
          <a:stretch>
            <a:fillRect/>
          </a:stretch>
        </p:blipFill>
        <p:spPr>
          <a:xfrm>
            <a:off x="-82084" y="0"/>
            <a:ext cx="12270909" cy="6902386"/>
          </a:xfrm>
          <a:prstGeom prst="rect">
            <a:avLst/>
          </a:prstGeom>
        </p:spPr>
      </p:pic>
      <p:pic>
        <p:nvPicPr>
          <p:cNvPr id="11" name="Picture 10">
            <a:extLst>
              <a:ext uri="{FF2B5EF4-FFF2-40B4-BE49-F238E27FC236}">
                <a16:creationId xmlns:a16="http://schemas.microsoft.com/office/drawing/2014/main" id="{70F36016-2F04-4D49-BE16-3AE0C91DCEF2}"/>
              </a:ext>
            </a:extLst>
          </p:cNvPr>
          <p:cNvPicPr>
            <a:picLocks noChangeAspect="1"/>
          </p:cNvPicPr>
          <p:nvPr/>
        </p:nvPicPr>
        <p:blipFill>
          <a:blip r:embed="rId6"/>
          <a:stretch>
            <a:fillRect/>
          </a:stretch>
        </p:blipFill>
        <p:spPr>
          <a:xfrm>
            <a:off x="22443" y="1804"/>
            <a:ext cx="12192001" cy="6858000"/>
          </a:xfrm>
          <a:prstGeom prst="rect">
            <a:avLst/>
          </a:prstGeom>
        </p:spPr>
      </p:pic>
      <p:pic>
        <p:nvPicPr>
          <p:cNvPr id="12" name="Picture 11">
            <a:extLst>
              <a:ext uri="{FF2B5EF4-FFF2-40B4-BE49-F238E27FC236}">
                <a16:creationId xmlns:a16="http://schemas.microsoft.com/office/drawing/2014/main" id="{8367614E-334A-466E-945E-FADD699DA264}"/>
              </a:ext>
            </a:extLst>
          </p:cNvPr>
          <p:cNvPicPr>
            <a:picLocks noChangeAspect="1"/>
          </p:cNvPicPr>
          <p:nvPr/>
        </p:nvPicPr>
        <p:blipFill>
          <a:blip r:embed="rId7"/>
          <a:stretch>
            <a:fillRect/>
          </a:stretch>
        </p:blipFill>
        <p:spPr>
          <a:xfrm>
            <a:off x="-95747" y="0"/>
            <a:ext cx="12219105" cy="6873246"/>
          </a:xfrm>
          <a:prstGeom prst="rect">
            <a:avLst/>
          </a:prstGeom>
        </p:spPr>
      </p:pic>
      <p:sp>
        <p:nvSpPr>
          <p:cNvPr id="13" name="Rectangle 12">
            <a:extLst>
              <a:ext uri="{FF2B5EF4-FFF2-40B4-BE49-F238E27FC236}">
                <a16:creationId xmlns:a16="http://schemas.microsoft.com/office/drawing/2014/main" id="{23659B1F-6085-4B0B-81F5-ED4E040F4D50}"/>
              </a:ext>
            </a:extLst>
          </p:cNvPr>
          <p:cNvSpPr/>
          <p:nvPr/>
        </p:nvSpPr>
        <p:spPr>
          <a:xfrm>
            <a:off x="1485900" y="2420888"/>
            <a:ext cx="8804167" cy="2594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b="1" i="1" dirty="0"/>
              <a:t>Recommendation: </a:t>
            </a:r>
            <a:r>
              <a:rPr lang="en-US" sz="1600" dirty="0"/>
              <a:t>Organizing campaigns based on the target groups and customize the out reach based on the insights and convert these segments to voters and positive social media users.</a:t>
            </a:r>
          </a:p>
          <a:p>
            <a:pPr algn="just"/>
            <a:endParaRPr lang="en-US" sz="1600" dirty="0"/>
          </a:p>
          <a:p>
            <a:pPr algn="just"/>
            <a:r>
              <a:rPr lang="en-US" sz="1600" b="1" i="1" dirty="0"/>
              <a:t>Deployment: </a:t>
            </a:r>
            <a:r>
              <a:rPr lang="en-US" sz="1600" dirty="0"/>
              <a:t>Understanding the reaction patterns based on time series analysis, and devising burst of communication and activities in social media platforms to address the target audience accordingly. Informed strategies and improved performance.</a:t>
            </a:r>
          </a:p>
        </p:txBody>
      </p:sp>
    </p:spTree>
    <p:extLst>
      <p:ext uri="{BB962C8B-B14F-4D97-AF65-F5344CB8AC3E}">
        <p14:creationId xmlns:p14="http://schemas.microsoft.com/office/powerpoint/2010/main" val="2659190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1"/>
                                        </p:tgtEl>
                                        <p:attrNameLst>
                                          <p:attrName>style.visibility</p:attrName>
                                        </p:attrNameLst>
                                      </p:cBhvr>
                                      <p:to>
                                        <p:strVal val="hidden"/>
                                      </p:to>
                                    </p:set>
                                  </p:childTnLst>
                                </p:cTn>
                              </p:par>
                              <p:par>
                                <p:cTn id="37" presetID="2" presetClass="entr" presetSubtype="4"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2"/>
                                        </p:tgtEl>
                                        <p:attrNameLst>
                                          <p:attrName>style.visibility</p:attrName>
                                        </p:attrNameLst>
                                      </p:cBhvr>
                                      <p:to>
                                        <p:strVal val="hidden"/>
                                      </p:to>
                                    </p:set>
                                  </p:childTnLst>
                                </p:cTn>
                              </p:par>
                              <p:par>
                                <p:cTn id="45" presetID="2" presetClass="entr" presetSubtype="4"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theme/theme1.xml><?xml version="1.0" encoding="utf-8"?>
<a:theme xmlns:a="http://schemas.openxmlformats.org/drawingml/2006/main" name="3_Woodgrain 16x9">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C20563B-C646-42AF-9D0D-76DF086793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1958</Words>
  <Application>Microsoft Office PowerPoint</Application>
  <PresentationFormat>Custom</PresentationFormat>
  <Paragraphs>97</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vt:lpstr>
      <vt:lpstr>Gill Sans MT</vt:lpstr>
      <vt:lpstr>HP Simplified Light</vt:lpstr>
      <vt:lpstr>Times New Roman</vt:lpstr>
      <vt:lpstr>3_Woodgrain 16x9</vt:lpstr>
      <vt:lpstr>Narendra Damodardas Modi</vt:lpstr>
      <vt:lpstr>1) Executive Summary (Abstract)</vt:lpstr>
      <vt:lpstr>2) Business Problem</vt:lpstr>
      <vt:lpstr>3) Data Requirements &amp; Collections</vt:lpstr>
      <vt:lpstr>4) Data Understanding</vt:lpstr>
      <vt:lpstr>5) Data Preparation</vt:lpstr>
      <vt:lpstr>6) Modeling, Evaluation and Feedback</vt:lpstr>
      <vt:lpstr>6) Modeling, Evaluation and Feedback</vt:lpstr>
      <vt:lpstr>PowerPoint Presentation</vt:lpstr>
      <vt:lpstr>8) Assumptions, Limitations &amp; Further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2016-02-08T05:04:35Z</dcterms:created>
  <dcterms:modified xsi:type="dcterms:W3CDTF">2018-12-29T07:40:04Z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TC028011159991</vt:lpwstr>
  </property>
</Properties>
</file>