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iq Imam" initials="SI" lastIdx="1" clrIdx="0">
    <p:extLst>
      <p:ext uri="{19B8F6BF-5375-455C-9EA6-DF929625EA0E}">
        <p15:presenceInfo xmlns:p15="http://schemas.microsoft.com/office/powerpoint/2012/main" userId="S::Shariq_Imam_CBA2019W@isb.edu::68821f57-68f8-4195-96a1-3f05430cc6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0" d="100"/>
          <a:sy n="80" d="100"/>
        </p:scale>
        <p:origin x="12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5T21:34:59.086"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912E-9ECC-4099-B8AC-20ADCC3A2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74E795-9861-4E71-9D57-80FEE3430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F9612-1719-48B8-BD8C-0EE7B5E6B12A}"/>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5" name="Footer Placeholder 4">
            <a:extLst>
              <a:ext uri="{FF2B5EF4-FFF2-40B4-BE49-F238E27FC236}">
                <a16:creationId xmlns:a16="http://schemas.microsoft.com/office/drawing/2014/main" id="{AC84EDD6-EC18-4273-9778-8C7B8CFEF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12F03-ABB3-4FFE-9A0A-79A81703B894}"/>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367167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4E61-6B0D-4872-925B-3227E888DD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2EB1E3-BA0B-4214-A5C6-896A5A959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4EC48-C89F-4FD4-B278-DF8400B6413B}"/>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5" name="Footer Placeholder 4">
            <a:extLst>
              <a:ext uri="{FF2B5EF4-FFF2-40B4-BE49-F238E27FC236}">
                <a16:creationId xmlns:a16="http://schemas.microsoft.com/office/drawing/2014/main" id="{90B3B648-0896-4D1D-80DA-CFC8D609E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FD52F-3636-4E88-8A81-C0F653F90A43}"/>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2433758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DD131C-C2D3-4654-940C-66C95B4D8B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4D444-1607-483C-96D6-21F40A174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D2326-9C29-4511-8AC2-C49BCF613542}"/>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5" name="Footer Placeholder 4">
            <a:extLst>
              <a:ext uri="{FF2B5EF4-FFF2-40B4-BE49-F238E27FC236}">
                <a16:creationId xmlns:a16="http://schemas.microsoft.com/office/drawing/2014/main" id="{E898BE2A-D69A-427F-8622-DFEE4E5C2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D5DFF-D64D-4CCA-9879-D144BB5579ED}"/>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59959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F4CC-ADB6-45B7-A9E8-B5E09416A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E29A5-4E10-49CA-AC06-6403733E4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C2C28-F01F-49B9-A0A6-D44DA12C9DE9}"/>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5" name="Footer Placeholder 4">
            <a:extLst>
              <a:ext uri="{FF2B5EF4-FFF2-40B4-BE49-F238E27FC236}">
                <a16:creationId xmlns:a16="http://schemas.microsoft.com/office/drawing/2014/main" id="{51EB74F6-B016-492D-BD65-90D76BB5F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068B-7399-49E5-8BBA-4FEA92524FE9}"/>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44386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0C4F-661B-407D-8A46-E50DF1200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0BF608-0375-46F7-96C7-19398B8FBE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48433A-1959-4468-B620-1895F5427AB0}"/>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5" name="Footer Placeholder 4">
            <a:extLst>
              <a:ext uri="{FF2B5EF4-FFF2-40B4-BE49-F238E27FC236}">
                <a16:creationId xmlns:a16="http://schemas.microsoft.com/office/drawing/2014/main" id="{69DC9D11-93B7-4835-9F8E-68341853D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C73C3-8D9F-4529-BAA3-3BEB5533460A}"/>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312695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F0E7-E0A3-4035-9967-F905085F9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8AAD8-DF90-46B1-861F-F28C26D6FC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E4ECFB-8712-4D4B-8004-D01DA69B44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336155-8190-414F-A7F9-CF33B3AE45D5}"/>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6" name="Footer Placeholder 5">
            <a:extLst>
              <a:ext uri="{FF2B5EF4-FFF2-40B4-BE49-F238E27FC236}">
                <a16:creationId xmlns:a16="http://schemas.microsoft.com/office/drawing/2014/main" id="{087D85EE-6383-4888-92F6-EC756F97F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3B103-FF28-4794-BEF8-DB2C1A849878}"/>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304858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D36E-E8DA-44C7-B1AA-3F23993B68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4D2397-B063-4CE1-8DB2-3C3BF3E846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B23609-13F0-49BE-9D73-7D33C0464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4594B-CB70-438A-A1BD-0938B7734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7E280C-B211-4E8F-A69B-7C6DF4A3A5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97D20-CBF2-42AD-82C9-11F701ECAEF2}"/>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8" name="Footer Placeholder 7">
            <a:extLst>
              <a:ext uri="{FF2B5EF4-FFF2-40B4-BE49-F238E27FC236}">
                <a16:creationId xmlns:a16="http://schemas.microsoft.com/office/drawing/2014/main" id="{0A72679D-8F1D-46D2-8D10-1FE6FB87DF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8575F5-8234-4BCC-AE38-45887D8AB80F}"/>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71593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E804-548F-459A-946A-B6BB551DF7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3A1078-137D-490C-9E2F-2220F4D925D7}"/>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4" name="Footer Placeholder 3">
            <a:extLst>
              <a:ext uri="{FF2B5EF4-FFF2-40B4-BE49-F238E27FC236}">
                <a16:creationId xmlns:a16="http://schemas.microsoft.com/office/drawing/2014/main" id="{3F8189A5-E885-4222-8175-3CBCF9747E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BCBA1-E99C-4935-89C1-FD7949DD83A7}"/>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207611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E091E-9A99-491A-869D-2F0E0C87880C}"/>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3" name="Footer Placeholder 2">
            <a:extLst>
              <a:ext uri="{FF2B5EF4-FFF2-40B4-BE49-F238E27FC236}">
                <a16:creationId xmlns:a16="http://schemas.microsoft.com/office/drawing/2014/main" id="{6D25D33A-8DE9-4287-AA11-236B11EC4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81DC4-4FBF-4948-8A4B-C73BAEA65FE0}"/>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16364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F02B-3346-4697-8B21-38995E476E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073E-35D3-4175-9F9E-09A595065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594935-4C37-4CA9-8138-0A9D4A48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D8EC8-0E3C-463F-B6F7-33BEB33B0AFB}"/>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6" name="Footer Placeholder 5">
            <a:extLst>
              <a:ext uri="{FF2B5EF4-FFF2-40B4-BE49-F238E27FC236}">
                <a16:creationId xmlns:a16="http://schemas.microsoft.com/office/drawing/2014/main" id="{BEF93650-01BA-4B4B-B42C-7768C27C4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33926-42A9-4829-AEA4-3FAEF4CED3EE}"/>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171050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BAD4-C3BE-4F0D-ACB3-F53DF7A8B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990B8E-743E-4F9B-AE72-B62BF826E8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8F2546-19B6-4D54-ABDD-C60A6120F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F925F-B827-4040-9618-68ACD69214C6}"/>
              </a:ext>
            </a:extLst>
          </p:cNvPr>
          <p:cNvSpPr>
            <a:spLocks noGrp="1"/>
          </p:cNvSpPr>
          <p:nvPr>
            <p:ph type="dt" sz="half" idx="10"/>
          </p:nvPr>
        </p:nvSpPr>
        <p:spPr/>
        <p:txBody>
          <a:bodyPr/>
          <a:lstStyle/>
          <a:p>
            <a:fld id="{26140CD7-0804-400E-92BF-D7EB27CD0D23}" type="datetimeFigureOut">
              <a:rPr lang="en-US" smtClean="0"/>
              <a:t>3/15/2020</a:t>
            </a:fld>
            <a:endParaRPr lang="en-US"/>
          </a:p>
        </p:txBody>
      </p:sp>
      <p:sp>
        <p:nvSpPr>
          <p:cNvPr id="6" name="Footer Placeholder 5">
            <a:extLst>
              <a:ext uri="{FF2B5EF4-FFF2-40B4-BE49-F238E27FC236}">
                <a16:creationId xmlns:a16="http://schemas.microsoft.com/office/drawing/2014/main" id="{EEFA48C6-A29E-4BC6-BF57-1BE3E402A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803F6-E988-49E4-879D-7B4A4B1FEB21}"/>
              </a:ext>
            </a:extLst>
          </p:cNvPr>
          <p:cNvSpPr>
            <a:spLocks noGrp="1"/>
          </p:cNvSpPr>
          <p:nvPr>
            <p:ph type="sldNum" sz="quarter" idx="12"/>
          </p:nvPr>
        </p:nvSpPr>
        <p:spPr/>
        <p:txBody>
          <a:bodyPr/>
          <a:lstStyle/>
          <a:p>
            <a:fld id="{72AF0F1F-21D2-4D57-9B1F-5487EA5D6732}" type="slidenum">
              <a:rPr lang="en-US" smtClean="0"/>
              <a:t>‹#›</a:t>
            </a:fld>
            <a:endParaRPr lang="en-US"/>
          </a:p>
        </p:txBody>
      </p:sp>
    </p:spTree>
    <p:extLst>
      <p:ext uri="{BB962C8B-B14F-4D97-AF65-F5344CB8AC3E}">
        <p14:creationId xmlns:p14="http://schemas.microsoft.com/office/powerpoint/2010/main" val="309723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094A0-9A8D-48F6-A7D1-39736F391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FDD4C-845C-49B0-B034-F5F67A4D5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E59B2C-8D02-4A87-84E8-AD81A09CDE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40CD7-0804-400E-92BF-D7EB27CD0D23}" type="datetimeFigureOut">
              <a:rPr lang="en-US" smtClean="0"/>
              <a:t>3/15/2020</a:t>
            </a:fld>
            <a:endParaRPr lang="en-US"/>
          </a:p>
        </p:txBody>
      </p:sp>
      <p:sp>
        <p:nvSpPr>
          <p:cNvPr id="5" name="Footer Placeholder 4">
            <a:extLst>
              <a:ext uri="{FF2B5EF4-FFF2-40B4-BE49-F238E27FC236}">
                <a16:creationId xmlns:a16="http://schemas.microsoft.com/office/drawing/2014/main" id="{48169568-64F0-4F0B-A26D-5BB34EE40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DEF1D-C558-4061-A82C-E0C1FC66C5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F0F1F-21D2-4D57-9B1F-5487EA5D6732}" type="slidenum">
              <a:rPr lang="en-US" smtClean="0"/>
              <a:t>‹#›</a:t>
            </a:fld>
            <a:endParaRPr lang="en-US"/>
          </a:p>
        </p:txBody>
      </p:sp>
    </p:spTree>
    <p:extLst>
      <p:ext uri="{BB962C8B-B14F-4D97-AF65-F5344CB8AC3E}">
        <p14:creationId xmlns:p14="http://schemas.microsoft.com/office/powerpoint/2010/main" val="193175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07F2128-9CB6-4F1D-A5BC-51534958FC99}"/>
              </a:ext>
            </a:extLst>
          </p:cNvPr>
          <p:cNvSpPr>
            <a:spLocks noGrp="1"/>
          </p:cNvSpPr>
          <p:nvPr>
            <p:ph type="title"/>
          </p:nvPr>
        </p:nvSpPr>
        <p:spPr>
          <a:xfrm>
            <a:off x="722376" y="84221"/>
            <a:ext cx="11345298" cy="5878429"/>
          </a:xfrm>
        </p:spPr>
        <p:txBody>
          <a:bodyPr vert="horz" lIns="91440" tIns="45720" rIns="91440" bIns="45720" rtlCol="0" anchor="b">
            <a:normAutofit/>
          </a:bodyPr>
          <a:lstStyle/>
          <a:p>
            <a:r>
              <a:rPr lang="en-US" sz="5400" b="1" kern="1200" dirty="0">
                <a:solidFill>
                  <a:schemeClr val="tx1"/>
                </a:solidFill>
                <a:latin typeface="+mj-lt"/>
                <a:ea typeface="+mj-ea"/>
                <a:cs typeface="+mj-cs"/>
              </a:rPr>
              <a:t>Executive Summary</a:t>
            </a:r>
            <a:br>
              <a:rPr lang="en-US" sz="4000" kern="1200" dirty="0">
                <a:solidFill>
                  <a:schemeClr val="tx1"/>
                </a:solidFill>
                <a:latin typeface="+mj-lt"/>
                <a:ea typeface="+mj-ea"/>
                <a:cs typeface="+mj-cs"/>
              </a:rPr>
            </a:br>
            <a:r>
              <a:rPr lang="en-US" sz="2000" dirty="0"/>
              <a:t> </a:t>
            </a:r>
            <a:br>
              <a:rPr lang="en-US" sz="2000" dirty="0"/>
            </a:br>
            <a:r>
              <a:rPr lang="en-US" sz="2000" b="1" dirty="0"/>
              <a:t>Problem Statement</a:t>
            </a:r>
            <a:br>
              <a:rPr lang="en-US" sz="2000" dirty="0"/>
            </a:br>
            <a:r>
              <a:rPr lang="en-US" sz="2000" dirty="0"/>
              <a:t> - The dataset which comprises of tele-calling operation.</a:t>
            </a:r>
            <a:br>
              <a:rPr lang="en-US" sz="2000" dirty="0"/>
            </a:br>
            <a:r>
              <a:rPr lang="en-US" sz="2000" dirty="0"/>
              <a:t> - A team of three members, who called to the lead, who had applied the jobs via job assistant.</a:t>
            </a:r>
            <a:br>
              <a:rPr lang="en-US" sz="2000" dirty="0"/>
            </a:br>
            <a:r>
              <a:rPr lang="en-US" sz="2000" dirty="0"/>
              <a:t> - Based on the individual interests, move them for an interview and get it on board process.</a:t>
            </a:r>
            <a:br>
              <a:rPr lang="en-US" sz="2000" dirty="0"/>
            </a:br>
            <a:r>
              <a:rPr lang="en-US" sz="2000" dirty="0"/>
              <a:t> - Follow up with the lead who don’t answer or in RNR status.</a:t>
            </a:r>
            <a:br>
              <a:rPr lang="en-US" sz="2000" dirty="0"/>
            </a:br>
            <a:br>
              <a:rPr lang="en-US" sz="2000" dirty="0"/>
            </a:br>
            <a:r>
              <a:rPr lang="en-US" sz="2000" b="1" dirty="0"/>
              <a:t>Objective</a:t>
            </a:r>
            <a:br>
              <a:rPr lang="en-US" sz="2000" b="1" dirty="0"/>
            </a:br>
            <a:r>
              <a:rPr lang="en-US" sz="2000" b="1" dirty="0"/>
              <a:t> - </a:t>
            </a:r>
            <a:r>
              <a:rPr lang="en-US" sz="2000" dirty="0"/>
              <a:t>Effective and Efficient are tele-calling operations.</a:t>
            </a:r>
            <a:br>
              <a:rPr lang="en-US" sz="2000" dirty="0"/>
            </a:br>
            <a:r>
              <a:rPr lang="en-US" sz="2000" dirty="0"/>
              <a:t> - Recommendation of effective and efficiency of the tele-calling.</a:t>
            </a:r>
            <a:br>
              <a:rPr lang="en-US" sz="2000" dirty="0"/>
            </a:br>
            <a:r>
              <a:rPr lang="en-US" sz="2000" dirty="0"/>
              <a:t>- Future scope to add the business value.</a:t>
            </a:r>
            <a:br>
              <a:rPr lang="en-US" sz="2000" dirty="0"/>
            </a:br>
            <a:br>
              <a:rPr lang="en-US" sz="2000" dirty="0"/>
            </a:br>
            <a:br>
              <a:rPr lang="en-US" sz="2000" dirty="0"/>
            </a:br>
            <a:br>
              <a:rPr lang="en-US" sz="2000" dirty="0"/>
            </a:br>
            <a:endParaRPr lang="en-US" sz="4000" b="1" kern="1200" dirty="0">
              <a:solidFill>
                <a:schemeClr val="tx1"/>
              </a:solidFill>
              <a:latin typeface="+mj-lt"/>
              <a:ea typeface="+mj-ea"/>
              <a:cs typeface="+mj-cs"/>
            </a:endParaRPr>
          </a:p>
        </p:txBody>
      </p:sp>
    </p:spTree>
    <p:extLst>
      <p:ext uri="{BB962C8B-B14F-4D97-AF65-F5344CB8AC3E}">
        <p14:creationId xmlns:p14="http://schemas.microsoft.com/office/powerpoint/2010/main" val="99888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EAE7-90A7-4942-B55E-9277A0FF43CB}"/>
              </a:ext>
            </a:extLst>
          </p:cNvPr>
          <p:cNvSpPr>
            <a:spLocks noGrp="1"/>
          </p:cNvSpPr>
          <p:nvPr>
            <p:ph type="title"/>
          </p:nvPr>
        </p:nvSpPr>
        <p:spPr>
          <a:xfrm>
            <a:off x="2073288" y="321732"/>
            <a:ext cx="9276178" cy="4240743"/>
          </a:xfrm>
        </p:spPr>
        <p:txBody>
          <a:bodyPr vert="horz" lIns="91440" tIns="45720" rIns="91440" bIns="45720" rtlCol="0" anchor="b">
            <a:normAutofit/>
          </a:bodyPr>
          <a:lstStyle/>
          <a:p>
            <a:r>
              <a:rPr lang="en-US" b="1" kern="1200" dirty="0">
                <a:solidFill>
                  <a:schemeClr val="tx1"/>
                </a:solidFill>
                <a:latin typeface="+mj-lt"/>
                <a:ea typeface="+mj-ea"/>
                <a:cs typeface="+mj-cs"/>
              </a:rPr>
              <a:t>Future Scope</a:t>
            </a:r>
            <a:br>
              <a:rPr lang="en-US" sz="2600" b="1" kern="1200" dirty="0">
                <a:solidFill>
                  <a:schemeClr val="tx1"/>
                </a:solidFill>
                <a:latin typeface="+mj-lt"/>
                <a:ea typeface="+mj-ea"/>
                <a:cs typeface="+mj-cs"/>
              </a:rPr>
            </a:br>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 Clustering and Classification can be implement to identify the sources and client for the tele operator.</a:t>
            </a:r>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 Time duration can be focused more and recording, so that we can understand the reason why conversion are being missed.</a:t>
            </a:r>
            <a:br>
              <a:rPr lang="en-US" sz="2600" kern="1200" dirty="0">
                <a:solidFill>
                  <a:schemeClr val="tx1"/>
                </a:solidFill>
                <a:latin typeface="+mj-lt"/>
                <a:ea typeface="+mj-ea"/>
                <a:cs typeface="+mj-cs"/>
              </a:rPr>
            </a:br>
            <a:r>
              <a:rPr lang="en-US" sz="2600" kern="1200" dirty="0">
                <a:solidFill>
                  <a:schemeClr val="tx1"/>
                </a:solidFill>
                <a:latin typeface="+mj-lt"/>
                <a:ea typeface="+mj-ea"/>
                <a:cs typeface="+mj-cs"/>
              </a:rPr>
              <a:t>- Forecasting and waiting time can be the essential parameter for predicting.</a:t>
            </a: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pic>
        <p:nvPicPr>
          <p:cNvPr id="6" name="Graphic 5" descr="Stopwatch">
            <a:extLst>
              <a:ext uri="{FF2B5EF4-FFF2-40B4-BE49-F238E27FC236}">
                <a16:creationId xmlns:a16="http://schemas.microsoft.com/office/drawing/2014/main" id="{67F77813-CF71-46C0-AA6E-A231A741F8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3465195"/>
            <a:ext cx="1097280" cy="1097280"/>
          </a:xfrm>
          <a:prstGeom prst="rect">
            <a:avLst/>
          </a:prstGeom>
        </p:spPr>
      </p:pic>
    </p:spTree>
    <p:extLst>
      <p:ext uri="{BB962C8B-B14F-4D97-AF65-F5344CB8AC3E}">
        <p14:creationId xmlns:p14="http://schemas.microsoft.com/office/powerpoint/2010/main" val="77885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6EE13-E7E3-460D-8FF0-8B135AF433D2}"/>
              </a:ext>
            </a:extLst>
          </p:cNvPr>
          <p:cNvSpPr>
            <a:spLocks noGrp="1"/>
          </p:cNvSpPr>
          <p:nvPr>
            <p:ph type="title"/>
          </p:nvPr>
        </p:nvSpPr>
        <p:spPr>
          <a:xfrm>
            <a:off x="1202435" y="228600"/>
            <a:ext cx="9998965" cy="5734049"/>
          </a:xfrm>
        </p:spPr>
        <p:txBody>
          <a:bodyPr vert="horz" lIns="91440" tIns="45720" rIns="91440" bIns="45720" rtlCol="0" anchor="b">
            <a:normAutofit fontScale="90000"/>
          </a:bodyPr>
          <a:lstStyle/>
          <a:p>
            <a:r>
              <a:rPr lang="en-US" sz="8800" b="1" kern="1200" dirty="0">
                <a:solidFill>
                  <a:schemeClr val="tx1"/>
                </a:solidFill>
                <a:latin typeface="+mj-lt"/>
                <a:ea typeface="+mj-ea"/>
                <a:cs typeface="+mj-cs"/>
              </a:rPr>
              <a:t>Approach</a:t>
            </a:r>
            <a:br>
              <a:rPr lang="en-US" sz="8800" kern="1200" dirty="0">
                <a:solidFill>
                  <a:schemeClr val="tx1"/>
                </a:solidFill>
                <a:latin typeface="+mj-lt"/>
                <a:ea typeface="+mj-ea"/>
                <a:cs typeface="+mj-cs"/>
              </a:rPr>
            </a:br>
            <a:r>
              <a:rPr lang="en-US" sz="2000" kern="1200" dirty="0">
                <a:solidFill>
                  <a:schemeClr val="tx1"/>
                </a:solidFill>
                <a:latin typeface="+mj-lt"/>
                <a:ea typeface="+mj-ea"/>
                <a:cs typeface="+mj-cs"/>
              </a:rPr>
              <a:t>- Analysis of the data sets, such as lead, lead call, Tele caller.</a:t>
            </a:r>
            <a:br>
              <a:rPr lang="en-US" sz="2000" kern="1200" dirty="0">
                <a:solidFill>
                  <a:schemeClr val="tx1"/>
                </a:solidFill>
                <a:latin typeface="+mj-lt"/>
                <a:ea typeface="+mj-ea"/>
                <a:cs typeface="+mj-cs"/>
              </a:rPr>
            </a:br>
            <a:r>
              <a:rPr lang="en-US" sz="2000" kern="1200" dirty="0">
                <a:solidFill>
                  <a:schemeClr val="tx1"/>
                </a:solidFill>
                <a:latin typeface="+mj-lt"/>
                <a:ea typeface="+mj-ea"/>
                <a:cs typeface="+mj-cs"/>
              </a:rPr>
              <a:t>- Lead which consist</a:t>
            </a:r>
            <a:r>
              <a:rPr lang="en-US" sz="2000" dirty="0"/>
              <a:t> of sources, state, </a:t>
            </a:r>
            <a:r>
              <a:rPr lang="en-US" sz="2000" dirty="0" err="1"/>
              <a:t>isExternal</a:t>
            </a:r>
            <a:r>
              <a:rPr lang="en-US" sz="2000" dirty="0"/>
              <a:t> and primary key for the lead calls.</a:t>
            </a:r>
            <a:br>
              <a:rPr lang="en-US" sz="2000" dirty="0"/>
            </a:br>
            <a:r>
              <a:rPr lang="en-US" sz="2000" dirty="0"/>
              <a:t>- Lead calls consist of foreign key and other essential data closed to 12k</a:t>
            </a:r>
            <a:br>
              <a:rPr lang="en-US" sz="2000" dirty="0"/>
            </a:br>
            <a:r>
              <a:rPr lang="en-US" sz="2000" dirty="0"/>
              <a:t>- Merging of the records from three different data, and making the consolidation version of the whole dataset.</a:t>
            </a:r>
            <a:br>
              <a:rPr lang="en-US" sz="2000" dirty="0"/>
            </a:br>
            <a:r>
              <a:rPr lang="en-US" sz="2000" dirty="0"/>
              <a:t>- Filtering the records, as some data was futuristic. </a:t>
            </a:r>
            <a:br>
              <a:rPr lang="en-US" sz="2000" dirty="0"/>
            </a:br>
            <a:r>
              <a:rPr lang="en-US" sz="2000" dirty="0"/>
              <a:t>- Maintaining the essential column from the consolidation version, and sub setting it further as an when it’s required. This is for deep diving specifically on the fields and keeping the performance.</a:t>
            </a:r>
            <a:br>
              <a:rPr lang="en-US" sz="2000" dirty="0"/>
            </a:br>
            <a:r>
              <a:rPr lang="en-US" sz="2000" dirty="0"/>
              <a:t>- Sub setting helps to find out the exact column to be analyzed in optimized manner.</a:t>
            </a:r>
            <a:br>
              <a:rPr lang="en-US" sz="2000" dirty="0"/>
            </a:br>
            <a:r>
              <a:rPr lang="en-US" sz="2000" dirty="0"/>
              <a:t>- Maintaining the appropriate grouping from the sub setting of the consolidation version.</a:t>
            </a:r>
            <a:br>
              <a:rPr lang="en-US" sz="2000" dirty="0"/>
            </a:br>
            <a:br>
              <a:rPr lang="en-US" sz="2000" dirty="0"/>
            </a:br>
            <a:endParaRPr lang="en-US" sz="8800" kern="1200" dirty="0">
              <a:solidFill>
                <a:schemeClr val="tx1"/>
              </a:solidFill>
              <a:latin typeface="+mj-lt"/>
              <a:ea typeface="+mj-ea"/>
              <a:cs typeface="+mj-cs"/>
            </a:endParaRPr>
          </a:p>
        </p:txBody>
      </p:sp>
    </p:spTree>
    <p:extLst>
      <p:ext uri="{BB962C8B-B14F-4D97-AF65-F5344CB8AC3E}">
        <p14:creationId xmlns:p14="http://schemas.microsoft.com/office/powerpoint/2010/main" val="93729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0045E2-9736-4CFA-B6CC-5357841B58FD}"/>
              </a:ext>
            </a:extLst>
          </p:cNvPr>
          <p:cNvSpPr>
            <a:spLocks noGrp="1"/>
          </p:cNvSpPr>
          <p:nvPr>
            <p:ph type="title"/>
          </p:nvPr>
        </p:nvSpPr>
        <p:spPr>
          <a:xfrm>
            <a:off x="469232" y="27432"/>
            <a:ext cx="11321715" cy="6830568"/>
          </a:xfrm>
        </p:spPr>
        <p:txBody>
          <a:bodyPr vert="horz" lIns="91440" tIns="45720" rIns="91440" bIns="45720" rtlCol="0" anchor="ctr">
            <a:normAutofit/>
          </a:bodyPr>
          <a:lstStyle/>
          <a:p>
            <a:pPr algn="ctr"/>
            <a:r>
              <a:rPr lang="en-US" sz="6700" b="1" kern="1200" dirty="0">
                <a:solidFill>
                  <a:schemeClr val="tx1"/>
                </a:solidFill>
                <a:latin typeface="+mj-lt"/>
                <a:ea typeface="+mj-ea"/>
                <a:cs typeface="+mj-cs"/>
              </a:rPr>
              <a:t>Exploratory Data Analysis</a:t>
            </a:r>
            <a:br>
              <a:rPr lang="en-US" sz="6700" b="1" kern="1200" dirty="0">
                <a:solidFill>
                  <a:schemeClr val="tx1"/>
                </a:solidFill>
                <a:latin typeface="+mj-lt"/>
                <a:ea typeface="+mj-ea"/>
                <a:cs typeface="+mj-cs"/>
              </a:rPr>
            </a:br>
            <a:br>
              <a:rPr lang="en-US" sz="6700" b="1" kern="1200" dirty="0">
                <a:solidFill>
                  <a:schemeClr val="tx1"/>
                </a:solidFill>
                <a:latin typeface="+mj-lt"/>
                <a:ea typeface="+mj-ea"/>
                <a:cs typeface="+mj-cs"/>
              </a:rPr>
            </a:br>
            <a:br>
              <a:rPr lang="en-US" sz="6700" b="1" kern="1200" dirty="0">
                <a:solidFill>
                  <a:schemeClr val="tx1"/>
                </a:solidFill>
                <a:latin typeface="+mj-lt"/>
                <a:ea typeface="+mj-ea"/>
                <a:cs typeface="+mj-cs"/>
              </a:rPr>
            </a:br>
            <a:br>
              <a:rPr lang="en-US" sz="6700" b="1" kern="1200" dirty="0">
                <a:solidFill>
                  <a:schemeClr val="tx1"/>
                </a:solidFill>
                <a:latin typeface="+mj-lt"/>
                <a:ea typeface="+mj-ea"/>
                <a:cs typeface="+mj-cs"/>
              </a:rPr>
            </a:br>
            <a:br>
              <a:rPr lang="en-US" sz="4000" b="1" kern="1200" dirty="0">
                <a:solidFill>
                  <a:schemeClr val="tx1"/>
                </a:solidFill>
                <a:latin typeface="+mj-lt"/>
                <a:ea typeface="+mj-ea"/>
                <a:cs typeface="+mj-cs"/>
              </a:rPr>
            </a:br>
            <a:r>
              <a:rPr lang="en-US" sz="2000" b="1" kern="1200" dirty="0">
                <a:solidFill>
                  <a:schemeClr val="tx1"/>
                </a:solidFill>
                <a:latin typeface="+mj-lt"/>
                <a:ea typeface="+mj-ea"/>
                <a:cs typeface="+mj-cs"/>
              </a:rPr>
              <a:t>From this I wanted to see, by when the Lead was received by </a:t>
            </a:r>
            <a:r>
              <a:rPr lang="en-US" sz="2000" b="1" dirty="0" err="1"/>
              <a:t>V</a:t>
            </a:r>
            <a:r>
              <a:rPr lang="en-US" sz="2000" b="1" kern="1200" dirty="0" err="1">
                <a:solidFill>
                  <a:schemeClr val="tx1"/>
                </a:solidFill>
                <a:latin typeface="+mj-lt"/>
                <a:ea typeface="+mj-ea"/>
                <a:cs typeface="+mj-cs"/>
              </a:rPr>
              <a:t>ahan</a:t>
            </a:r>
            <a:r>
              <a:rPr lang="en-US" sz="2000" b="1" kern="1200" dirty="0">
                <a:solidFill>
                  <a:schemeClr val="tx1"/>
                </a:solidFill>
                <a:latin typeface="+mj-lt"/>
                <a:ea typeface="+mj-ea"/>
                <a:cs typeface="+mj-cs"/>
              </a:rPr>
              <a:t> and when the Tele-calling operation takes place for the adding the business value. Also the Monthly representation shows, the spike are very often, which depends on the Lead arrival in </a:t>
            </a:r>
            <a:r>
              <a:rPr lang="en-US" sz="2000" b="1" kern="1200" dirty="0" err="1">
                <a:solidFill>
                  <a:schemeClr val="tx1"/>
                </a:solidFill>
                <a:latin typeface="+mj-lt"/>
                <a:ea typeface="+mj-ea"/>
                <a:cs typeface="+mj-cs"/>
              </a:rPr>
              <a:t>Vahan</a:t>
            </a:r>
            <a:br>
              <a:rPr lang="en-US" sz="6700" b="1" kern="1200" dirty="0">
                <a:solidFill>
                  <a:schemeClr val="tx1"/>
                </a:solidFill>
                <a:latin typeface="+mj-lt"/>
                <a:ea typeface="+mj-ea"/>
                <a:cs typeface="+mj-cs"/>
              </a:rPr>
            </a:br>
            <a:endParaRPr lang="en-US" sz="6700" b="1"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56C1FF6B-A9A2-4D8B-9D0A-E9BCCB7A5096}"/>
              </a:ext>
            </a:extLst>
          </p:cNvPr>
          <p:cNvPicPr>
            <a:picLocks noChangeAspect="1"/>
          </p:cNvPicPr>
          <p:nvPr/>
        </p:nvPicPr>
        <p:blipFill>
          <a:blip r:embed="rId2"/>
          <a:stretch>
            <a:fillRect/>
          </a:stretch>
        </p:blipFill>
        <p:spPr>
          <a:xfrm>
            <a:off x="713372" y="1203733"/>
            <a:ext cx="4610100" cy="3457575"/>
          </a:xfrm>
          <a:prstGeom prst="rect">
            <a:avLst/>
          </a:prstGeom>
        </p:spPr>
      </p:pic>
      <p:pic>
        <p:nvPicPr>
          <p:cNvPr id="4" name="Picture 3">
            <a:extLst>
              <a:ext uri="{FF2B5EF4-FFF2-40B4-BE49-F238E27FC236}">
                <a16:creationId xmlns:a16="http://schemas.microsoft.com/office/drawing/2014/main" id="{76E0F03F-8545-4604-A285-1291FC0EF6B1}"/>
              </a:ext>
            </a:extLst>
          </p:cNvPr>
          <p:cNvPicPr>
            <a:picLocks noChangeAspect="1"/>
          </p:cNvPicPr>
          <p:nvPr/>
        </p:nvPicPr>
        <p:blipFill>
          <a:blip r:embed="rId3"/>
          <a:stretch>
            <a:fillRect/>
          </a:stretch>
        </p:blipFill>
        <p:spPr>
          <a:xfrm>
            <a:off x="5637657" y="1203733"/>
            <a:ext cx="4371975" cy="3457575"/>
          </a:xfrm>
          <a:prstGeom prst="rect">
            <a:avLst/>
          </a:prstGeom>
        </p:spPr>
      </p:pic>
    </p:spTree>
    <p:extLst>
      <p:ext uri="{BB962C8B-B14F-4D97-AF65-F5344CB8AC3E}">
        <p14:creationId xmlns:p14="http://schemas.microsoft.com/office/powerpoint/2010/main" val="387208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0045E2-9736-4CFA-B6CC-5357841B58FD}"/>
              </a:ext>
            </a:extLst>
          </p:cNvPr>
          <p:cNvSpPr>
            <a:spLocks noGrp="1"/>
          </p:cNvSpPr>
          <p:nvPr>
            <p:ph type="title"/>
          </p:nvPr>
        </p:nvSpPr>
        <p:spPr>
          <a:xfrm>
            <a:off x="469232" y="27432"/>
            <a:ext cx="11321715" cy="6830568"/>
          </a:xfrm>
        </p:spPr>
        <p:txBody>
          <a:bodyPr vert="horz" lIns="91440" tIns="45720" rIns="91440" bIns="45720" rtlCol="0" anchor="ctr">
            <a:normAutofit/>
          </a:bodyPr>
          <a:lstStyle/>
          <a:p>
            <a:pPr algn="ctr"/>
            <a:r>
              <a:rPr lang="en-US" sz="6700" b="1" kern="1200" dirty="0">
                <a:solidFill>
                  <a:schemeClr val="tx1"/>
                </a:solidFill>
                <a:latin typeface="+mj-lt"/>
                <a:ea typeface="+mj-ea"/>
                <a:cs typeface="+mj-cs"/>
              </a:rPr>
              <a:t>Exploratory Data Analysis</a:t>
            </a:r>
            <a:br>
              <a:rPr lang="en-US" sz="6700" b="1" kern="1200" dirty="0">
                <a:solidFill>
                  <a:schemeClr val="tx1"/>
                </a:solidFill>
                <a:latin typeface="+mj-lt"/>
                <a:ea typeface="+mj-ea"/>
                <a:cs typeface="+mj-cs"/>
              </a:rPr>
            </a:br>
            <a:br>
              <a:rPr lang="en-US" sz="6700" b="1" kern="1200" dirty="0">
                <a:solidFill>
                  <a:schemeClr val="tx1"/>
                </a:solidFill>
                <a:latin typeface="+mj-lt"/>
                <a:ea typeface="+mj-ea"/>
                <a:cs typeface="+mj-cs"/>
              </a:rPr>
            </a:br>
            <a:br>
              <a:rPr lang="en-US" sz="6700" b="1" kern="1200" dirty="0">
                <a:solidFill>
                  <a:schemeClr val="tx1"/>
                </a:solidFill>
                <a:latin typeface="+mj-lt"/>
                <a:ea typeface="+mj-ea"/>
                <a:cs typeface="+mj-cs"/>
              </a:rPr>
            </a:br>
            <a:br>
              <a:rPr lang="en-US" sz="6700" b="1" kern="1200" dirty="0">
                <a:solidFill>
                  <a:schemeClr val="tx1"/>
                </a:solidFill>
                <a:latin typeface="+mj-lt"/>
                <a:ea typeface="+mj-ea"/>
                <a:cs typeface="+mj-cs"/>
              </a:rPr>
            </a:br>
            <a:br>
              <a:rPr lang="en-US" sz="6700" b="1" kern="1200" dirty="0">
                <a:solidFill>
                  <a:schemeClr val="tx1"/>
                </a:solidFill>
                <a:latin typeface="+mj-lt"/>
                <a:ea typeface="+mj-ea"/>
                <a:cs typeface="+mj-cs"/>
              </a:rPr>
            </a:br>
            <a:r>
              <a:rPr lang="en-US" sz="2000" b="1" kern="1200" dirty="0">
                <a:solidFill>
                  <a:schemeClr val="tx1"/>
                </a:solidFill>
                <a:latin typeface="+mj-lt"/>
                <a:ea typeface="+mj-ea"/>
                <a:cs typeface="+mj-cs"/>
              </a:rPr>
              <a:t>From this I wanted to see, on which day tele-calling takes place, and also the business timing, which is adding the core value and measuring the effective goal of the organization.</a:t>
            </a:r>
            <a:br>
              <a:rPr lang="en-US" sz="6700" b="1" kern="1200" dirty="0">
                <a:solidFill>
                  <a:schemeClr val="tx1"/>
                </a:solidFill>
                <a:latin typeface="+mj-lt"/>
                <a:ea typeface="+mj-ea"/>
                <a:cs typeface="+mj-cs"/>
              </a:rPr>
            </a:br>
            <a:endParaRPr lang="en-US" sz="6700" b="1"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128AA57-2C10-410A-869E-CA37837A05A1}"/>
              </a:ext>
            </a:extLst>
          </p:cNvPr>
          <p:cNvPicPr>
            <a:picLocks noChangeAspect="1"/>
          </p:cNvPicPr>
          <p:nvPr/>
        </p:nvPicPr>
        <p:blipFill>
          <a:blip r:embed="rId2"/>
          <a:stretch>
            <a:fillRect/>
          </a:stretch>
        </p:blipFill>
        <p:spPr>
          <a:xfrm>
            <a:off x="1226720" y="1211429"/>
            <a:ext cx="4324350" cy="3400425"/>
          </a:xfrm>
          <a:prstGeom prst="rect">
            <a:avLst/>
          </a:prstGeom>
        </p:spPr>
      </p:pic>
      <p:pic>
        <p:nvPicPr>
          <p:cNvPr id="6" name="Picture 5">
            <a:extLst>
              <a:ext uri="{FF2B5EF4-FFF2-40B4-BE49-F238E27FC236}">
                <a16:creationId xmlns:a16="http://schemas.microsoft.com/office/drawing/2014/main" id="{08E1AD80-479F-4B83-93A5-6ED1361BA81A}"/>
              </a:ext>
            </a:extLst>
          </p:cNvPr>
          <p:cNvPicPr>
            <a:picLocks noChangeAspect="1"/>
          </p:cNvPicPr>
          <p:nvPr/>
        </p:nvPicPr>
        <p:blipFill>
          <a:blip r:embed="rId3"/>
          <a:stretch>
            <a:fillRect/>
          </a:stretch>
        </p:blipFill>
        <p:spPr>
          <a:xfrm>
            <a:off x="5423234" y="1211429"/>
            <a:ext cx="4305300" cy="3495675"/>
          </a:xfrm>
          <a:prstGeom prst="rect">
            <a:avLst/>
          </a:prstGeom>
        </p:spPr>
      </p:pic>
    </p:spTree>
    <p:extLst>
      <p:ext uri="{BB962C8B-B14F-4D97-AF65-F5344CB8AC3E}">
        <p14:creationId xmlns:p14="http://schemas.microsoft.com/office/powerpoint/2010/main" val="99112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045E2-9736-4CFA-B6CC-5357841B58FD}"/>
              </a:ext>
            </a:extLst>
          </p:cNvPr>
          <p:cNvSpPr>
            <a:spLocks noGrp="1"/>
          </p:cNvSpPr>
          <p:nvPr>
            <p:ph type="title"/>
          </p:nvPr>
        </p:nvSpPr>
        <p:spPr>
          <a:xfrm>
            <a:off x="742950" y="742951"/>
            <a:ext cx="3476625" cy="4962524"/>
          </a:xfrm>
        </p:spPr>
        <p:txBody>
          <a:bodyPr vert="horz" lIns="91440" tIns="45720" rIns="91440" bIns="45720" rtlCol="0">
            <a:normAutofit/>
          </a:bodyPr>
          <a:lstStyle/>
          <a:p>
            <a:pPr algn="ctr"/>
            <a:r>
              <a:rPr lang="en-US" sz="4000" b="1" kern="1200" dirty="0">
                <a:solidFill>
                  <a:srgbClr val="FFFFFF"/>
                </a:solidFill>
                <a:latin typeface="+mj-lt"/>
                <a:ea typeface="+mj-ea"/>
                <a:cs typeface="+mj-cs"/>
              </a:rPr>
              <a:t>Exploratory Data Analysis</a:t>
            </a:r>
            <a:br>
              <a:rPr lang="en-US" sz="2300" b="1" kern="1200" dirty="0">
                <a:solidFill>
                  <a:srgbClr val="FFFFFF"/>
                </a:solidFill>
                <a:latin typeface="+mj-lt"/>
                <a:ea typeface="+mj-ea"/>
                <a:cs typeface="+mj-cs"/>
              </a:rPr>
            </a:br>
            <a:br>
              <a:rPr lang="en-US" sz="2300" b="1" kern="1200" dirty="0">
                <a:solidFill>
                  <a:srgbClr val="FFFFFF"/>
                </a:solidFill>
                <a:latin typeface="+mj-lt"/>
                <a:ea typeface="+mj-ea"/>
                <a:cs typeface="+mj-cs"/>
              </a:rPr>
            </a:br>
            <a:br>
              <a:rPr lang="en-US" sz="2300" b="1" kern="1200" dirty="0">
                <a:solidFill>
                  <a:srgbClr val="FFFFFF"/>
                </a:solidFill>
                <a:latin typeface="+mj-lt"/>
                <a:ea typeface="+mj-ea"/>
                <a:cs typeface="+mj-cs"/>
              </a:rPr>
            </a:br>
            <a:r>
              <a:rPr lang="en-US" sz="2300" b="1" kern="1200" dirty="0">
                <a:solidFill>
                  <a:srgbClr val="FFFFFF"/>
                </a:solidFill>
                <a:latin typeface="+mj-lt"/>
                <a:ea typeface="+mj-ea"/>
                <a:cs typeface="+mj-cs"/>
              </a:rPr>
              <a:t>From this I wanted to see, how many of them has been converted, which is around 12% of the total calls made by </a:t>
            </a:r>
            <a:r>
              <a:rPr lang="en-US" sz="2300" b="1" kern="1200" dirty="0" err="1">
                <a:solidFill>
                  <a:srgbClr val="FFFFFF"/>
                </a:solidFill>
                <a:latin typeface="+mj-lt"/>
                <a:ea typeface="+mj-ea"/>
                <a:cs typeface="+mj-cs"/>
              </a:rPr>
              <a:t>Vahan</a:t>
            </a:r>
            <a:r>
              <a:rPr lang="en-US" sz="2300" b="1" kern="1200" dirty="0">
                <a:solidFill>
                  <a:srgbClr val="FFFFFF"/>
                </a:solidFill>
                <a:latin typeface="+mj-lt"/>
                <a:ea typeface="+mj-ea"/>
                <a:cs typeface="+mj-cs"/>
              </a:rPr>
              <a:t>, and how many of the calls taken care by the individual Tele Caller,</a:t>
            </a:r>
            <a:r>
              <a:rPr lang="en-US" sz="2300" b="1" dirty="0">
                <a:solidFill>
                  <a:srgbClr val="FFFFFF"/>
                </a:solidFill>
              </a:rPr>
              <a:t> deep diving further</a:t>
            </a:r>
            <a:r>
              <a:rPr lang="en-US" sz="2300" b="1" kern="1200" dirty="0">
                <a:solidFill>
                  <a:srgbClr val="FFFFFF"/>
                </a:solidFill>
                <a:latin typeface="+mj-lt"/>
                <a:ea typeface="+mj-ea"/>
                <a:cs typeface="+mj-cs"/>
              </a:rPr>
              <a:t>.</a:t>
            </a:r>
            <a:br>
              <a:rPr lang="en-US" sz="2300" b="1" kern="1200" dirty="0">
                <a:solidFill>
                  <a:srgbClr val="FFFFFF"/>
                </a:solidFill>
                <a:latin typeface="+mj-lt"/>
                <a:ea typeface="+mj-ea"/>
                <a:cs typeface="+mj-cs"/>
              </a:rPr>
            </a:br>
            <a:endParaRPr lang="en-US" sz="2300" b="1"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FEF3DC90-7B33-4DFA-851C-3935FBC35F3A}"/>
              </a:ext>
            </a:extLst>
          </p:cNvPr>
          <p:cNvPicPr>
            <a:picLocks noChangeAspect="1"/>
          </p:cNvPicPr>
          <p:nvPr/>
        </p:nvPicPr>
        <p:blipFill>
          <a:blip r:embed="rId2"/>
          <a:stretch>
            <a:fillRect/>
          </a:stretch>
        </p:blipFill>
        <p:spPr>
          <a:xfrm>
            <a:off x="5251450" y="533400"/>
            <a:ext cx="6356350" cy="3095625"/>
          </a:xfrm>
          <a:prstGeom prst="rect">
            <a:avLst/>
          </a:prstGeom>
        </p:spPr>
      </p:pic>
      <p:pic>
        <p:nvPicPr>
          <p:cNvPr id="4" name="Picture 3">
            <a:extLst>
              <a:ext uri="{FF2B5EF4-FFF2-40B4-BE49-F238E27FC236}">
                <a16:creationId xmlns:a16="http://schemas.microsoft.com/office/drawing/2014/main" id="{07CDB5AB-61AF-4590-8B90-BE2672E952CF}"/>
              </a:ext>
            </a:extLst>
          </p:cNvPr>
          <p:cNvPicPr>
            <a:picLocks noChangeAspect="1"/>
          </p:cNvPicPr>
          <p:nvPr/>
        </p:nvPicPr>
        <p:blipFill>
          <a:blip r:embed="rId3"/>
          <a:stretch>
            <a:fillRect/>
          </a:stretch>
        </p:blipFill>
        <p:spPr>
          <a:xfrm>
            <a:off x="8131175" y="3629025"/>
            <a:ext cx="3912436" cy="3086894"/>
          </a:xfrm>
          <a:prstGeom prst="rect">
            <a:avLst/>
          </a:prstGeom>
        </p:spPr>
      </p:pic>
      <p:pic>
        <p:nvPicPr>
          <p:cNvPr id="7" name="Picture 6">
            <a:extLst>
              <a:ext uri="{FF2B5EF4-FFF2-40B4-BE49-F238E27FC236}">
                <a16:creationId xmlns:a16="http://schemas.microsoft.com/office/drawing/2014/main" id="{40783E46-6FC1-4789-83AA-60297CD5910B}"/>
              </a:ext>
            </a:extLst>
          </p:cNvPr>
          <p:cNvPicPr>
            <a:picLocks noChangeAspect="1"/>
          </p:cNvPicPr>
          <p:nvPr/>
        </p:nvPicPr>
        <p:blipFill>
          <a:blip r:embed="rId4"/>
          <a:stretch>
            <a:fillRect/>
          </a:stretch>
        </p:blipFill>
        <p:spPr>
          <a:xfrm>
            <a:off x="5251450" y="3713163"/>
            <a:ext cx="2955925" cy="2617788"/>
          </a:xfrm>
          <a:prstGeom prst="rect">
            <a:avLst/>
          </a:prstGeom>
        </p:spPr>
      </p:pic>
    </p:spTree>
    <p:extLst>
      <p:ext uri="{BB962C8B-B14F-4D97-AF65-F5344CB8AC3E}">
        <p14:creationId xmlns:p14="http://schemas.microsoft.com/office/powerpoint/2010/main" val="405226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59">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6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Freeform: Shape 63">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B951405-C1E1-4084-B821-A2BC81146A5F}"/>
              </a:ext>
            </a:extLst>
          </p:cNvPr>
          <p:cNvSpPr>
            <a:spLocks noGrp="1"/>
          </p:cNvSpPr>
          <p:nvPr>
            <p:ph type="title"/>
          </p:nvPr>
        </p:nvSpPr>
        <p:spPr>
          <a:xfrm>
            <a:off x="866274" y="1562468"/>
            <a:ext cx="4954019" cy="4212690"/>
          </a:xfrm>
          <a:noFill/>
        </p:spPr>
        <p:txBody>
          <a:bodyPr vert="horz" lIns="91440" tIns="45720" rIns="91440" bIns="45720" rtlCol="0" anchor="ctr">
            <a:normAutofit/>
          </a:bodyPr>
          <a:lstStyle/>
          <a:p>
            <a:pPr algn="ctr"/>
            <a:r>
              <a:rPr lang="en-US" sz="1700" b="1" dirty="0" err="1">
                <a:solidFill>
                  <a:srgbClr val="080808"/>
                </a:solidFill>
              </a:rPr>
              <a:t>Amila</a:t>
            </a:r>
            <a:r>
              <a:rPr lang="en-US" sz="1700" dirty="0">
                <a:solidFill>
                  <a:srgbClr val="080808"/>
                </a:solidFill>
              </a:rPr>
              <a:t> had 13 % conversion of the total calling data.</a:t>
            </a:r>
            <a:br>
              <a:rPr lang="en-US" sz="1700" dirty="0">
                <a:solidFill>
                  <a:srgbClr val="080808"/>
                </a:solidFill>
              </a:rPr>
            </a:br>
            <a:r>
              <a:rPr lang="en-US" sz="1700" b="1" dirty="0" err="1">
                <a:solidFill>
                  <a:srgbClr val="080808"/>
                </a:solidFill>
              </a:rPr>
              <a:t>Rakshit</a:t>
            </a:r>
            <a:r>
              <a:rPr lang="en-US" sz="1700" dirty="0">
                <a:solidFill>
                  <a:srgbClr val="080808"/>
                </a:solidFill>
              </a:rPr>
              <a:t> had 32 % conversion of the total calling data.</a:t>
            </a:r>
            <a:br>
              <a:rPr lang="en-US" sz="1700" dirty="0">
                <a:solidFill>
                  <a:srgbClr val="080808"/>
                </a:solidFill>
              </a:rPr>
            </a:br>
            <a:r>
              <a:rPr lang="en-US" sz="1700" b="1" dirty="0" err="1">
                <a:solidFill>
                  <a:srgbClr val="080808"/>
                </a:solidFill>
              </a:rPr>
              <a:t>Sheeba</a:t>
            </a:r>
            <a:r>
              <a:rPr lang="en-US" sz="1700" dirty="0">
                <a:solidFill>
                  <a:srgbClr val="080808"/>
                </a:solidFill>
              </a:rPr>
              <a:t> had 8 % conversion of the total calling data.</a:t>
            </a:r>
            <a:br>
              <a:rPr lang="en-US" sz="1700" dirty="0">
                <a:solidFill>
                  <a:srgbClr val="080808"/>
                </a:solidFill>
              </a:rPr>
            </a:br>
            <a:br>
              <a:rPr lang="en-US" sz="1700" dirty="0">
                <a:solidFill>
                  <a:srgbClr val="080808"/>
                </a:solidFill>
              </a:rPr>
            </a:br>
            <a:br>
              <a:rPr lang="en-US" sz="1700" dirty="0">
                <a:solidFill>
                  <a:srgbClr val="080808"/>
                </a:solidFill>
              </a:rPr>
            </a:br>
            <a:endParaRPr lang="en-US" sz="1700" dirty="0">
              <a:solidFill>
                <a:srgbClr val="080808"/>
              </a:solidFill>
            </a:endParaRPr>
          </a:p>
        </p:txBody>
      </p:sp>
      <p:sp>
        <p:nvSpPr>
          <p:cNvPr id="77" name="Isosceles Triangle 65">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67">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69">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7C2D141-F73C-4BF3-B3DF-D3BA74B8B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7826" y="1350438"/>
            <a:ext cx="4160520" cy="4157124"/>
          </a:xfrm>
          <a:custGeom>
            <a:avLst/>
            <a:gdLst>
              <a:gd name="connsiteX0" fmla="*/ 2080261 w 4160520"/>
              <a:gd name="connsiteY0" fmla="*/ 0 h 4157124"/>
              <a:gd name="connsiteX1" fmla="*/ 4160520 w 4160520"/>
              <a:gd name="connsiteY1" fmla="*/ 2078563 h 4157124"/>
              <a:gd name="connsiteX2" fmla="*/ 2080261 w 4160520"/>
              <a:gd name="connsiteY2" fmla="*/ 4157124 h 4157124"/>
              <a:gd name="connsiteX3" fmla="*/ 0 w 4160520"/>
              <a:gd name="connsiteY3" fmla="*/ 2078563 h 4157124"/>
            </a:gdLst>
            <a:ahLst/>
            <a:cxnLst>
              <a:cxn ang="0">
                <a:pos x="connsiteX0" y="connsiteY0"/>
              </a:cxn>
              <a:cxn ang="0">
                <a:pos x="connsiteX1" y="connsiteY1"/>
              </a:cxn>
              <a:cxn ang="0">
                <a:pos x="connsiteX2" y="connsiteY2"/>
              </a:cxn>
              <a:cxn ang="0">
                <a:pos x="connsiteX3" y="connsiteY3"/>
              </a:cxn>
            </a:cxnLst>
            <a:rect l="l" t="t" r="r" b="b"/>
            <a:pathLst>
              <a:path w="4160520" h="4157124">
                <a:moveTo>
                  <a:pt x="2080261" y="0"/>
                </a:moveTo>
                <a:lnTo>
                  <a:pt x="4160520" y="2078563"/>
                </a:lnTo>
                <a:lnTo>
                  <a:pt x="2080261" y="4157124"/>
                </a:lnTo>
                <a:lnTo>
                  <a:pt x="0" y="207856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DB456AC5-2DFE-4E00-B0CE-30AAA2A3D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7566" y="1"/>
            <a:ext cx="3997403" cy="3295805"/>
          </a:xfrm>
          <a:custGeom>
            <a:avLst/>
            <a:gdLst>
              <a:gd name="connsiteX0" fmla="*/ 1352836 w 4160520"/>
              <a:gd name="connsiteY0" fmla="*/ 0 h 3430293"/>
              <a:gd name="connsiteX1" fmla="*/ 2807685 w 4160520"/>
              <a:gd name="connsiteY1" fmla="*/ 0 h 3430293"/>
              <a:gd name="connsiteX2" fmla="*/ 4160520 w 4160520"/>
              <a:gd name="connsiteY2" fmla="*/ 1351732 h 3430293"/>
              <a:gd name="connsiteX3" fmla="*/ 2080261 w 4160520"/>
              <a:gd name="connsiteY3" fmla="*/ 3430293 h 3430293"/>
              <a:gd name="connsiteX4" fmla="*/ 0 w 4160520"/>
              <a:gd name="connsiteY4" fmla="*/ 1351732 h 343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520" h="3430293">
                <a:moveTo>
                  <a:pt x="1352836" y="0"/>
                </a:moveTo>
                <a:lnTo>
                  <a:pt x="2807685" y="0"/>
                </a:lnTo>
                <a:lnTo>
                  <a:pt x="4160520" y="1351732"/>
                </a:lnTo>
                <a:lnTo>
                  <a:pt x="2080261" y="3430293"/>
                </a:lnTo>
                <a:lnTo>
                  <a:pt x="0" y="13517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2F6EDC6B-EA4A-48F3-B347-DB7B293163BD}"/>
              </a:ext>
            </a:extLst>
          </p:cNvPr>
          <p:cNvPicPr>
            <a:picLocks noChangeAspect="1"/>
          </p:cNvPicPr>
          <p:nvPr/>
        </p:nvPicPr>
        <p:blipFill>
          <a:blip r:embed="rId2"/>
          <a:stretch>
            <a:fillRect/>
          </a:stretch>
        </p:blipFill>
        <p:spPr>
          <a:xfrm>
            <a:off x="6447850" y="481797"/>
            <a:ext cx="2025117" cy="1667086"/>
          </a:xfrm>
          <a:prstGeom prst="rect">
            <a:avLst/>
          </a:prstGeom>
        </p:spPr>
      </p:pic>
      <p:sp>
        <p:nvSpPr>
          <p:cNvPr id="78" name="Isosceles Triangle 77">
            <a:extLst>
              <a:ext uri="{FF2B5EF4-FFF2-40B4-BE49-F238E27FC236}">
                <a16:creationId xmlns:a16="http://schemas.microsoft.com/office/drawing/2014/main" id="{D3EB41F8-8868-4FC3-8553-94FEE5A8B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972" y="6102888"/>
            <a:ext cx="1510228" cy="755112"/>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39671820-9967-4806-B0A7-4944C2A4A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47566" y="3562194"/>
            <a:ext cx="3997403" cy="3295805"/>
          </a:xfrm>
          <a:custGeom>
            <a:avLst/>
            <a:gdLst>
              <a:gd name="connsiteX0" fmla="*/ 1352836 w 4160520"/>
              <a:gd name="connsiteY0" fmla="*/ 0 h 3430293"/>
              <a:gd name="connsiteX1" fmla="*/ 2807685 w 4160520"/>
              <a:gd name="connsiteY1" fmla="*/ 0 h 3430293"/>
              <a:gd name="connsiteX2" fmla="*/ 4160520 w 4160520"/>
              <a:gd name="connsiteY2" fmla="*/ 1351732 h 3430293"/>
              <a:gd name="connsiteX3" fmla="*/ 2080261 w 4160520"/>
              <a:gd name="connsiteY3" fmla="*/ 3430293 h 3430293"/>
              <a:gd name="connsiteX4" fmla="*/ 0 w 4160520"/>
              <a:gd name="connsiteY4" fmla="*/ 1351732 h 343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0520" h="3430293">
                <a:moveTo>
                  <a:pt x="1352836" y="0"/>
                </a:moveTo>
                <a:lnTo>
                  <a:pt x="2807685" y="0"/>
                </a:lnTo>
                <a:lnTo>
                  <a:pt x="4160520" y="1351732"/>
                </a:lnTo>
                <a:lnTo>
                  <a:pt x="2080261" y="3430293"/>
                </a:lnTo>
                <a:lnTo>
                  <a:pt x="0" y="135173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6C0C86D-4F73-4C1C-AB1B-3BF43EC5799C}"/>
              </a:ext>
            </a:extLst>
          </p:cNvPr>
          <p:cNvPicPr>
            <a:picLocks noChangeAspect="1"/>
          </p:cNvPicPr>
          <p:nvPr/>
        </p:nvPicPr>
        <p:blipFill>
          <a:blip r:embed="rId3"/>
          <a:stretch>
            <a:fillRect/>
          </a:stretch>
        </p:blipFill>
        <p:spPr>
          <a:xfrm>
            <a:off x="8567324" y="2726560"/>
            <a:ext cx="2072912" cy="1411345"/>
          </a:xfrm>
          <a:prstGeom prst="rect">
            <a:avLst/>
          </a:prstGeom>
        </p:spPr>
      </p:pic>
      <p:pic>
        <p:nvPicPr>
          <p:cNvPr id="3" name="Picture 2">
            <a:extLst>
              <a:ext uri="{FF2B5EF4-FFF2-40B4-BE49-F238E27FC236}">
                <a16:creationId xmlns:a16="http://schemas.microsoft.com/office/drawing/2014/main" id="{01A600D1-C378-44F2-B747-64E4274891CA}"/>
              </a:ext>
            </a:extLst>
          </p:cNvPr>
          <p:cNvPicPr>
            <a:picLocks noChangeAspect="1"/>
          </p:cNvPicPr>
          <p:nvPr/>
        </p:nvPicPr>
        <p:blipFill>
          <a:blip r:embed="rId4"/>
          <a:stretch>
            <a:fillRect/>
          </a:stretch>
        </p:blipFill>
        <p:spPr>
          <a:xfrm>
            <a:off x="6433269" y="4740295"/>
            <a:ext cx="2054280" cy="1667086"/>
          </a:xfrm>
          <a:prstGeom prst="rect">
            <a:avLst/>
          </a:prstGeom>
        </p:spPr>
      </p:pic>
      <p:sp>
        <p:nvSpPr>
          <p:cNvPr id="8" name="Rectangle 1">
            <a:extLst>
              <a:ext uri="{FF2B5EF4-FFF2-40B4-BE49-F238E27FC236}">
                <a16:creationId xmlns:a16="http://schemas.microsoft.com/office/drawing/2014/main" id="{4980BD5C-3656-4F95-87E5-6BE5F17F8F92}"/>
              </a:ext>
            </a:extLst>
          </p:cNvPr>
          <p:cNvSpPr>
            <a:spLocks noChangeArrowheads="1"/>
          </p:cNvSpPr>
          <p:nvPr/>
        </p:nvSpPr>
        <p:spPr bwMode="auto">
          <a:xfrm>
            <a:off x="534329" y="6397821"/>
            <a:ext cx="11062096"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In total from the Interested category of all Tele Caller – 932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Sheeba</a:t>
            </a:r>
            <a:r>
              <a:rPr kumimoji="0" lang="en-US" altLang="en-US" sz="1000" b="0" i="0" u="none" strike="noStrike" cap="none" normalizeH="0" baseline="0" dirty="0">
                <a:ln>
                  <a:noFill/>
                </a:ln>
                <a:solidFill>
                  <a:srgbClr val="000000"/>
                </a:solidFill>
                <a:effectLst/>
                <a:latin typeface="Courier New" panose="02070309020205020404" pitchFamily="49" charset="0"/>
              </a:rPr>
              <a:t> contribution - </a:t>
            </a:r>
            <a:r>
              <a:rPr kumimoji="0" lang="en-US" altLang="en-US" sz="1000" b="1" i="0" u="none" strike="noStrike" cap="none" normalizeH="0" baseline="0" dirty="0">
                <a:ln>
                  <a:noFill/>
                </a:ln>
                <a:solidFill>
                  <a:srgbClr val="000000"/>
                </a:solidFill>
                <a:effectLst/>
                <a:latin typeface="Courier New" panose="02070309020205020404" pitchFamily="49" charset="0"/>
              </a:rPr>
              <a:t>39.7</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Rakshi</a:t>
            </a:r>
            <a:r>
              <a:rPr kumimoji="0" lang="en-US" altLang="en-US" sz="1000" b="0" i="0" u="none" strike="noStrike" cap="none" normalizeH="0" baseline="0" dirty="0">
                <a:ln>
                  <a:noFill/>
                </a:ln>
                <a:solidFill>
                  <a:srgbClr val="000000"/>
                </a:solidFill>
                <a:effectLst/>
                <a:latin typeface="Courier New" panose="02070309020205020404" pitchFamily="49" charset="0"/>
              </a:rPr>
              <a:t> contribution - </a:t>
            </a:r>
            <a:r>
              <a:rPr kumimoji="0" lang="en-US" altLang="en-US" sz="1000" b="1" i="0" u="none" strike="noStrike" cap="none" normalizeH="0" baseline="0" dirty="0">
                <a:ln>
                  <a:noFill/>
                </a:ln>
                <a:solidFill>
                  <a:srgbClr val="000000"/>
                </a:solidFill>
                <a:effectLst/>
                <a:latin typeface="Courier New" panose="02070309020205020404" pitchFamily="49" charset="0"/>
              </a:rPr>
              <a:t>12.34</a:t>
            </a:r>
            <a:r>
              <a:rPr kumimoji="0" lang="en-US" altLang="en-US" sz="1000" b="0" i="0" u="none" strike="noStrike" cap="none" normalizeH="0" baseline="0" dirty="0">
                <a:ln>
                  <a:noFill/>
                </a:ln>
                <a:solidFill>
                  <a:srgbClr val="000000"/>
                </a:solidFill>
                <a:effectLst/>
                <a:latin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rPr>
              <a:t>Amila</a:t>
            </a:r>
            <a:r>
              <a:rPr kumimoji="0" lang="en-US" altLang="en-US" sz="1000" b="0" i="0" u="none" strike="noStrike" cap="none" normalizeH="0" baseline="0" dirty="0">
                <a:ln>
                  <a:noFill/>
                </a:ln>
                <a:solidFill>
                  <a:srgbClr val="000000"/>
                </a:solidFill>
                <a:effectLst/>
                <a:latin typeface="Courier New" panose="02070309020205020404" pitchFamily="49" charset="0"/>
              </a:rPr>
              <a:t> contribution - </a:t>
            </a:r>
            <a:r>
              <a:rPr kumimoji="0" lang="en-US" altLang="en-US" sz="1000" b="1" i="0" u="none" strike="noStrike" cap="none" normalizeH="0" baseline="0" dirty="0">
                <a:ln>
                  <a:noFill/>
                </a:ln>
                <a:solidFill>
                  <a:srgbClr val="000000"/>
                </a:solidFill>
                <a:effectLst/>
                <a:latin typeface="Courier New" panose="02070309020205020404" pitchFamily="49" charset="0"/>
              </a:rPr>
              <a:t>47.96</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9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160A8A1-6E18-49BE-A08A-D34A947579F3}"/>
              </a:ext>
            </a:extLst>
          </p:cNvPr>
          <p:cNvPicPr>
            <a:picLocks noChangeAspect="1"/>
          </p:cNvPicPr>
          <p:nvPr/>
        </p:nvPicPr>
        <p:blipFill>
          <a:blip r:embed="rId2"/>
          <a:stretch>
            <a:fillRect/>
          </a:stretch>
        </p:blipFill>
        <p:spPr>
          <a:xfrm>
            <a:off x="1602890" y="395337"/>
            <a:ext cx="2381691" cy="3823667"/>
          </a:xfrm>
          <a:prstGeom prst="rect">
            <a:avLst/>
          </a:prstGeom>
        </p:spPr>
      </p:pic>
      <p:pic>
        <p:nvPicPr>
          <p:cNvPr id="4" name="Picture 3">
            <a:extLst>
              <a:ext uri="{FF2B5EF4-FFF2-40B4-BE49-F238E27FC236}">
                <a16:creationId xmlns:a16="http://schemas.microsoft.com/office/drawing/2014/main" id="{606377A8-EE24-4180-80D1-3F3028507796}"/>
              </a:ext>
            </a:extLst>
          </p:cNvPr>
          <p:cNvPicPr>
            <a:picLocks noChangeAspect="1"/>
          </p:cNvPicPr>
          <p:nvPr/>
        </p:nvPicPr>
        <p:blipFill>
          <a:blip r:embed="rId3"/>
          <a:stretch>
            <a:fillRect/>
          </a:stretch>
        </p:blipFill>
        <p:spPr>
          <a:xfrm>
            <a:off x="4063468" y="767191"/>
            <a:ext cx="2165382" cy="2766662"/>
          </a:xfrm>
          <a:prstGeom prst="rect">
            <a:avLst/>
          </a:prstGeom>
        </p:spPr>
      </p:pic>
      <p:sp>
        <p:nvSpPr>
          <p:cNvPr id="2" name="Title 1">
            <a:extLst>
              <a:ext uri="{FF2B5EF4-FFF2-40B4-BE49-F238E27FC236}">
                <a16:creationId xmlns:a16="http://schemas.microsoft.com/office/drawing/2014/main" id="{0643AF16-BFAE-46D1-BE1B-E141F61E902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  </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CB53729-E4BE-4F19-9A2E-F6CE20127485}"/>
              </a:ext>
            </a:extLst>
          </p:cNvPr>
          <p:cNvPicPr>
            <a:picLocks noChangeAspect="1"/>
          </p:cNvPicPr>
          <p:nvPr/>
        </p:nvPicPr>
        <p:blipFill>
          <a:blip r:embed="rId4"/>
          <a:stretch>
            <a:fillRect/>
          </a:stretch>
        </p:blipFill>
        <p:spPr>
          <a:xfrm>
            <a:off x="8719850" y="514569"/>
            <a:ext cx="2733675" cy="2038350"/>
          </a:xfrm>
          <a:prstGeom prst="rect">
            <a:avLst/>
          </a:prstGeom>
        </p:spPr>
      </p:pic>
      <p:pic>
        <p:nvPicPr>
          <p:cNvPr id="6" name="Picture 5">
            <a:extLst>
              <a:ext uri="{FF2B5EF4-FFF2-40B4-BE49-F238E27FC236}">
                <a16:creationId xmlns:a16="http://schemas.microsoft.com/office/drawing/2014/main" id="{B7BF3535-0862-430C-8086-088EBF551769}"/>
              </a:ext>
            </a:extLst>
          </p:cNvPr>
          <p:cNvPicPr>
            <a:picLocks noChangeAspect="1"/>
          </p:cNvPicPr>
          <p:nvPr/>
        </p:nvPicPr>
        <p:blipFill>
          <a:blip r:embed="rId5"/>
          <a:stretch>
            <a:fillRect/>
          </a:stretch>
        </p:blipFill>
        <p:spPr>
          <a:xfrm>
            <a:off x="6615981" y="2367411"/>
            <a:ext cx="2730788" cy="3881278"/>
          </a:xfrm>
          <a:prstGeom prst="rect">
            <a:avLst/>
          </a:prstGeom>
        </p:spPr>
      </p:pic>
      <p:pic>
        <p:nvPicPr>
          <p:cNvPr id="8" name="Picture 7">
            <a:extLst>
              <a:ext uri="{FF2B5EF4-FFF2-40B4-BE49-F238E27FC236}">
                <a16:creationId xmlns:a16="http://schemas.microsoft.com/office/drawing/2014/main" id="{CAF94A5F-582A-4612-9841-1E6DF33074A7}"/>
              </a:ext>
            </a:extLst>
          </p:cNvPr>
          <p:cNvPicPr>
            <a:picLocks noChangeAspect="1"/>
          </p:cNvPicPr>
          <p:nvPr/>
        </p:nvPicPr>
        <p:blipFill>
          <a:blip r:embed="rId6"/>
          <a:stretch>
            <a:fillRect/>
          </a:stretch>
        </p:blipFill>
        <p:spPr>
          <a:xfrm>
            <a:off x="9319504" y="2848264"/>
            <a:ext cx="2609850" cy="3400425"/>
          </a:xfrm>
          <a:prstGeom prst="rect">
            <a:avLst/>
          </a:prstGeom>
        </p:spPr>
      </p:pic>
      <p:sp>
        <p:nvSpPr>
          <p:cNvPr id="10" name="TextBox 9">
            <a:extLst>
              <a:ext uri="{FF2B5EF4-FFF2-40B4-BE49-F238E27FC236}">
                <a16:creationId xmlns:a16="http://schemas.microsoft.com/office/drawing/2014/main" id="{8FB8D518-25FB-49C4-82B3-8AC4DAB164DB}"/>
              </a:ext>
            </a:extLst>
          </p:cNvPr>
          <p:cNvSpPr txBox="1"/>
          <p:nvPr/>
        </p:nvSpPr>
        <p:spPr>
          <a:xfrm>
            <a:off x="1350335" y="4246437"/>
            <a:ext cx="5318405" cy="1631216"/>
          </a:xfrm>
          <a:prstGeom prst="rect">
            <a:avLst/>
          </a:prstGeom>
          <a:noFill/>
        </p:spPr>
        <p:txBody>
          <a:bodyPr wrap="square" rtlCol="0">
            <a:spAutoFit/>
          </a:bodyPr>
          <a:lstStyle/>
          <a:p>
            <a:r>
              <a:rPr lang="en-US" sz="1000" dirty="0"/>
              <a:t># </a:t>
            </a:r>
            <a:r>
              <a:rPr lang="en-US" sz="1000" b="1" dirty="0" err="1"/>
              <a:t>Amila</a:t>
            </a:r>
            <a:r>
              <a:rPr lang="en-US" sz="1000" dirty="0"/>
              <a:t> had bought the most conversion from the job assistant rather than the third party</a:t>
            </a:r>
          </a:p>
          <a:p>
            <a:r>
              <a:rPr lang="en-US" sz="1000" dirty="0"/>
              <a:t>   80 conversion out of 447 was done from the third party sources, around 17 % conversion</a:t>
            </a:r>
          </a:p>
          <a:p>
            <a:r>
              <a:rPr lang="en-US" sz="1000" dirty="0"/>
              <a:t>   on other end from the job assistant 83% conversion rate.</a:t>
            </a:r>
          </a:p>
          <a:p>
            <a:endParaRPr lang="en-US" sz="1000" dirty="0"/>
          </a:p>
          <a:p>
            <a:r>
              <a:rPr lang="en-US" sz="1000" dirty="0"/>
              <a:t># </a:t>
            </a:r>
            <a:r>
              <a:rPr lang="en-US" sz="1000" b="1" dirty="0" err="1"/>
              <a:t>Rakshit</a:t>
            </a:r>
            <a:r>
              <a:rPr lang="en-US" sz="1000" dirty="0"/>
              <a:t> had bought the most conversion from the job assistant rather than the third party</a:t>
            </a:r>
          </a:p>
          <a:p>
            <a:r>
              <a:rPr lang="en-US" sz="1000" dirty="0"/>
              <a:t>  100% conversion from the job assistant only.</a:t>
            </a:r>
          </a:p>
          <a:p>
            <a:endParaRPr lang="en-US" sz="1000" dirty="0"/>
          </a:p>
          <a:p>
            <a:r>
              <a:rPr lang="en-US" sz="1000" dirty="0"/>
              <a:t># </a:t>
            </a:r>
            <a:r>
              <a:rPr lang="en-US" sz="1000" b="1" dirty="0" err="1"/>
              <a:t>Sheeba</a:t>
            </a:r>
            <a:r>
              <a:rPr lang="en-US" sz="1000" dirty="0"/>
              <a:t> had bought the most conversion from the job assistant rather than the </a:t>
            </a:r>
            <a:r>
              <a:rPr lang="en-US" sz="1000" dirty="0" err="1"/>
              <a:t>thrid</a:t>
            </a:r>
            <a:r>
              <a:rPr lang="en-US" sz="1000" dirty="0"/>
              <a:t> party</a:t>
            </a:r>
          </a:p>
          <a:p>
            <a:r>
              <a:rPr lang="en-US" sz="1000" dirty="0"/>
              <a:t>    83 conversion out of 370 was done from the third party sources, around 21 % conversion</a:t>
            </a:r>
          </a:p>
          <a:p>
            <a:r>
              <a:rPr lang="en-US" sz="1000" dirty="0"/>
              <a:t>    on other end from the job assistant 79% conversion rate</a:t>
            </a:r>
          </a:p>
        </p:txBody>
      </p:sp>
    </p:spTree>
    <p:extLst>
      <p:ext uri="{BB962C8B-B14F-4D97-AF65-F5344CB8AC3E}">
        <p14:creationId xmlns:p14="http://schemas.microsoft.com/office/powerpoint/2010/main" val="422550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B156A40-90AB-4C57-A50C-D8D4483B0EDB}"/>
              </a:ext>
            </a:extLst>
          </p:cNvPr>
          <p:cNvPicPr>
            <a:picLocks noChangeAspect="1"/>
          </p:cNvPicPr>
          <p:nvPr/>
        </p:nvPicPr>
        <p:blipFill rotWithShape="1">
          <a:blip r:embed="rId2"/>
          <a:srcRect r="-4" b="9736"/>
          <a:stretch/>
        </p:blipFill>
        <p:spPr>
          <a:xfrm>
            <a:off x="6256859" y="431054"/>
            <a:ext cx="2648371" cy="3750991"/>
          </a:xfrm>
          <a:prstGeom prst="rect">
            <a:avLst/>
          </a:prstGeom>
        </p:spPr>
      </p:pic>
      <p:sp>
        <p:nvSpPr>
          <p:cNvPr id="41" name="Rectangle 40">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DC148-8401-4D07-A9DA-253864F909D7}"/>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1800" dirty="0">
                <a:solidFill>
                  <a:srgbClr val="FFFFFF"/>
                </a:solidFill>
              </a:rPr>
              <a:t>In this we can see the collectively areas and key element from where we had the successful conversion available by </a:t>
            </a:r>
            <a:r>
              <a:rPr lang="en-US" sz="1800" dirty="0" err="1">
                <a:solidFill>
                  <a:srgbClr val="FFFFFF"/>
                </a:solidFill>
              </a:rPr>
              <a:t>Vahan</a:t>
            </a:r>
            <a:r>
              <a:rPr lang="en-US" sz="1800" dirty="0">
                <a:solidFill>
                  <a:srgbClr val="FFFFFF"/>
                </a:solidFill>
              </a:rPr>
              <a:t> Tele-calling and it’s operator, this mechanism show of the effectiveness and efficiency, though there can be some improvisation for the same.</a:t>
            </a:r>
          </a:p>
        </p:txBody>
      </p:sp>
      <p:pic>
        <p:nvPicPr>
          <p:cNvPr id="3" name="Picture 2">
            <a:extLst>
              <a:ext uri="{FF2B5EF4-FFF2-40B4-BE49-F238E27FC236}">
                <a16:creationId xmlns:a16="http://schemas.microsoft.com/office/drawing/2014/main" id="{C8457B96-1AAA-456E-B2AC-8C360536A6AF}"/>
              </a:ext>
            </a:extLst>
          </p:cNvPr>
          <p:cNvPicPr>
            <a:picLocks noChangeAspect="1"/>
          </p:cNvPicPr>
          <p:nvPr/>
        </p:nvPicPr>
        <p:blipFill rotWithShape="1">
          <a:blip r:embed="rId3"/>
          <a:srcRect l="10650" r="10032" b="2"/>
          <a:stretch/>
        </p:blipFill>
        <p:spPr>
          <a:xfrm>
            <a:off x="320041" y="424845"/>
            <a:ext cx="2659472" cy="3763409"/>
          </a:xfrm>
          <a:prstGeom prst="rect">
            <a:avLst/>
          </a:prstGeom>
        </p:spPr>
      </p:pic>
      <p:pic>
        <p:nvPicPr>
          <p:cNvPr id="5" name="Picture 4">
            <a:extLst>
              <a:ext uri="{FF2B5EF4-FFF2-40B4-BE49-F238E27FC236}">
                <a16:creationId xmlns:a16="http://schemas.microsoft.com/office/drawing/2014/main" id="{E92177FB-A096-4724-A49D-F457391F28AD}"/>
              </a:ext>
            </a:extLst>
          </p:cNvPr>
          <p:cNvPicPr>
            <a:picLocks noChangeAspect="1"/>
          </p:cNvPicPr>
          <p:nvPr/>
        </p:nvPicPr>
        <p:blipFill rotWithShape="1">
          <a:blip r:embed="rId4"/>
          <a:srcRect t="3999" r="-3" b="10117"/>
          <a:stretch/>
        </p:blipFill>
        <p:spPr>
          <a:xfrm>
            <a:off x="3290143" y="432169"/>
            <a:ext cx="2646677" cy="3748761"/>
          </a:xfrm>
          <a:prstGeom prst="rect">
            <a:avLst/>
          </a:prstGeom>
        </p:spPr>
      </p:pic>
      <p:cxnSp>
        <p:nvCxnSpPr>
          <p:cNvPr id="43" name="Straight Connector 42">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5561D51-C76C-41D0-A4A7-DEA1E8EC21C2}"/>
              </a:ext>
            </a:extLst>
          </p:cNvPr>
          <p:cNvPicPr>
            <a:picLocks noChangeAspect="1"/>
          </p:cNvPicPr>
          <p:nvPr/>
        </p:nvPicPr>
        <p:blipFill rotWithShape="1">
          <a:blip r:embed="rId5"/>
          <a:srcRect l="3390" r="3673"/>
          <a:stretch/>
        </p:blipFill>
        <p:spPr>
          <a:xfrm>
            <a:off x="9225269" y="453281"/>
            <a:ext cx="2648372" cy="3751164"/>
          </a:xfrm>
          <a:prstGeom prst="rect">
            <a:avLst/>
          </a:prstGeom>
        </p:spPr>
      </p:pic>
      <p:cxnSp>
        <p:nvCxnSpPr>
          <p:cNvPr id="47" name="Straight Connector 46">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4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C810B7-313D-44DE-A1E2-E807F17FF4A1}"/>
              </a:ext>
            </a:extLst>
          </p:cNvPr>
          <p:cNvSpPr>
            <a:spLocks noGrp="1"/>
          </p:cNvSpPr>
          <p:nvPr>
            <p:ph type="title"/>
          </p:nvPr>
        </p:nvSpPr>
        <p:spPr>
          <a:xfrm>
            <a:off x="2555631" y="1441938"/>
            <a:ext cx="7080738" cy="3974124"/>
          </a:xfrm>
        </p:spPr>
        <p:txBody>
          <a:bodyPr vert="horz" lIns="91440" tIns="45720" rIns="91440" bIns="45720" rtlCol="0">
            <a:normAutofit/>
          </a:bodyPr>
          <a:lstStyle/>
          <a:p>
            <a:r>
              <a:rPr lang="en-US" sz="2800" b="1" kern="1200" dirty="0">
                <a:solidFill>
                  <a:schemeClr val="bg1">
                    <a:lumMod val="95000"/>
                    <a:lumOff val="5000"/>
                  </a:schemeClr>
                </a:solidFill>
                <a:latin typeface="+mj-lt"/>
                <a:ea typeface="+mj-ea"/>
                <a:cs typeface="+mj-cs"/>
              </a:rPr>
              <a:t>Insights</a:t>
            </a:r>
            <a:br>
              <a:rPr lang="en-US" sz="1400" kern="1200" dirty="0">
                <a:solidFill>
                  <a:schemeClr val="bg1">
                    <a:lumMod val="95000"/>
                    <a:lumOff val="5000"/>
                  </a:schemeClr>
                </a:solidFill>
                <a:latin typeface="+mj-lt"/>
                <a:ea typeface="+mj-ea"/>
                <a:cs typeface="+mj-cs"/>
              </a:rPr>
            </a:br>
            <a:br>
              <a:rPr lang="en-US" sz="1400" kern="1200" dirty="0">
                <a:solidFill>
                  <a:schemeClr val="bg1">
                    <a:lumMod val="95000"/>
                    <a:lumOff val="5000"/>
                  </a:schemeClr>
                </a:solidFill>
                <a:latin typeface="+mj-lt"/>
                <a:ea typeface="+mj-ea"/>
                <a:cs typeface="+mj-cs"/>
              </a:rPr>
            </a:br>
            <a:r>
              <a:rPr lang="en-US" sz="1400" kern="1200" dirty="0">
                <a:solidFill>
                  <a:schemeClr val="bg1">
                    <a:lumMod val="95000"/>
                    <a:lumOff val="5000"/>
                  </a:schemeClr>
                </a:solidFill>
                <a:latin typeface="+mj-lt"/>
                <a:ea typeface="+mj-ea"/>
                <a:cs typeface="+mj-cs"/>
              </a:rPr>
              <a:t>- Status of call was less converted, further analysis required.</a:t>
            </a:r>
            <a:br>
              <a:rPr lang="en-US" sz="1400" kern="1200" dirty="0">
                <a:solidFill>
                  <a:schemeClr val="bg1">
                    <a:lumMod val="95000"/>
                    <a:lumOff val="5000"/>
                  </a:schemeClr>
                </a:solidFill>
                <a:latin typeface="+mj-lt"/>
                <a:ea typeface="+mj-ea"/>
                <a:cs typeface="+mj-cs"/>
              </a:rPr>
            </a:br>
            <a:r>
              <a:rPr lang="en-US" sz="1400" kern="1200" dirty="0">
                <a:solidFill>
                  <a:schemeClr val="bg1">
                    <a:lumMod val="95000"/>
                    <a:lumOff val="5000"/>
                  </a:schemeClr>
                </a:solidFill>
                <a:latin typeface="+mj-lt"/>
                <a:ea typeface="+mj-ea"/>
                <a:cs typeface="+mj-cs"/>
              </a:rPr>
              <a:t>- Tele caller was less in order to handle such huge crowd.</a:t>
            </a:r>
            <a:br>
              <a:rPr lang="en-US" sz="1400" kern="1200" dirty="0">
                <a:solidFill>
                  <a:schemeClr val="bg1">
                    <a:lumMod val="95000"/>
                    <a:lumOff val="5000"/>
                  </a:schemeClr>
                </a:solidFill>
                <a:latin typeface="+mj-lt"/>
                <a:ea typeface="+mj-ea"/>
                <a:cs typeface="+mj-cs"/>
              </a:rPr>
            </a:br>
            <a:r>
              <a:rPr lang="en-US" sz="1400" kern="1200" dirty="0">
                <a:solidFill>
                  <a:schemeClr val="bg1">
                    <a:lumMod val="95000"/>
                    <a:lumOff val="5000"/>
                  </a:schemeClr>
                </a:solidFill>
                <a:latin typeface="+mj-lt"/>
                <a:ea typeface="+mj-ea"/>
                <a:cs typeface="+mj-cs"/>
              </a:rPr>
              <a:t>- Sources was not involved much in order to conversion.</a:t>
            </a:r>
            <a:br>
              <a:rPr lang="en-US" sz="1400" kern="1200" dirty="0">
                <a:solidFill>
                  <a:schemeClr val="bg1">
                    <a:lumMod val="95000"/>
                    <a:lumOff val="5000"/>
                  </a:schemeClr>
                </a:solidFill>
                <a:latin typeface="+mj-lt"/>
                <a:ea typeface="+mj-ea"/>
                <a:cs typeface="+mj-cs"/>
              </a:rPr>
            </a:br>
            <a:r>
              <a:rPr lang="en-US" sz="1400" kern="1200" dirty="0">
                <a:solidFill>
                  <a:schemeClr val="bg1">
                    <a:lumMod val="95000"/>
                    <a:lumOff val="5000"/>
                  </a:schemeClr>
                </a:solidFill>
                <a:latin typeface="+mj-lt"/>
                <a:ea typeface="+mj-ea"/>
                <a:cs typeface="+mj-cs"/>
              </a:rPr>
              <a:t>- </a:t>
            </a:r>
            <a:r>
              <a:rPr lang="en-US" sz="1400" kern="1200" dirty="0" err="1">
                <a:solidFill>
                  <a:schemeClr val="bg1">
                    <a:lumMod val="95000"/>
                    <a:lumOff val="5000"/>
                  </a:schemeClr>
                </a:solidFill>
                <a:latin typeface="+mj-lt"/>
                <a:ea typeface="+mj-ea"/>
                <a:cs typeface="+mj-cs"/>
              </a:rPr>
              <a:t>isExternal</a:t>
            </a:r>
            <a:r>
              <a:rPr lang="en-US" sz="1400" kern="1200" dirty="0">
                <a:solidFill>
                  <a:schemeClr val="bg1">
                    <a:lumMod val="95000"/>
                    <a:lumOff val="5000"/>
                  </a:schemeClr>
                </a:solidFill>
                <a:latin typeface="+mj-lt"/>
                <a:ea typeface="+mj-ea"/>
                <a:cs typeface="+mj-cs"/>
              </a:rPr>
              <a:t> with status was not involved much in conversion.</a:t>
            </a:r>
            <a:br>
              <a:rPr lang="en-US" sz="1400" kern="1200" dirty="0">
                <a:solidFill>
                  <a:schemeClr val="bg1">
                    <a:lumMod val="95000"/>
                    <a:lumOff val="5000"/>
                  </a:schemeClr>
                </a:solidFill>
                <a:latin typeface="+mj-lt"/>
                <a:ea typeface="+mj-ea"/>
                <a:cs typeface="+mj-cs"/>
              </a:rPr>
            </a:br>
            <a:r>
              <a:rPr lang="en-US" sz="1400" kern="1200" dirty="0">
                <a:solidFill>
                  <a:schemeClr val="bg1">
                    <a:lumMod val="95000"/>
                    <a:lumOff val="5000"/>
                  </a:schemeClr>
                </a:solidFill>
                <a:latin typeface="+mj-lt"/>
                <a:ea typeface="+mj-ea"/>
                <a:cs typeface="+mj-cs"/>
              </a:rPr>
              <a:t>- These insights shows that the distribution was appropriate</a:t>
            </a:r>
            <a:br>
              <a:rPr lang="en-US" sz="1400" kern="1200" dirty="0">
                <a:solidFill>
                  <a:schemeClr val="bg1">
                    <a:lumMod val="95000"/>
                    <a:lumOff val="5000"/>
                  </a:schemeClr>
                </a:solidFill>
                <a:latin typeface="+mj-lt"/>
                <a:ea typeface="+mj-ea"/>
                <a:cs typeface="+mj-cs"/>
              </a:rPr>
            </a:br>
            <a:br>
              <a:rPr lang="en-US" sz="1400" kern="1200" dirty="0">
                <a:solidFill>
                  <a:schemeClr val="bg1">
                    <a:lumMod val="95000"/>
                    <a:lumOff val="5000"/>
                  </a:schemeClr>
                </a:solidFill>
                <a:latin typeface="+mj-lt"/>
                <a:ea typeface="+mj-ea"/>
                <a:cs typeface="+mj-cs"/>
              </a:rPr>
            </a:br>
            <a:r>
              <a:rPr lang="en-US" sz="2400" b="1" kern="1200" dirty="0">
                <a:solidFill>
                  <a:schemeClr val="bg1">
                    <a:lumMod val="95000"/>
                    <a:lumOff val="5000"/>
                  </a:schemeClr>
                </a:solidFill>
                <a:latin typeface="+mj-lt"/>
                <a:ea typeface="+mj-ea"/>
                <a:cs typeface="+mj-cs"/>
              </a:rPr>
              <a:t>Recommendation</a:t>
            </a:r>
            <a:br>
              <a:rPr lang="en-US" sz="1400" kern="1200" dirty="0">
                <a:solidFill>
                  <a:schemeClr val="bg1">
                    <a:lumMod val="95000"/>
                    <a:lumOff val="5000"/>
                  </a:schemeClr>
                </a:solidFill>
                <a:latin typeface="+mj-lt"/>
                <a:ea typeface="+mj-ea"/>
                <a:cs typeface="+mj-cs"/>
              </a:rPr>
            </a:br>
            <a:r>
              <a:rPr lang="en-US" sz="1400" kern="1200" dirty="0">
                <a:solidFill>
                  <a:schemeClr val="bg1">
                    <a:lumMod val="95000"/>
                    <a:lumOff val="5000"/>
                  </a:schemeClr>
                </a:solidFill>
                <a:latin typeface="+mj-lt"/>
                <a:ea typeface="+mj-ea"/>
                <a:cs typeface="+mj-cs"/>
              </a:rPr>
              <a:t>- More Tele operator required, so the efficiency will increase and conversion rate.</a:t>
            </a:r>
            <a:br>
              <a:rPr lang="en-US" sz="1400" kern="1200" dirty="0">
                <a:solidFill>
                  <a:schemeClr val="bg1">
                    <a:lumMod val="95000"/>
                    <a:lumOff val="5000"/>
                  </a:schemeClr>
                </a:solidFill>
                <a:latin typeface="+mj-lt"/>
                <a:ea typeface="+mj-ea"/>
                <a:cs typeface="+mj-cs"/>
              </a:rPr>
            </a:br>
            <a:r>
              <a:rPr lang="en-US" sz="1400" kern="1200" dirty="0">
                <a:solidFill>
                  <a:schemeClr val="bg1">
                    <a:lumMod val="95000"/>
                    <a:lumOff val="5000"/>
                  </a:schemeClr>
                </a:solidFill>
                <a:latin typeface="+mj-lt"/>
                <a:ea typeface="+mj-ea"/>
                <a:cs typeface="+mj-cs"/>
              </a:rPr>
              <a:t>- Appropriate platform required, so that sources can be approached to the most of the job aspirant.</a:t>
            </a:r>
            <a:br>
              <a:rPr lang="en-US" sz="1400" kern="1200" dirty="0">
                <a:solidFill>
                  <a:schemeClr val="bg1">
                    <a:lumMod val="95000"/>
                    <a:lumOff val="5000"/>
                  </a:schemeClr>
                </a:solidFill>
                <a:latin typeface="+mj-lt"/>
                <a:ea typeface="+mj-ea"/>
                <a:cs typeface="+mj-cs"/>
              </a:rPr>
            </a:br>
            <a:r>
              <a:rPr lang="en-US" sz="1400" kern="1200" dirty="0">
                <a:solidFill>
                  <a:schemeClr val="bg1">
                    <a:lumMod val="95000"/>
                    <a:lumOff val="5000"/>
                  </a:schemeClr>
                </a:solidFill>
                <a:latin typeface="+mj-lt"/>
                <a:ea typeface="+mj-ea"/>
                <a:cs typeface="+mj-cs"/>
              </a:rPr>
              <a:t>- State level analysis required, as only few states was part of the conversion. May be setting up offices and reaching out the job profile matches.</a:t>
            </a:r>
            <a:br>
              <a:rPr lang="en-US" sz="1400" kern="1200" dirty="0">
                <a:solidFill>
                  <a:schemeClr val="bg1">
                    <a:lumMod val="95000"/>
                    <a:lumOff val="5000"/>
                  </a:schemeClr>
                </a:solidFill>
                <a:latin typeface="+mj-lt"/>
                <a:ea typeface="+mj-ea"/>
                <a:cs typeface="+mj-cs"/>
              </a:rPr>
            </a:br>
            <a:r>
              <a:rPr lang="en-US" sz="1400" kern="1200" dirty="0">
                <a:solidFill>
                  <a:schemeClr val="bg1">
                    <a:lumMod val="95000"/>
                    <a:lumOff val="5000"/>
                  </a:schemeClr>
                </a:solidFill>
                <a:latin typeface="+mj-lt"/>
                <a:ea typeface="+mj-ea"/>
                <a:cs typeface="+mj-cs"/>
              </a:rPr>
              <a:t>- Client level, need to be focused more, and it should be monitored closely because only bringing from one client will be monopoly.</a:t>
            </a:r>
            <a:br>
              <a:rPr lang="en-US" sz="1400" kern="1200" dirty="0">
                <a:solidFill>
                  <a:schemeClr val="bg1">
                    <a:lumMod val="95000"/>
                    <a:lumOff val="5000"/>
                  </a:schemeClr>
                </a:solidFill>
                <a:latin typeface="+mj-lt"/>
                <a:ea typeface="+mj-ea"/>
                <a:cs typeface="+mj-cs"/>
              </a:rPr>
            </a:br>
            <a:br>
              <a:rPr lang="en-US" sz="1400" kern="1200" dirty="0">
                <a:solidFill>
                  <a:schemeClr val="bg1">
                    <a:lumMod val="95000"/>
                    <a:lumOff val="5000"/>
                  </a:schemeClr>
                </a:solidFill>
                <a:latin typeface="+mj-lt"/>
                <a:ea typeface="+mj-ea"/>
                <a:cs typeface="+mj-cs"/>
              </a:rPr>
            </a:br>
            <a:endParaRPr lang="en-US" sz="1400" kern="1200" dirty="0">
              <a:solidFill>
                <a:schemeClr val="bg1">
                  <a:lumMod val="95000"/>
                  <a:lumOff val="5000"/>
                </a:schemeClr>
              </a:solidFill>
              <a:latin typeface="+mj-lt"/>
              <a:ea typeface="+mj-ea"/>
              <a:cs typeface="+mj-cs"/>
            </a:endParaRPr>
          </a:p>
        </p:txBody>
      </p:sp>
    </p:spTree>
    <p:extLst>
      <p:ext uri="{BB962C8B-B14F-4D97-AF65-F5344CB8AC3E}">
        <p14:creationId xmlns:p14="http://schemas.microsoft.com/office/powerpoint/2010/main" val="11053304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Executive Summary   Problem Statement  - The dataset which comprises of tele-calling operation.  - A team of three members, who called to the lead, who had applied the jobs via job assistant.  - Based on the individual interests, move them for an interview and get it on board process.  - Follow up with the lead who don’t answer or in RNR status.  Objective  - Effective and Efficient are tele-calling operations.  - Recommendation of effective and efficiency of the tele-calling. - Future scope to add the business value.    </vt:lpstr>
      <vt:lpstr>Approach - Analysis of the data sets, such as lead, lead call, Tele caller. - Lead which consist of sources, state, isExternal and primary key for the lead calls. - Lead calls consist of foreign key and other essential data closed to 12k - Merging of the records from three different data, and making the consolidation version of the whole dataset. - Filtering the records, as some data was futuristic.  - Maintaining the essential column from the consolidation version, and sub setting it further as an when it’s required. This is for deep diving specifically on the fields and keeping the performance. - Sub setting helps to find out the exact column to be analyzed in optimized manner. - Maintaining the appropriate grouping from the sub setting of the consolidation version.  </vt:lpstr>
      <vt:lpstr>Exploratory Data Analysis     From this I wanted to see, by when the Lead was received by Vahan and when the Tele-calling operation takes place for the adding the business value. Also the Monthly representation shows, the spike are very often, which depends on the Lead arrival in Vahan </vt:lpstr>
      <vt:lpstr>Exploratory Data Analysis     From this I wanted to see, on which day tele-calling takes place, and also the business timing, which is adding the core value and measuring the effective goal of the organization. </vt:lpstr>
      <vt:lpstr>Exploratory Data Analysis   From this I wanted to see, how many of them has been converted, which is around 12% of the total calls made by Vahan, and how many of the calls taken care by the individual Tele Caller, deep diving further. </vt:lpstr>
      <vt:lpstr>Amila had 13 % conversion of the total calling data. Rakshit had 32 % conversion of the total calling data. Sheeba had 8 % conversion of the total calling data.   </vt:lpstr>
      <vt:lpstr>  </vt:lpstr>
      <vt:lpstr>In this we can see the collectively areas and key element from where we had the successful conversion available by Vahan Tele-calling and it’s operator, this mechanism show of the effectiveness and efficiency, though there can be some improvisation for the same.</vt:lpstr>
      <vt:lpstr>Insights  - Status of call was less converted, further analysis required. - Tele caller was less in order to handle such huge crowd. - Sources was not involved much in order to conversion. - isExternal with status was not involved much in conversion. - These insights shows that the distribution was appropriate  Recommendation - More Tele operator required, so the efficiency will increase and conversion rate. - Appropriate platform required, so that sources can be approached to the most of the job aspirant. - State level analysis required, as only few states was part of the conversion. May be setting up offices and reaching out the job profile matches. - Client level, need to be focused more, and it should be monitored closely because only bringing from one client will be monopoly.  </vt:lpstr>
      <vt:lpstr>Future Scope  - Clustering and Classification can be implement to identify the sources and client for the tele operator. - Time duration can be focused more and recording, so that we can understand the reason why conversion are being missed. - Forecasting and waiting time can be the essential parameter for predicting.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Problem Statement  - The dataset which comprises of tele-calling operation.  - A team of three members, who called to the lead, who had applied the jobs via job assistant.  - Based on the individual interests, move them for an interview and get it on board process.  - Follow up with the lead who don’t answer or in RNR status.  Objective  - Effective and Efficient are tele-calling operations.  - Recommendation of effective and efficiency of the tele-calling. - Future scope to add the business value.    </dc:title>
  <dc:creator>Shariq Imam</dc:creator>
  <cp:lastModifiedBy>Shariq Imam</cp:lastModifiedBy>
  <cp:revision>2</cp:revision>
  <dcterms:created xsi:type="dcterms:W3CDTF">2020-03-15T17:28:09Z</dcterms:created>
  <dcterms:modified xsi:type="dcterms:W3CDTF">2020-03-15T17:28:42Z</dcterms:modified>
</cp:coreProperties>
</file>