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2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21" y="0"/>
            <a:ext cx="5486401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 2"/>
          <p:cNvSpPr txBox="1"/>
          <p:nvPr/>
        </p:nvSpPr>
        <p:spPr>
          <a:xfrm>
            <a:off x="6246243" y="2221047"/>
            <a:ext cx="7624313" cy="1981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7500"/>
              </a:lnSpc>
              <a:defRPr b="1" sz="60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Investment Analysis for Spark Funds</a:t>
            </a:r>
          </a:p>
        </p:txBody>
      </p:sp>
      <p:sp>
        <p:nvSpPr>
          <p:cNvPr id="24" name="Text 3"/>
          <p:cNvSpPr txBox="1"/>
          <p:nvPr/>
        </p:nvSpPr>
        <p:spPr>
          <a:xfrm>
            <a:off x="6365319" y="4351139"/>
            <a:ext cx="7386162" cy="1847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Spark Funds is a leading investment management firm focused on diversified portfolios for global clients. This presentation provides a comprehensive analysis of investment data, uncovering insights on key funding types, top English-speaking destinations, and high-growth sectors to guide Spark Funds' strategic decisions.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" name="Text 2"/>
          <p:cNvSpPr txBox="1"/>
          <p:nvPr/>
        </p:nvSpPr>
        <p:spPr>
          <a:xfrm>
            <a:off x="2083713" y="2118122"/>
            <a:ext cx="9087592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Objectives and Investment Criteria</a:t>
            </a:r>
          </a:p>
        </p:txBody>
      </p:sp>
      <p:sp>
        <p:nvSpPr>
          <p:cNvPr id="29" name="Shape 3"/>
          <p:cNvSpPr/>
          <p:nvPr/>
        </p:nvSpPr>
        <p:spPr>
          <a:xfrm>
            <a:off x="2037993" y="3430428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" name="Text 4"/>
          <p:cNvSpPr txBox="1"/>
          <p:nvPr/>
        </p:nvSpPr>
        <p:spPr>
          <a:xfrm>
            <a:off x="2144014" y="3472100"/>
            <a:ext cx="287782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" name="Text 5"/>
          <p:cNvSpPr txBox="1"/>
          <p:nvPr/>
        </p:nvSpPr>
        <p:spPr>
          <a:xfrm>
            <a:off x="2805826" y="3506747"/>
            <a:ext cx="2371743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Maximize Returns</a:t>
            </a:r>
          </a:p>
        </p:txBody>
      </p:sp>
      <p:sp>
        <p:nvSpPr>
          <p:cNvPr id="32" name="Text 6"/>
          <p:cNvSpPr txBox="1"/>
          <p:nvPr/>
        </p:nvSpPr>
        <p:spPr>
          <a:xfrm>
            <a:off x="2805826" y="3987165"/>
            <a:ext cx="2556511" cy="149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Spark Funds aims to deliver superior long-term investment performance for its clients.</a:t>
            </a:r>
          </a:p>
        </p:txBody>
      </p:sp>
      <p:sp>
        <p:nvSpPr>
          <p:cNvPr id="33" name="Shape 7"/>
          <p:cNvSpPr/>
          <p:nvPr/>
        </p:nvSpPr>
        <p:spPr>
          <a:xfrm>
            <a:off x="5630228" y="3430428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" name="Text 8"/>
          <p:cNvSpPr txBox="1"/>
          <p:nvPr/>
        </p:nvSpPr>
        <p:spPr>
          <a:xfrm>
            <a:off x="5736249" y="3472100"/>
            <a:ext cx="287782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" name="Text 9"/>
          <p:cNvSpPr txBox="1"/>
          <p:nvPr/>
        </p:nvSpPr>
        <p:spPr>
          <a:xfrm>
            <a:off x="6398062" y="3506747"/>
            <a:ext cx="1882879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Manage Risks</a:t>
            </a:r>
          </a:p>
        </p:txBody>
      </p:sp>
      <p:sp>
        <p:nvSpPr>
          <p:cNvPr id="36" name="Text 10"/>
          <p:cNvSpPr txBox="1"/>
          <p:nvPr/>
        </p:nvSpPr>
        <p:spPr>
          <a:xfrm>
            <a:off x="6398062" y="3987165"/>
            <a:ext cx="2556511" cy="1847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The firm focuses on diversification and thorough risk assessment to protect investor portfolios.</a:t>
            </a:r>
          </a:p>
        </p:txBody>
      </p:sp>
      <p:sp>
        <p:nvSpPr>
          <p:cNvPr id="37" name="Shape 11"/>
          <p:cNvSpPr/>
          <p:nvPr/>
        </p:nvSpPr>
        <p:spPr>
          <a:xfrm>
            <a:off x="9222461" y="3430428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" name="Text 12"/>
          <p:cNvSpPr txBox="1"/>
          <p:nvPr/>
        </p:nvSpPr>
        <p:spPr>
          <a:xfrm>
            <a:off x="9328484" y="3472100"/>
            <a:ext cx="287782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" name="Text 13"/>
          <p:cNvSpPr txBox="1"/>
          <p:nvPr/>
        </p:nvSpPr>
        <p:spPr>
          <a:xfrm>
            <a:off x="9990295" y="3506747"/>
            <a:ext cx="2556511" cy="76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Identify Opportunities</a:t>
            </a:r>
          </a:p>
        </p:txBody>
      </p:sp>
      <p:sp>
        <p:nvSpPr>
          <p:cNvPr id="40" name="Text 14"/>
          <p:cNvSpPr txBox="1"/>
          <p:nvPr/>
        </p:nvSpPr>
        <p:spPr>
          <a:xfrm>
            <a:off x="9990295" y="4334350"/>
            <a:ext cx="2556511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Spark Funds proactively scans global markets to uncover emerging high-potential investment opportunities.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" name="Text 2"/>
          <p:cNvSpPr txBox="1"/>
          <p:nvPr/>
        </p:nvSpPr>
        <p:spPr>
          <a:xfrm>
            <a:off x="2083713" y="2216705"/>
            <a:ext cx="8266309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Data Sources and Methodology</a:t>
            </a:r>
          </a:p>
        </p:txBody>
      </p:sp>
      <p:sp>
        <p:nvSpPr>
          <p:cNvPr id="45" name="Text 3"/>
          <p:cNvSpPr txBox="1"/>
          <p:nvPr/>
        </p:nvSpPr>
        <p:spPr>
          <a:xfrm>
            <a:off x="2083713" y="3466505"/>
            <a:ext cx="1808781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Data Sources</a:t>
            </a:r>
          </a:p>
        </p:txBody>
      </p:sp>
      <p:sp>
        <p:nvSpPr>
          <p:cNvPr id="46" name="Text 4"/>
          <p:cNvSpPr txBox="1"/>
          <p:nvPr/>
        </p:nvSpPr>
        <p:spPr>
          <a:xfrm>
            <a:off x="2083713" y="4035862"/>
            <a:ext cx="3064908" cy="1847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Spark Funds leverages a comprehensive database of global investment transactions, financial reports, and industry research.</a:t>
            </a:r>
          </a:p>
        </p:txBody>
      </p:sp>
      <p:sp>
        <p:nvSpPr>
          <p:cNvPr id="47" name="Text 5"/>
          <p:cNvSpPr txBox="1"/>
          <p:nvPr/>
        </p:nvSpPr>
        <p:spPr>
          <a:xfrm>
            <a:off x="5789651" y="3466505"/>
            <a:ext cx="2673082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Analytical Approach</a:t>
            </a:r>
          </a:p>
        </p:txBody>
      </p:sp>
      <p:sp>
        <p:nvSpPr>
          <p:cNvPr id="48" name="Text 6"/>
          <p:cNvSpPr txBox="1"/>
          <p:nvPr/>
        </p:nvSpPr>
        <p:spPr>
          <a:xfrm>
            <a:off x="5789651" y="4035862"/>
            <a:ext cx="3064908" cy="1847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The team employs advanced statistical modeling, trend analysis, and market segmentation to derive actionable insights.</a:t>
            </a:r>
          </a:p>
        </p:txBody>
      </p:sp>
      <p:sp>
        <p:nvSpPr>
          <p:cNvPr id="49" name="Text 7"/>
          <p:cNvSpPr txBox="1"/>
          <p:nvPr/>
        </p:nvSpPr>
        <p:spPr>
          <a:xfrm>
            <a:off x="9495592" y="3466505"/>
            <a:ext cx="1363933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Validation</a:t>
            </a:r>
          </a:p>
        </p:txBody>
      </p:sp>
      <p:sp>
        <p:nvSpPr>
          <p:cNvPr id="50" name="Text 8"/>
          <p:cNvSpPr txBox="1"/>
          <p:nvPr/>
        </p:nvSpPr>
        <p:spPr>
          <a:xfrm>
            <a:off x="9495591" y="4035862"/>
            <a:ext cx="3064909" cy="149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Findings are thoroughly validated through peer review and stress testing to ensure reliability.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" name="Text 2"/>
          <p:cNvSpPr txBox="1"/>
          <p:nvPr/>
        </p:nvSpPr>
        <p:spPr>
          <a:xfrm>
            <a:off x="2083712" y="998933"/>
            <a:ext cx="7742075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Analysis of Investment Types</a:t>
            </a:r>
          </a:p>
        </p:txBody>
      </p:sp>
      <p:sp>
        <p:nvSpPr>
          <p:cNvPr id="55" name="Shape 3"/>
          <p:cNvSpPr/>
          <p:nvPr/>
        </p:nvSpPr>
        <p:spPr>
          <a:xfrm>
            <a:off x="2037993" y="4684157"/>
            <a:ext cx="10554414" cy="44411"/>
          </a:xfrm>
          <a:prstGeom prst="rect">
            <a:avLst/>
          </a:prstGeom>
          <a:solidFill>
            <a:srgbClr val="CDCDCA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" name="Shape 4"/>
          <p:cNvSpPr/>
          <p:nvPr/>
        </p:nvSpPr>
        <p:spPr>
          <a:xfrm>
            <a:off x="4598849" y="3906559"/>
            <a:ext cx="44411" cy="777599"/>
          </a:xfrm>
          <a:prstGeom prst="rect">
            <a:avLst/>
          </a:prstGeom>
          <a:solidFill>
            <a:srgbClr val="CDCDCA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" name="Shape 5"/>
          <p:cNvSpPr/>
          <p:nvPr/>
        </p:nvSpPr>
        <p:spPr>
          <a:xfrm>
            <a:off x="4371142" y="4434244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" name="Text 6"/>
          <p:cNvSpPr txBox="1"/>
          <p:nvPr/>
        </p:nvSpPr>
        <p:spPr>
          <a:xfrm>
            <a:off x="4477163" y="4475917"/>
            <a:ext cx="287782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" name="Text 7"/>
          <p:cNvSpPr txBox="1"/>
          <p:nvPr/>
        </p:nvSpPr>
        <p:spPr>
          <a:xfrm>
            <a:off x="3598159" y="2137648"/>
            <a:ext cx="2045790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Venture Capital</a:t>
            </a:r>
          </a:p>
        </p:txBody>
      </p:sp>
      <p:sp>
        <p:nvSpPr>
          <p:cNvPr id="60" name="Text 8"/>
          <p:cNvSpPr txBox="1"/>
          <p:nvPr/>
        </p:nvSpPr>
        <p:spPr>
          <a:xfrm>
            <a:off x="2305882" y="2618065"/>
            <a:ext cx="4630343" cy="113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Spark Funds has identified venture capital as a high-growth investment type, driven by the proliferation of tech startups globally.</a:t>
            </a:r>
          </a:p>
        </p:txBody>
      </p:sp>
      <p:sp>
        <p:nvSpPr>
          <p:cNvPr id="61" name="Shape 9"/>
          <p:cNvSpPr/>
          <p:nvPr/>
        </p:nvSpPr>
        <p:spPr>
          <a:xfrm>
            <a:off x="7292995" y="4684157"/>
            <a:ext cx="44411" cy="777598"/>
          </a:xfrm>
          <a:prstGeom prst="rect">
            <a:avLst/>
          </a:prstGeom>
          <a:solidFill>
            <a:srgbClr val="CDCDCA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" name="Shape 10"/>
          <p:cNvSpPr/>
          <p:nvPr/>
        </p:nvSpPr>
        <p:spPr>
          <a:xfrm>
            <a:off x="7065288" y="4434244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" name="Text 11"/>
          <p:cNvSpPr txBox="1"/>
          <p:nvPr/>
        </p:nvSpPr>
        <p:spPr>
          <a:xfrm>
            <a:off x="7171308" y="4475917"/>
            <a:ext cx="287783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" name="Text 12"/>
          <p:cNvSpPr txBox="1"/>
          <p:nvPr/>
        </p:nvSpPr>
        <p:spPr>
          <a:xfrm>
            <a:off x="6373826" y="5684044"/>
            <a:ext cx="1882748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Private Equity</a:t>
            </a:r>
          </a:p>
        </p:txBody>
      </p:sp>
      <p:sp>
        <p:nvSpPr>
          <p:cNvPr id="65" name="Text 13"/>
          <p:cNvSpPr txBox="1"/>
          <p:nvPr/>
        </p:nvSpPr>
        <p:spPr>
          <a:xfrm>
            <a:off x="5000029" y="6164460"/>
            <a:ext cx="4630343" cy="1136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Private equity investments continue to attract significant capital, as investors seek exposure to mature, established companies.</a:t>
            </a:r>
          </a:p>
        </p:txBody>
      </p:sp>
      <p:sp>
        <p:nvSpPr>
          <p:cNvPr id="66" name="Shape 14"/>
          <p:cNvSpPr/>
          <p:nvPr/>
        </p:nvSpPr>
        <p:spPr>
          <a:xfrm>
            <a:off x="9987140" y="3906559"/>
            <a:ext cx="44411" cy="777599"/>
          </a:xfrm>
          <a:prstGeom prst="rect">
            <a:avLst/>
          </a:prstGeom>
          <a:solidFill>
            <a:srgbClr val="CDCDCA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" name="Shape 15"/>
          <p:cNvSpPr/>
          <p:nvPr/>
        </p:nvSpPr>
        <p:spPr>
          <a:xfrm>
            <a:off x="9759433" y="4434244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1DBD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" name="Text 16"/>
          <p:cNvSpPr txBox="1"/>
          <p:nvPr/>
        </p:nvSpPr>
        <p:spPr>
          <a:xfrm>
            <a:off x="9865456" y="4475917"/>
            <a:ext cx="287782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9" name="Text 17"/>
          <p:cNvSpPr txBox="1"/>
          <p:nvPr/>
        </p:nvSpPr>
        <p:spPr>
          <a:xfrm>
            <a:off x="9238305" y="2137648"/>
            <a:ext cx="1542082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Real Estate</a:t>
            </a:r>
          </a:p>
        </p:txBody>
      </p:sp>
      <p:sp>
        <p:nvSpPr>
          <p:cNvPr id="70" name="Text 18"/>
          <p:cNvSpPr txBox="1"/>
          <p:nvPr/>
        </p:nvSpPr>
        <p:spPr>
          <a:xfrm>
            <a:off x="7694175" y="2618065"/>
            <a:ext cx="4630342" cy="113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Real estate has shown resilience as an asset class, with increasing investor appetite for commercial and residential properties.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4" name="Text 2"/>
          <p:cNvSpPr txBox="1"/>
          <p:nvPr/>
        </p:nvSpPr>
        <p:spPr>
          <a:xfrm>
            <a:off x="2083713" y="1869519"/>
            <a:ext cx="10462975" cy="1451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Top Investment Destinations (English-speaking Countries)</a:t>
            </a:r>
          </a:p>
        </p:txBody>
      </p:sp>
      <p:sp>
        <p:nvSpPr>
          <p:cNvPr id="75" name="Text 3"/>
          <p:cNvSpPr txBox="1"/>
          <p:nvPr/>
        </p:nvSpPr>
        <p:spPr>
          <a:xfrm>
            <a:off x="2083713" y="3813690"/>
            <a:ext cx="1808390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United States</a:t>
            </a:r>
          </a:p>
        </p:txBody>
      </p:sp>
      <p:sp>
        <p:nvSpPr>
          <p:cNvPr id="76" name="Text 4"/>
          <p:cNvSpPr txBox="1"/>
          <p:nvPr/>
        </p:nvSpPr>
        <p:spPr>
          <a:xfrm>
            <a:off x="2083713" y="4383047"/>
            <a:ext cx="3064908" cy="2203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The US continues to dominate as the world's largest recipient of foreign direct investment, owing to its robust economy and stable political environment.</a:t>
            </a:r>
          </a:p>
        </p:txBody>
      </p:sp>
      <p:sp>
        <p:nvSpPr>
          <p:cNvPr id="77" name="Text 5"/>
          <p:cNvSpPr txBox="1"/>
          <p:nvPr/>
        </p:nvSpPr>
        <p:spPr>
          <a:xfrm>
            <a:off x="5789651" y="3813690"/>
            <a:ext cx="2163383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United Kingdom</a:t>
            </a:r>
          </a:p>
        </p:txBody>
      </p:sp>
      <p:sp>
        <p:nvSpPr>
          <p:cNvPr id="78" name="Text 6"/>
          <p:cNvSpPr txBox="1"/>
          <p:nvPr/>
        </p:nvSpPr>
        <p:spPr>
          <a:xfrm>
            <a:off x="5789651" y="4383047"/>
            <a:ext cx="3064908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The UK remains an attractive destination, leveraging its financial hub in London and strong legal and regulatory frameworks.</a:t>
            </a:r>
          </a:p>
        </p:txBody>
      </p:sp>
      <p:sp>
        <p:nvSpPr>
          <p:cNvPr id="79" name="Text 7"/>
          <p:cNvSpPr txBox="1"/>
          <p:nvPr/>
        </p:nvSpPr>
        <p:spPr>
          <a:xfrm>
            <a:off x="9495592" y="3813690"/>
            <a:ext cx="1067542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Canada</a:t>
            </a:r>
          </a:p>
        </p:txBody>
      </p:sp>
      <p:sp>
        <p:nvSpPr>
          <p:cNvPr id="80" name="Text 8"/>
          <p:cNvSpPr txBox="1"/>
          <p:nvPr/>
        </p:nvSpPr>
        <p:spPr>
          <a:xfrm>
            <a:off x="9495591" y="4383047"/>
            <a:ext cx="3064909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Canada's well-diversified economy, skilled talent pool, and business-friendly policies make it a popular choice for international investors.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4" name="Text 2"/>
          <p:cNvSpPr txBox="1"/>
          <p:nvPr/>
        </p:nvSpPr>
        <p:spPr>
          <a:xfrm>
            <a:off x="2083712" y="1087992"/>
            <a:ext cx="10674963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Key Sectors Attracting High Investments</a:t>
            </a:r>
          </a:p>
        </p:txBody>
      </p:sp>
      <p:sp>
        <p:nvSpPr>
          <p:cNvPr id="85" name="Shape 3"/>
          <p:cNvSpPr/>
          <p:nvPr/>
        </p:nvSpPr>
        <p:spPr>
          <a:xfrm>
            <a:off x="2037993" y="2226706"/>
            <a:ext cx="5166122" cy="2346366"/>
          </a:xfrm>
          <a:prstGeom prst="roundRect">
            <a:avLst>
              <a:gd name="adj" fmla="val 5682"/>
            </a:avLst>
          </a:prstGeom>
          <a:solidFill>
            <a:srgbClr val="E1DBD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6" name="Text 4"/>
          <p:cNvSpPr txBox="1"/>
          <p:nvPr/>
        </p:nvSpPr>
        <p:spPr>
          <a:xfrm>
            <a:off x="2305883" y="2448878"/>
            <a:ext cx="1581018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Technology</a:t>
            </a:r>
          </a:p>
        </p:txBody>
      </p:sp>
      <p:sp>
        <p:nvSpPr>
          <p:cNvPr id="87" name="Text 5"/>
          <p:cNvSpPr txBox="1"/>
          <p:nvPr/>
        </p:nvSpPr>
        <p:spPr>
          <a:xfrm>
            <a:off x="2305882" y="2929295"/>
            <a:ext cx="4630343" cy="149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The technology sector has seen a surge in investments, driven by the rapid digitalization of industries and the growth of innovative startups.</a:t>
            </a:r>
          </a:p>
        </p:txBody>
      </p:sp>
      <p:sp>
        <p:nvSpPr>
          <p:cNvPr id="88" name="Shape 6"/>
          <p:cNvSpPr/>
          <p:nvPr/>
        </p:nvSpPr>
        <p:spPr>
          <a:xfrm>
            <a:off x="7426284" y="2226706"/>
            <a:ext cx="5166123" cy="2346366"/>
          </a:xfrm>
          <a:prstGeom prst="roundRect">
            <a:avLst>
              <a:gd name="adj" fmla="val 5682"/>
            </a:avLst>
          </a:prstGeom>
          <a:solidFill>
            <a:srgbClr val="E1DBD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9" name="Text 7"/>
          <p:cNvSpPr txBox="1"/>
          <p:nvPr/>
        </p:nvSpPr>
        <p:spPr>
          <a:xfrm>
            <a:off x="7694175" y="2448878"/>
            <a:ext cx="1467983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Healthcare</a:t>
            </a:r>
          </a:p>
        </p:txBody>
      </p:sp>
      <p:sp>
        <p:nvSpPr>
          <p:cNvPr id="90" name="Text 8"/>
          <p:cNvSpPr txBox="1"/>
          <p:nvPr/>
        </p:nvSpPr>
        <p:spPr>
          <a:xfrm>
            <a:off x="7694175" y="2929295"/>
            <a:ext cx="4630342" cy="149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Healthcare investments have been on the rise, with increasing demand for medical technologies, pharmaceuticals, and healthcare infrastructure.</a:t>
            </a:r>
          </a:p>
        </p:txBody>
      </p:sp>
      <p:sp>
        <p:nvSpPr>
          <p:cNvPr id="91" name="Shape 9"/>
          <p:cNvSpPr/>
          <p:nvPr/>
        </p:nvSpPr>
        <p:spPr>
          <a:xfrm>
            <a:off x="2037993" y="4795242"/>
            <a:ext cx="5166122" cy="2346366"/>
          </a:xfrm>
          <a:prstGeom prst="roundRect">
            <a:avLst>
              <a:gd name="adj" fmla="val 5682"/>
            </a:avLst>
          </a:prstGeom>
          <a:solidFill>
            <a:srgbClr val="E1DBD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2" name="Text 10"/>
          <p:cNvSpPr txBox="1"/>
          <p:nvPr/>
        </p:nvSpPr>
        <p:spPr>
          <a:xfrm>
            <a:off x="2305883" y="5017413"/>
            <a:ext cx="2475661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Renewable Energy</a:t>
            </a:r>
          </a:p>
        </p:txBody>
      </p:sp>
      <p:sp>
        <p:nvSpPr>
          <p:cNvPr id="93" name="Text 11"/>
          <p:cNvSpPr txBox="1"/>
          <p:nvPr/>
        </p:nvSpPr>
        <p:spPr>
          <a:xfrm>
            <a:off x="2305882" y="5497829"/>
            <a:ext cx="4630343" cy="149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The renewable energy sector has gained significant traction as investors seek to capitalize on the global shift towards sustainable energy solutions.</a:t>
            </a:r>
          </a:p>
        </p:txBody>
      </p:sp>
      <p:sp>
        <p:nvSpPr>
          <p:cNvPr id="94" name="Shape 12"/>
          <p:cNvSpPr/>
          <p:nvPr/>
        </p:nvSpPr>
        <p:spPr>
          <a:xfrm>
            <a:off x="7426284" y="4795242"/>
            <a:ext cx="5166123" cy="2346366"/>
          </a:xfrm>
          <a:prstGeom prst="roundRect">
            <a:avLst>
              <a:gd name="adj" fmla="val 5682"/>
            </a:avLst>
          </a:prstGeom>
          <a:solidFill>
            <a:srgbClr val="E1DBD0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5" name="Text 13"/>
          <p:cNvSpPr txBox="1"/>
          <p:nvPr/>
        </p:nvSpPr>
        <p:spPr>
          <a:xfrm>
            <a:off x="7694175" y="5017413"/>
            <a:ext cx="2431646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Financial Services</a:t>
            </a:r>
          </a:p>
        </p:txBody>
      </p:sp>
      <p:sp>
        <p:nvSpPr>
          <p:cNvPr id="96" name="Text 14"/>
          <p:cNvSpPr txBox="1"/>
          <p:nvPr/>
        </p:nvSpPr>
        <p:spPr>
          <a:xfrm>
            <a:off x="7694175" y="5497829"/>
            <a:ext cx="4630342" cy="1136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The financial services industry continues to attract investments, particularly in the areas of fintech, asset management, and insurance.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0" name="Text 2"/>
          <p:cNvSpPr txBox="1"/>
          <p:nvPr/>
        </p:nvSpPr>
        <p:spPr>
          <a:xfrm>
            <a:off x="2083712" y="2205632"/>
            <a:ext cx="7498357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Visualization of Key Insights</a:t>
            </a:r>
          </a:p>
        </p:txBody>
      </p:sp>
      <p:pic>
        <p:nvPicPr>
          <p:cNvPr id="10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7993" y="3344347"/>
            <a:ext cx="555428" cy="555428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 3"/>
          <p:cNvSpPr txBox="1"/>
          <p:nvPr/>
        </p:nvSpPr>
        <p:spPr>
          <a:xfrm>
            <a:off x="2083713" y="4121944"/>
            <a:ext cx="1980938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Funding Types</a:t>
            </a:r>
          </a:p>
        </p:txBody>
      </p:sp>
      <p:sp>
        <p:nvSpPr>
          <p:cNvPr id="103" name="Text 4"/>
          <p:cNvSpPr txBox="1"/>
          <p:nvPr/>
        </p:nvSpPr>
        <p:spPr>
          <a:xfrm>
            <a:off x="2083713" y="4602360"/>
            <a:ext cx="3204449" cy="149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Venture capital, private equity, and real estate are the top investment types driving global capital flows.</a:t>
            </a:r>
          </a:p>
        </p:txBody>
      </p:sp>
      <p:pic>
        <p:nvPicPr>
          <p:cNvPr id="104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7137" y="3344347"/>
            <a:ext cx="555428" cy="555428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xt 5"/>
          <p:cNvSpPr txBox="1"/>
          <p:nvPr/>
        </p:nvSpPr>
        <p:spPr>
          <a:xfrm>
            <a:off x="5712856" y="4121944"/>
            <a:ext cx="3186688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Investment Destinations</a:t>
            </a:r>
          </a:p>
        </p:txBody>
      </p:sp>
      <p:sp>
        <p:nvSpPr>
          <p:cNvPr id="106" name="Text 6"/>
          <p:cNvSpPr txBox="1"/>
          <p:nvPr/>
        </p:nvSpPr>
        <p:spPr>
          <a:xfrm>
            <a:off x="5712857" y="4602360"/>
            <a:ext cx="3204568" cy="1136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The US, UK, and Canada lead as the top English-speaking investment destinations.</a:t>
            </a:r>
          </a:p>
        </p:txBody>
      </p:sp>
      <p:pic>
        <p:nvPicPr>
          <p:cNvPr id="107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6400" y="3344347"/>
            <a:ext cx="555427" cy="55542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 7"/>
          <p:cNvSpPr txBox="1"/>
          <p:nvPr/>
        </p:nvSpPr>
        <p:spPr>
          <a:xfrm>
            <a:off x="9342120" y="4121944"/>
            <a:ext cx="2771271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High-Growth Sectors</a:t>
            </a:r>
          </a:p>
        </p:txBody>
      </p:sp>
      <p:sp>
        <p:nvSpPr>
          <p:cNvPr id="109" name="Text 8"/>
          <p:cNvSpPr txBox="1"/>
          <p:nvPr/>
        </p:nvSpPr>
        <p:spPr>
          <a:xfrm>
            <a:off x="9342120" y="4602360"/>
            <a:ext cx="3204567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Technology, healthcare, renewable energy, and financial services are the key sectors attracting significant investments.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2" name="Shape 1"/>
          <p:cNvSpPr/>
          <p:nvPr/>
        </p:nvSpPr>
        <p:spPr>
          <a:xfrm>
            <a:off x="0" y="0"/>
            <a:ext cx="14630400" cy="8505706"/>
          </a:xfrm>
          <a:prstGeom prst="rect">
            <a:avLst/>
          </a:prstGeom>
          <a:solidFill>
            <a:srgbClr val="EFECE6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1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1944173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 2"/>
          <p:cNvSpPr txBox="1"/>
          <p:nvPr/>
        </p:nvSpPr>
        <p:spPr>
          <a:xfrm>
            <a:off x="3666886" y="2371843"/>
            <a:ext cx="7296628" cy="1047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800"/>
              </a:lnSpc>
              <a:defRPr b="1" sz="30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Strategic Recommendations and Conclusion</a:t>
            </a:r>
          </a:p>
        </p:txBody>
      </p:sp>
      <p:pic>
        <p:nvPicPr>
          <p:cNvPr id="115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21166" y="3577113"/>
            <a:ext cx="2462690" cy="622103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ext 3"/>
          <p:cNvSpPr txBox="1"/>
          <p:nvPr/>
        </p:nvSpPr>
        <p:spPr>
          <a:xfrm>
            <a:off x="3822382" y="4432458"/>
            <a:ext cx="1744878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Diversify Portfolio</a:t>
            </a:r>
          </a:p>
        </p:txBody>
      </p:sp>
      <p:sp>
        <p:nvSpPr>
          <p:cNvPr id="117" name="Text 4"/>
          <p:cNvSpPr txBox="1"/>
          <p:nvPr/>
        </p:nvSpPr>
        <p:spPr>
          <a:xfrm>
            <a:off x="3822382" y="4768691"/>
            <a:ext cx="2060259" cy="1526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900"/>
              </a:lnSpc>
              <a:defRPr sz="12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Spark Funds should continue to diversify its portfolio across investment types, geographies, and sectors to mitigate risks and capture growth opportunities.</a:t>
            </a:r>
          </a:p>
        </p:txBody>
      </p:sp>
      <p:pic>
        <p:nvPicPr>
          <p:cNvPr id="118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856" y="3577113"/>
            <a:ext cx="2462690" cy="62210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 5"/>
          <p:cNvSpPr txBox="1"/>
          <p:nvPr/>
        </p:nvSpPr>
        <p:spPr>
          <a:xfrm>
            <a:off x="6285070" y="4432458"/>
            <a:ext cx="2060259" cy="56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Prioritize Top Destinations</a:t>
            </a:r>
          </a:p>
        </p:txBody>
      </p:sp>
      <p:sp>
        <p:nvSpPr>
          <p:cNvPr id="120" name="Text 6"/>
          <p:cNvSpPr txBox="1"/>
          <p:nvPr/>
        </p:nvSpPr>
        <p:spPr>
          <a:xfrm>
            <a:off x="6285070" y="5011697"/>
            <a:ext cx="2060259" cy="1767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900"/>
              </a:lnSpc>
              <a:defRPr sz="12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Focusing on the US, UK, and Canada as key investment destinations can help Spark Funds capitalize on the strong economic and political stability in these markets.</a:t>
            </a:r>
          </a:p>
        </p:txBody>
      </p:sp>
      <p:pic>
        <p:nvPicPr>
          <p:cNvPr id="121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46544" y="3577113"/>
            <a:ext cx="2462690" cy="62210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 7"/>
          <p:cNvSpPr txBox="1"/>
          <p:nvPr/>
        </p:nvSpPr>
        <p:spPr>
          <a:xfrm>
            <a:off x="8747760" y="4432458"/>
            <a:ext cx="2060259" cy="56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Invest in High-Growth Sectors</a:t>
            </a:r>
          </a:p>
        </p:txBody>
      </p:sp>
      <p:sp>
        <p:nvSpPr>
          <p:cNvPr id="123" name="Text 8"/>
          <p:cNvSpPr txBox="1"/>
          <p:nvPr/>
        </p:nvSpPr>
        <p:spPr>
          <a:xfrm>
            <a:off x="8747760" y="5011697"/>
            <a:ext cx="2060259" cy="1767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900"/>
              </a:lnSpc>
              <a:defRPr sz="12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Allocating more capital to technology, healthcare, renewable energy, and financial services can enable Spark Funds to participate in the high-growth potential of these sectors.</a:t>
            </a:r>
          </a:p>
        </p:txBody>
      </p:sp>
      <p:sp>
        <p:nvSpPr>
          <p:cNvPr id="124" name="Text 9"/>
          <p:cNvSpPr txBox="1"/>
          <p:nvPr/>
        </p:nvSpPr>
        <p:spPr>
          <a:xfrm>
            <a:off x="3666886" y="7083146"/>
            <a:ext cx="7296628" cy="104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900"/>
              </a:lnSpc>
              <a:defRPr sz="12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In conclusion, Spark Funds' thorough investment analysis has uncovered valuable insights to guide its strategic decisions. By leveraging the firm's expertise and diversifying its portfolio across investment types, top destinations, and high-growth sectors, Spark Funds can continue to deliver superior long-term returns for its clients.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