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c24fffa81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c24fffa81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c24fffa81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c24fffa81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c24fffa81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c24fffa81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c24fffa81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c24fffa81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c24fffa81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c24fffa81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c24fffa8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c24fffa8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c24fffa81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c24fffa81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c24fffa81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c24fffa81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c24fffa81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c24fffa81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c24fffa81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c24fffa81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c24fffa81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c24fffa81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c24fffa81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c24fffa81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c24fffa81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c24fffa81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www.naukrirms.com/blog/5-new-applications-of-ai-in-recruitment/#Chatbot-is-an-important-application-of-AI-in-Recruitment" TargetMode="External"/><Relationship Id="rId4" Type="http://schemas.openxmlformats.org/officeDocument/2006/relationships/hyperlink" Target="https://www.naukrirms.com/blog/5-new-applications-of-ai-in-recruitment/#AI-powered-Video-Interviews-in-Recruitment" TargetMode="External"/><Relationship Id="rId5" Type="http://schemas.openxmlformats.org/officeDocument/2006/relationships/hyperlink" Target="https://www.naukrirms.com/blog/5-new-applications-of-ai-in-recruitment/#Automated-Talent-Sourcing-through-AI-in-Recruitment" TargetMode="External"/><Relationship Id="rId6" Type="http://schemas.openxmlformats.org/officeDocument/2006/relationships/hyperlink" Target="https://www.naukrirms.com/blog/5-new-applications-of-ai-in-recruitment/#Talent-rediscovery-can-be-accomplished-through-AI-in-recruitment" TargetMode="External"/><Relationship Id="rId7" Type="http://schemas.openxmlformats.org/officeDocument/2006/relationships/hyperlink" Target="https://www.naukrirms.com/blog/5-new-applications-of-ai-in-recruitment/#Sentiment-Analysis-through-AI-in-Recruitmen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ideal.com/recruitment-chatbot/" TargetMode="External"/><Relationship Id="rId4" Type="http://schemas.openxmlformats.org/officeDocument/2006/relationships/hyperlink" Target="https://marutitech.com/14-powerful-chatbot-platforms/" TargetMode="External"/><Relationship Id="rId5" Type="http://schemas.openxmlformats.org/officeDocument/2006/relationships/hyperlink" Target="https://chatbotsmagazine.com/how-to-develop-a-chatbot-from-scratch-62bed1adab8c"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85508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RASP AI RECRUITER</a:t>
            </a:r>
            <a:endParaRPr b="1"/>
          </a:p>
        </p:txBody>
      </p:sp>
      <p:sp>
        <p:nvSpPr>
          <p:cNvPr id="129" name="Google Shape;129;p13"/>
          <p:cNvSpPr txBox="1"/>
          <p:nvPr>
            <p:ph idx="1" type="subTitle"/>
          </p:nvPr>
        </p:nvSpPr>
        <p:spPr>
          <a:xfrm>
            <a:off x="1891350" y="2400221"/>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IBM HACK CHALLENGE 2020</a:t>
            </a:r>
            <a:endParaRPr b="1"/>
          </a:p>
        </p:txBody>
      </p:sp>
      <p:pic>
        <p:nvPicPr>
          <p:cNvPr id="130" name="Google Shape;130;p13"/>
          <p:cNvPicPr preferRelativeResize="0"/>
          <p:nvPr/>
        </p:nvPicPr>
        <p:blipFill>
          <a:blip r:embed="rId3">
            <a:alphaModFix/>
          </a:blip>
          <a:stretch>
            <a:fillRect/>
          </a:stretch>
        </p:blipFill>
        <p:spPr>
          <a:xfrm>
            <a:off x="3762403" y="3019850"/>
            <a:ext cx="1619197" cy="161919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2"/>
          <p:cNvSpPr txBox="1"/>
          <p:nvPr>
            <p:ph type="ctrTitle"/>
          </p:nvPr>
        </p:nvSpPr>
        <p:spPr>
          <a:xfrm>
            <a:off x="2011775" y="505175"/>
            <a:ext cx="4555500" cy="42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88" name="Google Shape;188;p22"/>
          <p:cNvSpPr txBox="1"/>
          <p:nvPr>
            <p:ph idx="1" type="subTitle"/>
          </p:nvPr>
        </p:nvSpPr>
        <p:spPr>
          <a:xfrm>
            <a:off x="535775" y="933875"/>
            <a:ext cx="8679600" cy="3459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000000"/>
                </a:solidFill>
                <a:latin typeface="Times New Roman"/>
                <a:ea typeface="Times New Roman"/>
                <a:cs typeface="Times New Roman"/>
                <a:sym typeface="Times New Roman"/>
              </a:rPr>
              <a:t>A recruitment chatbot is software that uses AI technology to understand a person’s messages and know how to respond. The main benefits of using a chatbot include automating top-of-funnel recruiting tasks such as candidate pre-qualification and interview scheduling to speed up time to hire and improve candidate experience. The major challenges of using a chatbot in recruiting include the lack of standardization in texting, how “human” a chatbot should be, and not knowing how candidates will react. </a:t>
            </a:r>
            <a:endParaRPr sz="2000">
              <a:latin typeface="Times New Roman"/>
              <a:ea typeface="Times New Roman"/>
              <a:cs typeface="Times New Roman"/>
              <a:sym typeface="Times New Roman"/>
            </a:endParaRPr>
          </a:p>
        </p:txBody>
      </p:sp>
      <p:pic>
        <p:nvPicPr>
          <p:cNvPr id="189" name="Google Shape;189;p22"/>
          <p:cNvPicPr preferRelativeResize="0"/>
          <p:nvPr/>
        </p:nvPicPr>
        <p:blipFill>
          <a:blip r:embed="rId3">
            <a:alphaModFix/>
          </a:blip>
          <a:stretch>
            <a:fillRect/>
          </a:stretch>
        </p:blipFill>
        <p:spPr>
          <a:xfrm>
            <a:off x="4087251" y="3103325"/>
            <a:ext cx="4913825" cy="1836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type="ctrTitle"/>
          </p:nvPr>
        </p:nvSpPr>
        <p:spPr>
          <a:xfrm>
            <a:off x="2011775" y="506329"/>
            <a:ext cx="53613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Applications</a:t>
            </a:r>
            <a:endParaRPr/>
          </a:p>
        </p:txBody>
      </p:sp>
      <p:sp>
        <p:nvSpPr>
          <p:cNvPr id="195" name="Google Shape;195;p23"/>
          <p:cNvSpPr txBox="1"/>
          <p:nvPr>
            <p:ph idx="1" type="subTitle"/>
          </p:nvPr>
        </p:nvSpPr>
        <p:spPr>
          <a:xfrm>
            <a:off x="642950" y="1347077"/>
            <a:ext cx="7990800" cy="3321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20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2000">
                <a:solidFill>
                  <a:srgbClr val="000000"/>
                </a:solidFill>
                <a:uFill>
                  <a:noFill/>
                </a:uFill>
                <a:latin typeface="Times New Roman"/>
                <a:ea typeface="Times New Roman"/>
                <a:cs typeface="Times New Roman"/>
                <a:sym typeface="Times New Roman"/>
                <a:hlinkClick r:id="rId3"/>
              </a:rPr>
              <a:t>Chatbot is an important application of AI in Recruitment</a:t>
            </a:r>
            <a:r>
              <a:rPr lang="en" sz="2000">
                <a:solidFill>
                  <a:srgbClr val="000000"/>
                </a:solidFill>
                <a:latin typeface="Times New Roman"/>
                <a:ea typeface="Times New Roman"/>
                <a:cs typeface="Times New Roman"/>
                <a:sym typeface="Times New Roman"/>
              </a:rPr>
              <a:t>. Further, there can be: </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 </a:t>
            </a:r>
            <a:r>
              <a:rPr lang="en" sz="2000">
                <a:solidFill>
                  <a:srgbClr val="000000"/>
                </a:solidFill>
                <a:uFill>
                  <a:noFill/>
                </a:uFill>
                <a:latin typeface="Times New Roman"/>
                <a:ea typeface="Times New Roman"/>
                <a:cs typeface="Times New Roman"/>
                <a:sym typeface="Times New Roman"/>
                <a:hlinkClick r:id="rId4"/>
              </a:rPr>
              <a:t>AI powered Video Interviews in Recruitment</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0000"/>
              </a:buClr>
              <a:buSzPts val="2000"/>
              <a:buFont typeface="Times New Roman"/>
              <a:buChar char="●"/>
            </a:pPr>
            <a:r>
              <a:rPr lang="en" sz="2000">
                <a:solidFill>
                  <a:srgbClr val="000000"/>
                </a:solidFill>
                <a:uFill>
                  <a:noFill/>
                </a:uFill>
                <a:latin typeface="Times New Roman"/>
                <a:ea typeface="Times New Roman"/>
                <a:cs typeface="Times New Roman"/>
                <a:sym typeface="Times New Roman"/>
                <a:hlinkClick r:id="rId5"/>
              </a:rPr>
              <a:t>Automated Talent Sourcing through AI in Recruitment</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0000"/>
              </a:buClr>
              <a:buSzPts val="2000"/>
              <a:buFont typeface="Times New Roman"/>
              <a:buChar char="●"/>
            </a:pPr>
            <a:r>
              <a:rPr lang="en" sz="2000">
                <a:solidFill>
                  <a:srgbClr val="000000"/>
                </a:solidFill>
                <a:uFill>
                  <a:noFill/>
                </a:uFill>
                <a:latin typeface="Times New Roman"/>
                <a:ea typeface="Times New Roman"/>
                <a:cs typeface="Times New Roman"/>
                <a:sym typeface="Times New Roman"/>
                <a:hlinkClick r:id="rId6"/>
              </a:rPr>
              <a:t>Talent rediscovery can be accomplished through AI in recruitmen</a:t>
            </a:r>
            <a:r>
              <a:rPr lang="en" sz="2000">
                <a:solidFill>
                  <a:srgbClr val="000000"/>
                </a:solidFill>
                <a:latin typeface="Times New Roman"/>
                <a:ea typeface="Times New Roman"/>
                <a:cs typeface="Times New Roman"/>
                <a:sym typeface="Times New Roman"/>
              </a:rPr>
              <a:t>t</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0000"/>
              </a:buClr>
              <a:buSzPts val="2000"/>
              <a:buFont typeface="Times New Roman"/>
              <a:buChar char="●"/>
            </a:pPr>
            <a:r>
              <a:rPr lang="en" sz="2000">
                <a:solidFill>
                  <a:srgbClr val="000000"/>
                </a:solidFill>
                <a:uFill>
                  <a:noFill/>
                </a:uFill>
                <a:latin typeface="Times New Roman"/>
                <a:ea typeface="Times New Roman"/>
                <a:cs typeface="Times New Roman"/>
                <a:sym typeface="Times New Roman"/>
                <a:hlinkClick r:id="rId7"/>
              </a:rPr>
              <a:t>Sentiment Analysis through AI in Recruitment</a:t>
            </a:r>
            <a:endParaRPr sz="2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4"/>
          <p:cNvSpPr txBox="1"/>
          <p:nvPr>
            <p:ph type="ctrTitle"/>
          </p:nvPr>
        </p:nvSpPr>
        <p:spPr>
          <a:xfrm>
            <a:off x="1996475" y="429779"/>
            <a:ext cx="5361300" cy="67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Scope</a:t>
            </a:r>
            <a:endParaRPr/>
          </a:p>
        </p:txBody>
      </p:sp>
      <p:sp>
        <p:nvSpPr>
          <p:cNvPr id="201" name="Google Shape;201;p24"/>
          <p:cNvSpPr txBox="1"/>
          <p:nvPr>
            <p:ph idx="1" type="subTitle"/>
          </p:nvPr>
        </p:nvSpPr>
        <p:spPr>
          <a:xfrm>
            <a:off x="635825" y="1102075"/>
            <a:ext cx="8082600" cy="326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333333"/>
                </a:solidFill>
                <a:latin typeface="Times New Roman"/>
                <a:ea typeface="Times New Roman"/>
                <a:cs typeface="Times New Roman"/>
                <a:sym typeface="Times New Roman"/>
              </a:rPr>
              <a:t>Industry experts believe the future of AI for recruiting is Augmented Intelligence. Augmented intelligence is the belief that you cannot fully replace human capabilities through technology. Instead, augmented intelligence suggests we should look to create technology to enhance human aptitude and efficiency. The ability to use augmented AI to automate repetitive, administrative tasks will be extremely valuable. </a:t>
            </a:r>
            <a:endParaRPr sz="2000">
              <a:latin typeface="Times New Roman"/>
              <a:ea typeface="Times New Roman"/>
              <a:cs typeface="Times New Roman"/>
              <a:sym typeface="Times New Roman"/>
            </a:endParaRPr>
          </a:p>
        </p:txBody>
      </p:sp>
      <p:pic>
        <p:nvPicPr>
          <p:cNvPr id="202" name="Google Shape;202;p24"/>
          <p:cNvPicPr preferRelativeResize="0"/>
          <p:nvPr/>
        </p:nvPicPr>
        <p:blipFill>
          <a:blip r:embed="rId3">
            <a:alphaModFix/>
          </a:blip>
          <a:stretch>
            <a:fillRect/>
          </a:stretch>
        </p:blipFill>
        <p:spPr>
          <a:xfrm>
            <a:off x="3782700" y="3363000"/>
            <a:ext cx="5361299" cy="1627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5"/>
          <p:cNvSpPr txBox="1"/>
          <p:nvPr>
            <p:ph type="ctrTitle"/>
          </p:nvPr>
        </p:nvSpPr>
        <p:spPr>
          <a:xfrm>
            <a:off x="1858700" y="690030"/>
            <a:ext cx="5361300" cy="59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208" name="Google Shape;208;p25"/>
          <p:cNvSpPr txBox="1"/>
          <p:nvPr>
            <p:ph idx="1" type="subTitle"/>
          </p:nvPr>
        </p:nvSpPr>
        <p:spPr>
          <a:xfrm>
            <a:off x="428625" y="1362400"/>
            <a:ext cx="8205300" cy="33984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p>
          <a:p>
            <a:pPr indent="-355600" lvl="0" marL="457200" rtl="0" algn="l">
              <a:lnSpc>
                <a:spcPct val="115000"/>
              </a:lnSpc>
              <a:spcBef>
                <a:spcPts val="0"/>
              </a:spcBef>
              <a:spcAft>
                <a:spcPts val="0"/>
              </a:spcAft>
              <a:buSzPts val="2000"/>
              <a:buFont typeface="Times New Roman"/>
              <a:buChar char="●"/>
            </a:pPr>
            <a:r>
              <a:rPr lang="en" sz="2000" u="sng">
                <a:solidFill>
                  <a:srgbClr val="000000"/>
                </a:solidFill>
                <a:latin typeface="Times New Roman"/>
                <a:ea typeface="Times New Roman"/>
                <a:cs typeface="Times New Roman"/>
                <a:sym typeface="Times New Roman"/>
                <a:hlinkClick r:id="rId3"/>
              </a:rPr>
              <a:t>https://ideal.com/recruitment-chatbot/</a:t>
            </a:r>
            <a:endParaRPr sz="20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 sz="2000" u="sng">
                <a:solidFill>
                  <a:srgbClr val="000000"/>
                </a:solidFill>
                <a:latin typeface="Times New Roman"/>
                <a:ea typeface="Times New Roman"/>
                <a:cs typeface="Times New Roman"/>
                <a:sym typeface="Times New Roman"/>
                <a:hlinkClick r:id="rId4"/>
              </a:rPr>
              <a:t>https://marutitech.com/14-powerful-chatbot-platforms/</a:t>
            </a:r>
            <a:endParaRPr sz="20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 sz="2000" u="sng">
                <a:solidFill>
                  <a:srgbClr val="000000"/>
                </a:solidFill>
                <a:latin typeface="Times New Roman"/>
                <a:ea typeface="Times New Roman"/>
                <a:cs typeface="Times New Roman"/>
                <a:sym typeface="Times New Roman"/>
                <a:hlinkClick r:id="rId5"/>
              </a:rPr>
              <a:t>https://chatbotsmagazine.com/how-to-develop-a-chatbot-from-scratch-62bed1adab8c</a:t>
            </a:r>
            <a:endParaRPr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6"/>
          <p:cNvSpPr txBox="1"/>
          <p:nvPr>
            <p:ph type="ctrTitle"/>
          </p:nvPr>
        </p:nvSpPr>
        <p:spPr>
          <a:xfrm>
            <a:off x="1891353" y="1271758"/>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214" name="Google Shape;214;p26"/>
          <p:cNvSpPr txBox="1"/>
          <p:nvPr>
            <p:ph idx="1" type="subTitle"/>
          </p:nvPr>
        </p:nvSpPr>
        <p:spPr>
          <a:xfrm>
            <a:off x="1537250" y="3138143"/>
            <a:ext cx="6361800" cy="981300"/>
          </a:xfrm>
          <a:prstGeom prst="rect">
            <a:avLst/>
          </a:prstGeom>
        </p:spPr>
        <p:txBody>
          <a:bodyPr anchorCtr="0" anchor="t" bIns="91425" lIns="91425" spcFirstLastPara="1" rIns="91425" wrap="square" tIns="91425">
            <a:noAutofit/>
          </a:bodyPr>
          <a:lstStyle/>
          <a:p>
            <a:pPr indent="-355600" lvl="0" marL="18288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Team RASP AI Recruiter</a:t>
            </a: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212529"/>
                </a:solidFill>
                <a:highlight>
                  <a:srgbClr val="FFFFFF"/>
                </a:highlight>
                <a:latin typeface="Times New Roman"/>
                <a:ea typeface="Times New Roman"/>
                <a:cs typeface="Times New Roman"/>
                <a:sym typeface="Times New Roman"/>
              </a:rPr>
              <a:t>AI Recruiter – Shortlist a Suitable candidate for specific Job Role</a:t>
            </a:r>
            <a:endParaRPr b="1" sz="2000">
              <a:latin typeface="Times New Roman"/>
              <a:ea typeface="Times New Roman"/>
              <a:cs typeface="Times New Roman"/>
              <a:sym typeface="Times New Roman"/>
            </a:endParaRPr>
          </a:p>
        </p:txBody>
      </p:sp>
      <p:sp>
        <p:nvSpPr>
          <p:cNvPr id="136" name="Google Shape;136;p14"/>
          <p:cNvSpPr txBox="1"/>
          <p:nvPr>
            <p:ph idx="1" type="body"/>
          </p:nvPr>
        </p:nvSpPr>
        <p:spPr>
          <a:xfrm>
            <a:off x="819150" y="1239950"/>
            <a:ext cx="7505700" cy="31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2000">
                <a:solidFill>
                  <a:srgbClr val="000000"/>
                </a:solidFill>
                <a:latin typeface="Times New Roman"/>
                <a:ea typeface="Times New Roman"/>
                <a:cs typeface="Times New Roman"/>
                <a:sym typeface="Times New Roman"/>
              </a:rPr>
              <a:t>PROJECT BY TEAM :</a:t>
            </a:r>
            <a:endParaRPr sz="20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2000">
                <a:solidFill>
                  <a:srgbClr val="000000"/>
                </a:solidFill>
                <a:latin typeface="Times New Roman"/>
                <a:ea typeface="Times New Roman"/>
                <a:cs typeface="Times New Roman"/>
                <a:sym typeface="Times New Roman"/>
              </a:rPr>
              <a:t>Abhirami M</a:t>
            </a:r>
            <a:endParaRPr sz="20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2000">
                <a:solidFill>
                  <a:srgbClr val="000000"/>
                </a:solidFill>
                <a:latin typeface="Times New Roman"/>
                <a:ea typeface="Times New Roman"/>
                <a:cs typeface="Times New Roman"/>
                <a:sym typeface="Times New Roman"/>
              </a:rPr>
              <a:t>Pavithra S</a:t>
            </a:r>
            <a:endParaRPr sz="20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2000">
                <a:solidFill>
                  <a:srgbClr val="000000"/>
                </a:solidFill>
                <a:latin typeface="Times New Roman"/>
                <a:ea typeface="Times New Roman"/>
                <a:cs typeface="Times New Roman"/>
                <a:sym typeface="Times New Roman"/>
              </a:rPr>
              <a:t>Rooban S</a:t>
            </a:r>
            <a:endParaRPr sz="20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sz="2000">
                <a:solidFill>
                  <a:srgbClr val="000000"/>
                </a:solidFill>
                <a:latin typeface="Times New Roman"/>
                <a:ea typeface="Times New Roman"/>
                <a:cs typeface="Times New Roman"/>
                <a:sym typeface="Times New Roman"/>
              </a:rPr>
              <a:t>Shreenidhi N</a:t>
            </a:r>
            <a:endParaRPr sz="2000">
              <a:solidFill>
                <a:srgbClr val="000000"/>
              </a:solidFill>
              <a:latin typeface="Times New Roman"/>
              <a:ea typeface="Times New Roman"/>
              <a:cs typeface="Times New Roman"/>
              <a:sym typeface="Times New Roman"/>
            </a:endParaRPr>
          </a:p>
        </p:txBody>
      </p:sp>
      <p:pic>
        <p:nvPicPr>
          <p:cNvPr id="137" name="Google Shape;137;p14"/>
          <p:cNvPicPr preferRelativeResize="0"/>
          <p:nvPr/>
        </p:nvPicPr>
        <p:blipFill>
          <a:blip r:embed="rId3">
            <a:alphaModFix/>
          </a:blip>
          <a:stretch>
            <a:fillRect/>
          </a:stretch>
        </p:blipFill>
        <p:spPr>
          <a:xfrm>
            <a:off x="3530551" y="2248250"/>
            <a:ext cx="4980026" cy="2314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idx="1" type="subTitle"/>
          </p:nvPr>
        </p:nvSpPr>
        <p:spPr>
          <a:xfrm>
            <a:off x="362475" y="474550"/>
            <a:ext cx="7863900" cy="417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rgbClr val="000000"/>
                </a:solidFill>
                <a:latin typeface="Times New Roman"/>
                <a:ea typeface="Times New Roman"/>
                <a:cs typeface="Times New Roman"/>
                <a:sym typeface="Times New Roman"/>
              </a:rPr>
              <a:t>In today’s world, AI plays a major role and helps for the betterment.</a:t>
            </a:r>
            <a:endParaRPr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just">
              <a:spcBef>
                <a:spcPts val="1200"/>
              </a:spcBef>
              <a:spcAft>
                <a:spcPts val="1200"/>
              </a:spcAft>
              <a:buNone/>
            </a:pPr>
            <a:r>
              <a:rPr lang="en" sz="2000">
                <a:solidFill>
                  <a:srgbClr val="000000"/>
                </a:solidFill>
                <a:latin typeface="Times New Roman"/>
                <a:ea typeface="Times New Roman"/>
                <a:cs typeface="Times New Roman"/>
                <a:sym typeface="Times New Roman"/>
              </a:rPr>
              <a:t>We have created an AI recruiter that shortlists a suitable candidate for a specific Job Role. The </a:t>
            </a:r>
            <a:r>
              <a:rPr lang="en" sz="2000">
                <a:solidFill>
                  <a:srgbClr val="212529"/>
                </a:solidFill>
                <a:highlight>
                  <a:srgbClr val="FFFFFF"/>
                </a:highlight>
                <a:latin typeface="Times New Roman"/>
                <a:ea typeface="Times New Roman"/>
                <a:cs typeface="Times New Roman"/>
                <a:sym typeface="Times New Roman"/>
              </a:rPr>
              <a:t>Software Bot enables Artificial Intelligence, acquires the candidate application, shortlists for interview and identifies his skills &amp; personality traits through conversation and various ability testing processes.</a:t>
            </a:r>
            <a:endParaRPr sz="2000">
              <a:solidFill>
                <a:srgbClr val="000000"/>
              </a:solidFill>
              <a:latin typeface="Times New Roman"/>
              <a:ea typeface="Times New Roman"/>
              <a:cs typeface="Times New Roman"/>
              <a:sym typeface="Times New Roman"/>
            </a:endParaRPr>
          </a:p>
        </p:txBody>
      </p:sp>
      <p:pic>
        <p:nvPicPr>
          <p:cNvPr id="143" name="Google Shape;143;p15"/>
          <p:cNvPicPr preferRelativeResize="0"/>
          <p:nvPr/>
        </p:nvPicPr>
        <p:blipFill rotWithShape="1">
          <a:blip r:embed="rId3">
            <a:alphaModFix/>
          </a:blip>
          <a:srcRect b="20678" l="0" r="0" t="0"/>
          <a:stretch/>
        </p:blipFill>
        <p:spPr>
          <a:xfrm>
            <a:off x="4251525" y="2866775"/>
            <a:ext cx="4504675" cy="2276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ctrTitle"/>
          </p:nvPr>
        </p:nvSpPr>
        <p:spPr>
          <a:xfrm>
            <a:off x="1858700" y="445106"/>
            <a:ext cx="5361300" cy="45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Existing Problem</a:t>
            </a:r>
            <a:endParaRPr/>
          </a:p>
        </p:txBody>
      </p:sp>
      <p:sp>
        <p:nvSpPr>
          <p:cNvPr id="149" name="Google Shape;149;p16"/>
          <p:cNvSpPr txBox="1"/>
          <p:nvPr>
            <p:ph idx="1" type="subTitle"/>
          </p:nvPr>
        </p:nvSpPr>
        <p:spPr>
          <a:xfrm>
            <a:off x="459250" y="1209303"/>
            <a:ext cx="8235600" cy="367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000000"/>
                </a:solidFill>
                <a:latin typeface="Times New Roman"/>
                <a:ea typeface="Times New Roman"/>
                <a:cs typeface="Times New Roman"/>
                <a:sym typeface="Times New Roman"/>
              </a:rPr>
              <a:t>As companies expand and continue to grow, new job posts are created and thus the number of applications also grows parallely. But companies interviewing and testing each and every candidate is impractical and inefficient in modern times. The manpower needed for interviewing candidates for big MNCs is inefficient in terms of time and energy. Therefore the need for an intermediate process that can automatically select the right people from the vast pool of candidates is of utmost importance. The automatic process must efficiently shortlist candidates by testing the relevant skills and also make sure to identify the required abilities. </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7"/>
          <p:cNvSpPr txBox="1"/>
          <p:nvPr>
            <p:ph idx="1" type="subTitle"/>
          </p:nvPr>
        </p:nvSpPr>
        <p:spPr>
          <a:xfrm>
            <a:off x="398000" y="596974"/>
            <a:ext cx="8174400" cy="41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rgbClr val="000000"/>
                </a:solidFill>
                <a:latin typeface="Times New Roman"/>
                <a:ea typeface="Times New Roman"/>
                <a:cs typeface="Times New Roman"/>
                <a:sym typeface="Times New Roman"/>
              </a:rPr>
              <a:t>Our recruitment chatbot can:</a:t>
            </a:r>
            <a:endParaRPr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collect information from candidates such as their resume and contact information.</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collect information about the company, job title, location and all other requirements.</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Conduct tests that evaluate a candidate’s logical thinking as well as domain related knowledge.</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ask screening questions about candidates’ experience, knowledge, and skills based on the requirements.</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schedule an interview with a human recruiter.</a:t>
            </a:r>
            <a:endParaRPr sz="20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2000"/>
          </a:p>
        </p:txBody>
      </p:sp>
      <p:pic>
        <p:nvPicPr>
          <p:cNvPr id="155" name="Google Shape;155;p17"/>
          <p:cNvPicPr preferRelativeResize="0"/>
          <p:nvPr/>
        </p:nvPicPr>
        <p:blipFill>
          <a:blip r:embed="rId3">
            <a:alphaModFix/>
          </a:blip>
          <a:stretch>
            <a:fillRect/>
          </a:stretch>
        </p:blipFill>
        <p:spPr>
          <a:xfrm>
            <a:off x="6095175" y="0"/>
            <a:ext cx="2788250" cy="1561425"/>
          </a:xfrm>
          <a:prstGeom prst="rect">
            <a:avLst/>
          </a:prstGeom>
          <a:noFill/>
          <a:ln>
            <a:noFill/>
          </a:ln>
        </p:spPr>
      </p:pic>
      <p:sp>
        <p:nvSpPr>
          <p:cNvPr id="156" name="Google Shape;156;p17"/>
          <p:cNvSpPr txBox="1"/>
          <p:nvPr>
            <p:ph type="ctrTitle"/>
          </p:nvPr>
        </p:nvSpPr>
        <p:spPr>
          <a:xfrm>
            <a:off x="572825" y="460406"/>
            <a:ext cx="5361300" cy="45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Proposed Solution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8"/>
          <p:cNvSpPr txBox="1"/>
          <p:nvPr>
            <p:ph type="ctrTitle"/>
          </p:nvPr>
        </p:nvSpPr>
        <p:spPr>
          <a:xfrm>
            <a:off x="1521924" y="445100"/>
            <a:ext cx="46320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Software Design</a:t>
            </a:r>
            <a:endParaRPr/>
          </a:p>
        </p:txBody>
      </p:sp>
      <p:sp>
        <p:nvSpPr>
          <p:cNvPr id="162" name="Google Shape;162;p18"/>
          <p:cNvSpPr txBox="1"/>
          <p:nvPr>
            <p:ph idx="1" type="subTitle"/>
          </p:nvPr>
        </p:nvSpPr>
        <p:spPr>
          <a:xfrm>
            <a:off x="480975" y="1193900"/>
            <a:ext cx="8152800" cy="34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rgbClr val="000000"/>
                </a:solidFill>
                <a:latin typeface="Times New Roman"/>
                <a:ea typeface="Times New Roman"/>
                <a:cs typeface="Times New Roman"/>
                <a:sym typeface="Times New Roman"/>
              </a:rPr>
              <a:t>The </a:t>
            </a:r>
            <a:r>
              <a:rPr b="1" lang="en" sz="2000">
                <a:solidFill>
                  <a:srgbClr val="000000"/>
                </a:solidFill>
                <a:latin typeface="Times New Roman"/>
                <a:ea typeface="Times New Roman"/>
                <a:cs typeface="Times New Roman"/>
                <a:sym typeface="Times New Roman"/>
              </a:rPr>
              <a:t>IBM Cloud</a:t>
            </a:r>
            <a:r>
              <a:rPr lang="en" sz="2000">
                <a:solidFill>
                  <a:srgbClr val="000000"/>
                </a:solidFill>
                <a:latin typeface="Times New Roman"/>
                <a:ea typeface="Times New Roman"/>
                <a:cs typeface="Times New Roman"/>
                <a:sym typeface="Times New Roman"/>
              </a:rPr>
              <a:t> Platform is very useful for designing this project. </a:t>
            </a:r>
            <a:endParaRPr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rgbClr val="000000"/>
                </a:solidFill>
                <a:latin typeface="Times New Roman"/>
                <a:ea typeface="Times New Roman"/>
                <a:cs typeface="Times New Roman"/>
                <a:sym typeface="Times New Roman"/>
              </a:rPr>
              <a:t>We used the </a:t>
            </a:r>
            <a:r>
              <a:rPr b="1" lang="en" sz="2000">
                <a:solidFill>
                  <a:srgbClr val="000000"/>
                </a:solidFill>
                <a:latin typeface="Times New Roman"/>
                <a:ea typeface="Times New Roman"/>
                <a:cs typeface="Times New Roman"/>
                <a:sym typeface="Times New Roman"/>
              </a:rPr>
              <a:t>Watson Assistant</a:t>
            </a:r>
            <a:r>
              <a:rPr lang="en" sz="2000">
                <a:solidFill>
                  <a:srgbClr val="000000"/>
                </a:solidFill>
                <a:latin typeface="Times New Roman"/>
                <a:ea typeface="Times New Roman"/>
                <a:cs typeface="Times New Roman"/>
                <a:sym typeface="Times New Roman"/>
              </a:rPr>
              <a:t> which provides services for creating a custom chatbot. With this we have implemented a bot using hard coded words and synonyms. The job application input and some knockout questions round are done with our specialized bot. The shortlisting process initially requires the candidates to submit their resume through</a:t>
            </a:r>
            <a:r>
              <a:rPr b="1" lang="en" sz="2000">
                <a:solidFill>
                  <a:srgbClr val="000000"/>
                </a:solidFill>
                <a:latin typeface="Times New Roman"/>
                <a:ea typeface="Times New Roman"/>
                <a:cs typeface="Times New Roman"/>
                <a:sym typeface="Times New Roman"/>
              </a:rPr>
              <a:t> Node red</a:t>
            </a:r>
            <a:r>
              <a:rPr lang="en" sz="2000">
                <a:solidFill>
                  <a:srgbClr val="000000"/>
                </a:solidFill>
                <a:latin typeface="Times New Roman"/>
                <a:ea typeface="Times New Roman"/>
                <a:cs typeface="Times New Roman"/>
                <a:sym typeface="Times New Roman"/>
              </a:rPr>
              <a:t> forms. Node Red is used for all the front end user interfaces that is very clear and user friendly. </a:t>
            </a:r>
            <a:r>
              <a:rPr b="1" lang="en" sz="2000">
                <a:solidFill>
                  <a:srgbClr val="000000"/>
                </a:solidFill>
                <a:latin typeface="Times New Roman"/>
                <a:ea typeface="Times New Roman"/>
                <a:cs typeface="Times New Roman"/>
                <a:sym typeface="Times New Roman"/>
              </a:rPr>
              <a:t>Cloudant</a:t>
            </a:r>
            <a:r>
              <a:rPr lang="en" sz="2000">
                <a:solidFill>
                  <a:srgbClr val="000000"/>
                </a:solidFill>
                <a:latin typeface="Times New Roman"/>
                <a:ea typeface="Times New Roman"/>
                <a:cs typeface="Times New Roman"/>
                <a:sym typeface="Times New Roman"/>
              </a:rPr>
              <a:t> is the database where all the data gets stored.</a:t>
            </a:r>
            <a:endParaRPr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20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2000">
              <a:latin typeface="Times New Roman"/>
              <a:ea typeface="Times New Roman"/>
              <a:cs typeface="Times New Roman"/>
              <a:sym typeface="Times New Roman"/>
            </a:endParaRPr>
          </a:p>
        </p:txBody>
      </p:sp>
      <p:pic>
        <p:nvPicPr>
          <p:cNvPr id="163" name="Google Shape;163;p18"/>
          <p:cNvPicPr preferRelativeResize="0"/>
          <p:nvPr/>
        </p:nvPicPr>
        <p:blipFill>
          <a:blip r:embed="rId3">
            <a:alphaModFix/>
          </a:blip>
          <a:stretch>
            <a:fillRect/>
          </a:stretch>
        </p:blipFill>
        <p:spPr>
          <a:xfrm>
            <a:off x="6153925" y="0"/>
            <a:ext cx="2901025" cy="1879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19"/>
          <p:cNvPicPr preferRelativeResize="0"/>
          <p:nvPr/>
        </p:nvPicPr>
        <p:blipFill>
          <a:blip r:embed="rId3">
            <a:alphaModFix/>
          </a:blip>
          <a:stretch>
            <a:fillRect/>
          </a:stretch>
        </p:blipFill>
        <p:spPr>
          <a:xfrm>
            <a:off x="1079100" y="1782350"/>
            <a:ext cx="3130600" cy="3100151"/>
          </a:xfrm>
          <a:prstGeom prst="rect">
            <a:avLst/>
          </a:prstGeom>
          <a:noFill/>
          <a:ln>
            <a:noFill/>
          </a:ln>
        </p:spPr>
      </p:pic>
      <p:pic>
        <p:nvPicPr>
          <p:cNvPr id="169" name="Google Shape;169;p19"/>
          <p:cNvPicPr preferRelativeResize="0"/>
          <p:nvPr/>
        </p:nvPicPr>
        <p:blipFill>
          <a:blip r:embed="rId4">
            <a:alphaModFix/>
          </a:blip>
          <a:stretch>
            <a:fillRect/>
          </a:stretch>
        </p:blipFill>
        <p:spPr>
          <a:xfrm>
            <a:off x="6178000" y="2090752"/>
            <a:ext cx="2899675" cy="2899675"/>
          </a:xfrm>
          <a:prstGeom prst="rect">
            <a:avLst/>
          </a:prstGeom>
          <a:noFill/>
          <a:ln>
            <a:noFill/>
          </a:ln>
        </p:spPr>
      </p:pic>
      <p:pic>
        <p:nvPicPr>
          <p:cNvPr id="170" name="Google Shape;170;p19"/>
          <p:cNvPicPr preferRelativeResize="0"/>
          <p:nvPr/>
        </p:nvPicPr>
        <p:blipFill>
          <a:blip r:embed="rId5">
            <a:alphaModFix/>
          </a:blip>
          <a:stretch>
            <a:fillRect/>
          </a:stretch>
        </p:blipFill>
        <p:spPr>
          <a:xfrm>
            <a:off x="2525825" y="555100"/>
            <a:ext cx="4577100" cy="134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0"/>
          <p:cNvSpPr txBox="1"/>
          <p:nvPr>
            <p:ph type="ctrTitle"/>
          </p:nvPr>
        </p:nvSpPr>
        <p:spPr>
          <a:xfrm>
            <a:off x="1629075" y="353252"/>
            <a:ext cx="5361300" cy="102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Flow Chart of our work</a:t>
            </a:r>
            <a:endParaRPr/>
          </a:p>
        </p:txBody>
      </p:sp>
      <p:pic>
        <p:nvPicPr>
          <p:cNvPr id="176" name="Google Shape;176;p20"/>
          <p:cNvPicPr preferRelativeResize="0"/>
          <p:nvPr/>
        </p:nvPicPr>
        <p:blipFill rotWithShape="1">
          <a:blip r:embed="rId3">
            <a:alphaModFix/>
          </a:blip>
          <a:srcRect b="0" l="27724" r="0" t="36313"/>
          <a:stretch/>
        </p:blipFill>
        <p:spPr>
          <a:xfrm>
            <a:off x="611625" y="1148100"/>
            <a:ext cx="7972175" cy="3712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1"/>
          <p:cNvSpPr txBox="1"/>
          <p:nvPr>
            <p:ph type="ctrTitle"/>
          </p:nvPr>
        </p:nvSpPr>
        <p:spPr>
          <a:xfrm>
            <a:off x="2516951" y="475706"/>
            <a:ext cx="3682800" cy="33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a:t>
            </a:r>
            <a:endParaRPr/>
          </a:p>
        </p:txBody>
      </p:sp>
      <p:sp>
        <p:nvSpPr>
          <p:cNvPr id="182" name="Google Shape;182;p21"/>
          <p:cNvSpPr txBox="1"/>
          <p:nvPr>
            <p:ph idx="1" type="subTitle"/>
          </p:nvPr>
        </p:nvSpPr>
        <p:spPr>
          <a:xfrm>
            <a:off x="459250" y="877650"/>
            <a:ext cx="8526600" cy="426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000000"/>
                </a:solidFill>
                <a:latin typeface="Times New Roman"/>
                <a:ea typeface="Times New Roman"/>
                <a:cs typeface="Times New Roman"/>
                <a:sym typeface="Times New Roman"/>
              </a:rPr>
              <a:t>We have proposed a system to identify candidates based on their resumes, logical thinking capabilities, domain related knowledge and also test candidates in pressure environments. We have approached the problem using the</a:t>
            </a:r>
            <a:r>
              <a:rPr b="1" lang="en" sz="2000">
                <a:solidFill>
                  <a:srgbClr val="000000"/>
                </a:solidFill>
                <a:latin typeface="Times New Roman"/>
                <a:ea typeface="Times New Roman"/>
                <a:cs typeface="Times New Roman"/>
                <a:sym typeface="Times New Roman"/>
              </a:rPr>
              <a:t> </a:t>
            </a:r>
            <a:r>
              <a:rPr lang="en" sz="2000">
                <a:solidFill>
                  <a:srgbClr val="000000"/>
                </a:solidFill>
                <a:latin typeface="Times New Roman"/>
                <a:ea typeface="Times New Roman"/>
                <a:cs typeface="Times New Roman"/>
                <a:sym typeface="Times New Roman"/>
              </a:rPr>
              <a:t>IBM Watson Assistant, which provides services for creating a custom chatbot. With this we have implemented a bot using hard coded words and synonyms.  The shortlisting process initially requires the candidates to submit their resume through Node red forms. All of this information can be collected in real life and simultaneously from hundreds to thousands of candidates. This information, after processing and shortlisting, can then be fed into the database and directly to a human recruiter to follow up. Thus, the prototype works well for the sample jobs and applications.</a:t>
            </a:r>
            <a:endParaRPr sz="20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