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80" r:id="rId1"/>
  </p:sldMasterIdLst>
  <p:notesMasterIdLst>
    <p:notesMasterId r:id="rId18"/>
  </p:notesMasterIdLst>
  <p:sldIdLst>
    <p:sldId id="256" r:id="rId2"/>
    <p:sldId id="257" r:id="rId3"/>
    <p:sldId id="268" r:id="rId4"/>
    <p:sldId id="259" r:id="rId5"/>
    <p:sldId id="261" r:id="rId6"/>
    <p:sldId id="263" r:id="rId7"/>
    <p:sldId id="262" r:id="rId8"/>
    <p:sldId id="265" r:id="rId9"/>
    <p:sldId id="260" r:id="rId10"/>
    <p:sldId id="269" r:id="rId11"/>
    <p:sldId id="270" r:id="rId12"/>
    <p:sldId id="271" r:id="rId13"/>
    <p:sldId id="266" r:id="rId14"/>
    <p:sldId id="267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2"/>
    <p:restoredTop sz="94706"/>
  </p:normalViewPr>
  <p:slideViewPr>
    <p:cSldViewPr snapToGrid="0">
      <p:cViewPr varScale="1">
        <p:scale>
          <a:sx n="111" d="100"/>
          <a:sy n="111" d="100"/>
        </p:scale>
        <p:origin x="5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24B0B-E520-2C46-8941-8ADC6089B05B}" type="datetimeFigureOut">
              <a:rPr lang="en-US" smtClean="0"/>
              <a:t>5/12/25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DE6F7-6A16-EC41-B10A-5BBEA66B3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53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DE6F7-6A16-EC41-B10A-5BBEA66B34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09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473C4-DC08-D968-6EA1-81D4B02A6A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34A7B4-23E2-D1BD-128A-787442F78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C3B24-1051-650E-ADFE-F7C05110B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A325B-3165-187B-8CBD-AC2A5B71C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FBA68-223D-E44F-37B5-42C8B3CD4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636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A716F-B214-5998-1019-13366A18B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0AD422-5863-DE7A-B0DB-8ED1C903B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A7C92-7510-2691-A31C-A5D5396B5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CD027-6D4B-0751-45AD-70DCC2BAF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FA3CD-4ADD-7D8B-6508-21EEE56B4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582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5B4008-4CD5-D895-1287-6DD0ACFB40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59C1D9-34F1-AC3A-299A-D77680450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C8FBF-E9C3-3E6F-B510-187019029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358AD-65D8-9C21-5027-EAC13C03C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C5515-9339-F363-DAAD-40B9B327C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77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C0BE7-4629-81FB-DD3C-A59F085B5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8DC56-96D3-FA7A-CC1D-4F482143B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72996-F8FC-F053-5BBB-A3318F02B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67FFD-2DEC-8EAB-8F91-42CB036B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7BE8A-3567-29E7-E3D7-8426A1A9C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29EAB15-0981-928D-1B6D-2B51CAC7AEE2}"/>
              </a:ext>
            </a:extLst>
          </p:cNvPr>
          <p:cNvCxnSpPr/>
          <p:nvPr userDrawn="1"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808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0FE70-CF6D-8AB5-E2E1-B7560D2CE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DB274-EB98-40BB-441C-77842983B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9685F-3E4A-DD9D-60E6-BAA14EC3B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11D04-40A5-2ABB-D4B5-D0DD63219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AF75A-9923-DA0F-43FB-DB96754B4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41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A9EBA-12C4-21A5-B1A9-6EE35E049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A45C3-528A-BDB5-F073-6885295213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2DD36E-609C-F7AA-ED31-E339E5C81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A767F-F3D8-4D89-23BA-961C1FA55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F7E02-80B8-8955-3025-376AC9B62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B8A15-78D2-CD08-9406-E81FF73C9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339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8EFFD-3687-DEBE-F5B9-1D3E2F185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9E7F7-4B3C-F812-8451-AA7E3488B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8E138C-BBBB-0E06-0B1B-D2040D2CE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B74EC8-29BB-8B8C-693A-FAF55390AA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F033E6-2BE2-2CB3-9982-8F010048E5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E627AF-32ED-D46B-F8F3-4B333FD88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5/12/25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FE52C-E314-841E-A895-B9540D8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B48525-6049-E12E-BFEF-02BE0A269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96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C6154-A322-D790-AF3E-803B458CE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07EF62-5D10-0FC8-A367-65A819ADF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151512-E610-82CC-36ED-D3AD58A69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43FC1D-BC15-4937-C176-F2DBF0880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008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1E6FCA-8B6F-CDC8-1C56-610C3A48D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85611C-EBCE-1D60-9D53-672E95D6C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49DF7-E271-91D5-F506-A3A22D04E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878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D5E0F-06FB-7D5D-B1F8-C5AE8D155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53A43-1C25-2815-D0BC-36E01CD7F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826760-F7BD-6883-41A5-DDF6F2968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B42EE7-6DB1-29B9-72C0-BF68A5A8D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FC57A-B88B-1855-879A-B34345DC7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FC295-0B1D-12DD-BEF6-B6B500D5A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427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3A6B5-B065-329C-F6A9-A707464D9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7D6594-E974-AAB1-A69B-8892E5DD0A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380072-D29D-780B-1B34-F9BBAFC77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D0628-E4E2-BB2A-B75D-92457702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5/12/25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8363C-8FCC-B660-EE7C-815AF67E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42FF2-DAE8-8A99-5312-E2C436B78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211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1BFC8D-33EB-FED5-DE59-2F2A4AE54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3CA80-6F5F-8563-DFDD-0E9889ED0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FDFD1-0C59-2CBF-8A7C-E598BC12EB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5/12/25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4A35A-4DEA-A652-8CB7-1D9B34C1D3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A021A-7144-3338-3A17-41B8D618F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553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v.uk/bank-holidays" TargetMode="External"/><Relationship Id="rId2" Type="http://schemas.openxmlformats.org/officeDocument/2006/relationships/hyperlink" Target="https://meteostat.net/en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3" name="Freeform: Shape 20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A9B6F7-ACC1-EE77-BC9A-68201359F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en-IN" sz="52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Winter Air Quality Analysis </a:t>
            </a:r>
            <a:endParaRPr lang="en-US" sz="520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129EF6-6EB3-2849-C7EF-773FF89FD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>
            <a:normAutofit/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58131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1B121-C18E-65D1-B1B9-2085C55DC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18591"/>
          </a:xfrm>
        </p:spPr>
        <p:txBody>
          <a:bodyPr>
            <a:noAutofit/>
          </a:bodyPr>
          <a:lstStyle/>
          <a:p>
            <a:r>
              <a:rPr lang="en-IN" b="1" u="sng" dirty="0">
                <a:latin typeface="Calibri" panose="020F0502020204030204" pitchFamily="34" charset="0"/>
                <a:cs typeface="Calibri" panose="020F0502020204030204" pitchFamily="34" charset="0"/>
              </a:rPr>
              <a:t>Challenges in Measurement (Sensor Story)</a:t>
            </a:r>
            <a:endParaRPr lang="en-US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Content Placeholder 5" descr="A graph of a graph&#10;&#10;AI-generated content may be incorrect.">
            <a:extLst>
              <a:ext uri="{FF2B5EF4-FFF2-40B4-BE49-F238E27FC236}">
                <a16:creationId xmlns:a16="http://schemas.microsoft.com/office/drawing/2014/main" id="{5DEF86DA-C778-D07F-76D3-1E84F0097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1480" y="543514"/>
            <a:ext cx="6172200" cy="240284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5D952-75C0-DFC0-689D-E9D1412BF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4500039" cy="4250635"/>
          </a:xfrm>
        </p:spPr>
        <p:txBody>
          <a:bodyPr>
            <a:noAutofit/>
          </a:bodyPr>
          <a:lstStyle/>
          <a:p>
            <a:r>
              <a:rPr lang="en-IN" b="1" i="0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 Negative values :</a:t>
            </a:r>
          </a:p>
          <a:p>
            <a:r>
              <a:rPr lang="en-IN" b="0" i="0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Negative readings of PM2.5 or PM10 often indicate sensor calibration drift or measurement artefacts, especially when true concentrations are very low.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Notable peak around early December, possibly indicating sensor drift or calibration error.</a:t>
            </a:r>
          </a:p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2. Missing values:</a:t>
            </a:r>
          </a:p>
          <a:p>
            <a:r>
              <a:rPr lang="en-IN" b="0" i="0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Missing data may align with sensor downtime or extreme weather conditions that disrupt measurement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Sporadic gaps are also seen, but less severe </a:t>
            </a:r>
            <a:endParaRPr lang="en-IN" dirty="0">
              <a:solidFill>
                <a:srgbClr val="1F1F1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Cause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Persistent anomalies suggest systematic issues, potential hardware degradation or power/network issues.</a:t>
            </a:r>
          </a:p>
        </p:txBody>
      </p:sp>
      <p:pic>
        <p:nvPicPr>
          <p:cNvPr id="8" name="Picture 7" descr="A blue and yellow rectangular object&#10;&#10;AI-generated content may be incorrect.">
            <a:extLst>
              <a:ext uri="{FF2B5EF4-FFF2-40B4-BE49-F238E27FC236}">
                <a16:creationId xmlns:a16="http://schemas.microsoft.com/office/drawing/2014/main" id="{67BDAC4F-B5A8-434E-D556-9AEDBE51D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481" y="3152640"/>
            <a:ext cx="6172199" cy="240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762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F8A2C-A09E-AD62-6FF5-5D58338CC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57201"/>
            <a:ext cx="4572002" cy="748748"/>
          </a:xfrm>
        </p:spPr>
        <p:txBody>
          <a:bodyPr/>
          <a:lstStyle/>
          <a:p>
            <a:r>
              <a:rPr lang="en-IN" b="1" u="sng" dirty="0">
                <a:latin typeface="Calibri" panose="020F0502020204030204" pitchFamily="34" charset="0"/>
                <a:cs typeface="Calibri" panose="020F0502020204030204" pitchFamily="34" charset="0"/>
              </a:rPr>
              <a:t>Environmental Influences</a:t>
            </a:r>
            <a:endParaRPr lang="en-US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24FFCBB-0943-3C8F-CA5C-B331AB6342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4209" y="1908314"/>
            <a:ext cx="5550702" cy="333304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2B2FA-AE22-99C4-AB4F-2AED12757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1510749"/>
            <a:ext cx="4916556" cy="4399722"/>
          </a:xfrm>
        </p:spPr>
        <p:txBody>
          <a:bodyPr>
            <a:normAutofit/>
          </a:bodyPr>
          <a:lstStyle/>
          <a:p>
            <a:pPr algn="l">
              <a:buNone/>
            </a:pPr>
            <a:r>
              <a:rPr lang="en-IN" sz="1800" b="1" i="0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High‐wind </a:t>
            </a:r>
            <a:r>
              <a:rPr lang="en-IN" sz="1800" b="0" i="0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vulnerability at Keighley → maybe inlet turbulence or power wobbles in storms.</a:t>
            </a:r>
          </a:p>
          <a:p>
            <a:pPr algn="l">
              <a:buNone/>
            </a:pPr>
            <a:r>
              <a:rPr lang="en-IN" sz="1800" b="1" i="0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Cold-temperature</a:t>
            </a:r>
            <a:r>
              <a:rPr lang="en-IN" sz="1800" b="0" i="0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issues at Tong Street → perhaps condensation or icing in the optics.</a:t>
            </a:r>
          </a:p>
          <a:p>
            <a:pPr algn="l"/>
            <a:r>
              <a:rPr lang="en-IN" sz="1800" b="1" i="0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Heat-related</a:t>
            </a:r>
            <a:r>
              <a:rPr lang="en-IN" sz="1800" b="0" i="0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drift at Treadwell Mills → Check shelter ventilation or solar loading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This allows us to schedule calibration, maintenance, or QA downtime more efficiently without missing key pollution events.</a:t>
            </a:r>
          </a:p>
          <a:p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Avoids servicing during critical periods (e.g., cold, calm days when spikes are likely)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685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01C88-67F5-4C6D-80DB-F97C60084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59565"/>
          </a:xfrm>
        </p:spPr>
        <p:txBody>
          <a:bodyPr/>
          <a:lstStyle/>
          <a:p>
            <a:r>
              <a:rPr lang="en-IN" sz="3200" b="1" u="sng" dirty="0">
                <a:latin typeface="Calibri" panose="020F0502020204030204" pitchFamily="34" charset="0"/>
                <a:cs typeface="Calibri" panose="020F0502020204030204" pitchFamily="34" charset="0"/>
              </a:rPr>
              <a:t>Sensor Dropout Risk 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/>
          </a:p>
        </p:txBody>
      </p:sp>
      <p:pic>
        <p:nvPicPr>
          <p:cNvPr id="6" name="Content Placeholder 5" descr="A map with red dots and blue circles&#10;&#10;AI-generated content may be incorrect.">
            <a:extLst>
              <a:ext uri="{FF2B5EF4-FFF2-40B4-BE49-F238E27FC236}">
                <a16:creationId xmlns:a16="http://schemas.microsoft.com/office/drawing/2014/main" id="{5FE49C1F-D7B1-5DFF-C24F-BE3C3FACCA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2025" y="1260706"/>
            <a:ext cx="6956149" cy="441122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58922-6983-1A9C-3327-BC8EC3430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8185" y="1470991"/>
            <a:ext cx="3932237" cy="4810539"/>
          </a:xfrm>
        </p:spPr>
        <p:txBody>
          <a:bodyPr/>
          <a:lstStyle/>
          <a:p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To analyse the probability of </a:t>
            </a:r>
            <a:r>
              <a:rPr lang="en-IN" sz="1800" b="1" dirty="0">
                <a:latin typeface="Calibri" panose="020F0502020204030204" pitchFamily="34" charset="0"/>
                <a:cs typeface="Calibri" panose="020F0502020204030204" pitchFamily="34" charset="0"/>
              </a:rPr>
              <a:t>sensor data dropout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 as a function of environmental variables, </a:t>
            </a:r>
            <a:r>
              <a:rPr lang="en-IN" sz="1800" b="1" dirty="0">
                <a:latin typeface="Calibri" panose="020F0502020204030204" pitchFamily="34" charset="0"/>
                <a:cs typeface="Calibri" panose="020F0502020204030204" pitchFamily="34" charset="0"/>
              </a:rPr>
              <a:t>logistic regression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 (specifically using a </a:t>
            </a:r>
            <a:r>
              <a:rPr lang="en-IN" sz="1800" b="1" dirty="0">
                <a:latin typeface="Calibri" panose="020F0502020204030204" pitchFamily="34" charset="0"/>
                <a:cs typeface="Calibri" panose="020F0502020204030204" pitchFamily="34" charset="0"/>
              </a:rPr>
              <a:t>Generalised Linear Model) 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is used.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given map shows which stations are more susceptible to dropouts(missing values) due to weather conditions </a:t>
            </a:r>
          </a:p>
          <a:p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Bradford Treadwell Mills showed the highest average dropout risk: </a:t>
            </a:r>
            <a:r>
              <a:rPr lang="en-IN" sz="1800" b="1" dirty="0">
                <a:latin typeface="Calibri" panose="020F0502020204030204" pitchFamily="34" charset="0"/>
                <a:cs typeface="Calibri" panose="020F0502020204030204" pitchFamily="34" charset="0"/>
              </a:rPr>
              <a:t>0.65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Spatial visualisation shows risk concentrated in the southern cluster.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935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A8BFF-EFBF-894C-71C2-41D3FCF0B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722243"/>
          </a:xfrm>
        </p:spPr>
        <p:txBody>
          <a:bodyPr/>
          <a:lstStyle/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Predictive Modelling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CF1AF26-A965-5BF3-EE3F-D80006BDC3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8436482"/>
              </p:ext>
            </p:extLst>
          </p:nvPr>
        </p:nvGraphicFramePr>
        <p:xfrm>
          <a:off x="5353878" y="974559"/>
          <a:ext cx="6233521" cy="45556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1841">
                  <a:extLst>
                    <a:ext uri="{9D8B030D-6E8A-4147-A177-3AD203B41FA5}">
                      <a16:colId xmlns:a16="http://schemas.microsoft.com/office/drawing/2014/main" val="9648326"/>
                    </a:ext>
                  </a:extLst>
                </a:gridCol>
                <a:gridCol w="968722">
                  <a:extLst>
                    <a:ext uri="{9D8B030D-6E8A-4147-A177-3AD203B41FA5}">
                      <a16:colId xmlns:a16="http://schemas.microsoft.com/office/drawing/2014/main" val="4035917721"/>
                    </a:ext>
                  </a:extLst>
                </a:gridCol>
                <a:gridCol w="1235282">
                  <a:extLst>
                    <a:ext uri="{9D8B030D-6E8A-4147-A177-3AD203B41FA5}">
                      <a16:colId xmlns:a16="http://schemas.microsoft.com/office/drawing/2014/main" val="3926013139"/>
                    </a:ext>
                  </a:extLst>
                </a:gridCol>
                <a:gridCol w="1235282">
                  <a:extLst>
                    <a:ext uri="{9D8B030D-6E8A-4147-A177-3AD203B41FA5}">
                      <a16:colId xmlns:a16="http://schemas.microsoft.com/office/drawing/2014/main" val="2900677777"/>
                    </a:ext>
                  </a:extLst>
                </a:gridCol>
                <a:gridCol w="1292394">
                  <a:extLst>
                    <a:ext uri="{9D8B030D-6E8A-4147-A177-3AD203B41FA5}">
                      <a16:colId xmlns:a16="http://schemas.microsoft.com/office/drawing/2014/main" val="71156347"/>
                    </a:ext>
                  </a:extLst>
                </a:gridCol>
              </a:tblGrid>
              <a:tr h="79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Site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Pollutant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MAE (µg/m³)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R² (Fit Quality)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054290"/>
                  </a:ext>
                </a:extLst>
              </a:tr>
              <a:tr h="48318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Keighley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PM2.5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2.873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4.089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0.643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894217"/>
                  </a:ext>
                </a:extLst>
              </a:tr>
              <a:tr h="556591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PM10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3.446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6.411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580812"/>
                  </a:ext>
                </a:extLst>
              </a:tr>
              <a:tr h="3077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Treadwell Mills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PM2.5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1.546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0.694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2730"/>
                  </a:ext>
                </a:extLst>
              </a:tr>
              <a:tr h="523521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PM10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2.324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6.144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155479"/>
                  </a:ext>
                </a:extLst>
              </a:tr>
              <a:tr h="555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Tong Street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PM2.5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2.729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4.300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0.488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354139"/>
                  </a:ext>
                </a:extLst>
              </a:tr>
              <a:tr h="523521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PM10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3.467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0.602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508374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CB574-F9B2-0A63-E9A1-ED835F832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8539" y="1313295"/>
            <a:ext cx="4876799" cy="455569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700" b="0" i="0" dirty="0">
              <a:solidFill>
                <a:srgbClr val="1F1F1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0FD61B-37EA-C4B6-3721-0BD36EE871A1}"/>
              </a:ext>
            </a:extLst>
          </p:cNvPr>
          <p:cNvSpPr txBox="1"/>
          <p:nvPr/>
        </p:nvSpPr>
        <p:spPr>
          <a:xfrm>
            <a:off x="609600" y="1417983"/>
            <a:ext cx="45057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Used </a:t>
            </a:r>
            <a:r>
              <a:rPr lang="en-IN" b="1" dirty="0" err="1">
                <a:latin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, a powerful machine learning algorithm for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Important feature used: weather, time and pollution lags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The model showed good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 predictive performance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across stations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Higher R² (up to 0.69)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indicates that weather data helped explain pollution levels effectively.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909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63682-C646-75A4-A244-FC94F80A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8290960" cy="815009"/>
          </a:xfrm>
        </p:spPr>
        <p:txBody>
          <a:bodyPr/>
          <a:lstStyle/>
          <a:p>
            <a:r>
              <a:rPr lang="en-IN" b="1" u="sng" dirty="0">
                <a:latin typeface="Calibri" panose="020F0502020204030204" pitchFamily="34" charset="0"/>
                <a:cs typeface="Calibri" panose="020F0502020204030204" pitchFamily="34" charset="0"/>
              </a:rPr>
              <a:t>Example Prediction: Keighley PM2.5 Forecast </a:t>
            </a:r>
            <a:endParaRPr lang="en-US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Content Placeholder 5" descr="A graph with blue lines and red dotted line&#10;&#10;AI-generated content may be incorrect.">
            <a:extLst>
              <a:ext uri="{FF2B5EF4-FFF2-40B4-BE49-F238E27FC236}">
                <a16:creationId xmlns:a16="http://schemas.microsoft.com/office/drawing/2014/main" id="{A9AC5CD0-C023-C2AE-745D-BF7097C2AC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8434" y="2319130"/>
            <a:ext cx="5656953" cy="226612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696AC-67E0-85C3-797B-E466490FA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3" y="1739347"/>
            <a:ext cx="4712873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This is an example forecast using the trained model for Bradford Keighley PM2.5.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Simulates daily average PM2.5 between 16 Jan and 25 Feb 2026.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Multiple days are predicted to exceed the legal daily limit of 15 µg/m³.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Demonstrates how the model can support early warning and planning for air pollution risks.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389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EE3D7-0C01-FF65-88CB-B2460DA40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6" y="365125"/>
            <a:ext cx="10161104" cy="1325563"/>
          </a:xfrm>
        </p:spPr>
        <p:txBody>
          <a:bodyPr>
            <a:normAutofit/>
          </a:bodyPr>
          <a:lstStyle/>
          <a:p>
            <a:r>
              <a:rPr lang="en-US" sz="3200" b="1" u="sng" dirty="0">
                <a:latin typeface="Calibri" panose="020F0502020204030204" pitchFamily="34" charset="0"/>
                <a:cs typeface="Calibri" panose="020F0502020204030204" pitchFamily="34" charset="0"/>
              </a:rPr>
              <a:t>Future 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47BDED-418A-B0E6-BFC6-5DDBA0B0E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696" y="2014329"/>
            <a:ext cx="10161104" cy="4162633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IN" sz="1700" b="1" i="0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Feature Enhancement</a:t>
            </a:r>
            <a:endParaRPr lang="en-IN" sz="1700" b="0" i="0" dirty="0">
              <a:solidFill>
                <a:srgbClr val="1F1F1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sz="1700" b="0" i="0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Integrate additional meteorological variables (e.g., wind </a:t>
            </a:r>
            <a:r>
              <a:rPr lang="en-IN" sz="1700" b="1" i="0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n-IN" sz="1700" b="0" i="0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boundary‐layer height) and real‐time traffic flow data.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1700" b="0" i="0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Incorporate land‐use and GIS layers (industrial zones, major roads) to capture spatial heterogeneity.</a:t>
            </a:r>
          </a:p>
          <a:p>
            <a:pPr algn="l">
              <a:buFont typeface="+mj-lt"/>
              <a:buAutoNum type="arabicPeriod"/>
            </a:pPr>
            <a:r>
              <a:rPr lang="en-IN" sz="1700" b="1" i="0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Modeling Improvements</a:t>
            </a:r>
            <a:endParaRPr lang="en-IN" sz="1700" b="0" i="0" dirty="0">
              <a:solidFill>
                <a:srgbClr val="1F1F1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sz="1700" b="0" i="0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Experiment with neural time‐series models (LSTM, Temporal Convolutional Networks).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1700" b="0" i="0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Perform hyperparameter optimisation and k-fold cross-validation to improve generalisation.</a:t>
            </a:r>
          </a:p>
          <a:p>
            <a:pPr algn="l">
              <a:buFont typeface="+mj-lt"/>
              <a:buAutoNum type="arabicPeriod"/>
            </a:pPr>
            <a:r>
              <a:rPr lang="en-IN" sz="1700" b="1" i="0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Operationalization</a:t>
            </a:r>
            <a:endParaRPr lang="en-IN" sz="1700" b="0" i="0" dirty="0">
              <a:solidFill>
                <a:srgbClr val="1F1F1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sz="1700" b="0" i="0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Build an automated pipeline for data ingestion, model retraining, and dashboard visualisation.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1700" b="0" i="0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Set up alerting for forecast exceedances beyond health thresholds.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82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39632C-AB3E-5791-BA62-E05615D6FB67}"/>
              </a:ext>
            </a:extLst>
          </p:cNvPr>
          <p:cNvSpPr txBox="1"/>
          <p:nvPr/>
        </p:nvSpPr>
        <p:spPr>
          <a:xfrm>
            <a:off x="838200" y="451381"/>
            <a:ext cx="10512552" cy="4066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81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6C265-1FE6-C0DF-F866-29BFC5FE6D6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9882" y="538163"/>
            <a:ext cx="9969006" cy="10874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u="sng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Understanding PM2.5 and PM10: Why These Pollutants Matter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681C9-DEEA-394D-2D7F-556A36F3498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79882" y="2054225"/>
            <a:ext cx="6749988" cy="44958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What is PM?</a:t>
            </a: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Particulate matter is a type </a:t>
            </a: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of air pollutant that is composed of tiny bits of solid or liquid particles</a:t>
            </a:r>
            <a:endParaRPr lang="en-US" sz="1600" b="1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PM2.5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Fine particles less than 2.5 micrometres can enter the lungs and bloodstream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       sources: Toxic</a:t>
            </a: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organic compounds, Heavy metals, Cars, Fires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Metal processing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PM10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Slightly larger particles, which are less than 10 micrometres,</a:t>
            </a: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that usually deposit in the narrow passages of the lungs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sources: Smoke, Dirt</a:t>
            </a: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and dust from factories, farming, and roads, Mould spores, pollen</a:t>
            </a:r>
          </a:p>
          <a:p>
            <a:pPr marL="0" indent="0">
              <a:buNone/>
            </a:pPr>
            <a:endParaRPr lang="en-US" sz="16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Why is it harmful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0" indent="0">
              <a:buNone/>
            </a:pP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increases the risk of health problems like heart disease, asthma, and low birth weight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/>
            <a:endParaRPr lang="en-US" sz="1100" dirty="0"/>
          </a:p>
        </p:txBody>
      </p:sp>
      <p:pic>
        <p:nvPicPr>
          <p:cNvPr id="5" name="Picture 4" descr="Diagram of hair growth diagram&#10;&#10;AI-generated content may be incorrect.">
            <a:extLst>
              <a:ext uri="{FF2B5EF4-FFF2-40B4-BE49-F238E27FC236}">
                <a16:creationId xmlns:a16="http://schemas.microsoft.com/office/drawing/2014/main" id="{BB625C0F-9CC3-B71A-4537-27C4A65C1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7333" y="1625600"/>
            <a:ext cx="2754176" cy="1814313"/>
          </a:xfrm>
          <a:prstGeom prst="rect">
            <a:avLst/>
          </a:prstGeom>
        </p:spPr>
      </p:pic>
      <p:pic>
        <p:nvPicPr>
          <p:cNvPr id="7" name="Picture 6" descr="A street with cars and buildings in the background&#10;&#10;AI-generated content may be incorrect.">
            <a:extLst>
              <a:ext uri="{FF2B5EF4-FFF2-40B4-BE49-F238E27FC236}">
                <a16:creationId xmlns:a16="http://schemas.microsoft.com/office/drawing/2014/main" id="{21689233-0710-8FA5-F02A-A5DFECAD6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7333" y="4068417"/>
            <a:ext cx="3540753" cy="248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548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C6940-7ADB-6DA6-5CE0-52ECBF751E2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37322" y="365125"/>
            <a:ext cx="10078278" cy="1325563"/>
          </a:xfrm>
        </p:spPr>
        <p:txBody>
          <a:bodyPr>
            <a:normAutofit/>
          </a:bodyPr>
          <a:lstStyle/>
          <a:p>
            <a:r>
              <a:rPr lang="en-US" sz="3200" b="1" u="sng" dirty="0">
                <a:latin typeface="Calibri" panose="020F0502020204030204" pitchFamily="34" charset="0"/>
                <a:cs typeface="Calibri" panose="020F0502020204030204" pitchFamily="34" charset="0"/>
              </a:rPr>
              <a:t>Data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EF746-B7A5-B250-0570-E501FE4DBDB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37322" y="1573833"/>
            <a:ext cx="10515600" cy="4351338"/>
          </a:xfrm>
        </p:spPr>
        <p:txBody>
          <a:bodyPr/>
          <a:lstStyle/>
          <a:p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Air quality data from UK Air Quality Network (Nov 1 – Jan 17)</a:t>
            </a:r>
          </a:p>
          <a:p>
            <a:pPr marL="0" indent="0">
              <a:buNone/>
            </a:pP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800" b="1" dirty="0">
                <a:latin typeface="Calibri" panose="020F0502020204030204" pitchFamily="34" charset="0"/>
                <a:cs typeface="Calibri" panose="020F0502020204030204" pitchFamily="34" charset="0"/>
              </a:rPr>
              <a:t>Weather data 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(temp, wind speed, humidity) </a:t>
            </a:r>
          </a:p>
          <a:p>
            <a:pPr marL="0" indent="0">
              <a:buNone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Source: Meteostat API( 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https://meteostat.net/en/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buNone/>
            </a:pP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800" b="1" dirty="0">
                <a:latin typeface="Calibri" panose="020F0502020204030204" pitchFamily="34" charset="0"/>
                <a:cs typeface="Calibri" panose="020F0502020204030204" pitchFamily="34" charset="0"/>
              </a:rPr>
              <a:t>Holidays data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0" indent="0">
              <a:buNone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Source: UK Gov-Bank Holidays(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https://www.gov.uk/bank-holidays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buNone/>
            </a:pP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800" b="1" dirty="0">
                <a:latin typeface="Calibri" panose="020F0502020204030204" pitchFamily="34" charset="0"/>
                <a:cs typeface="Calibri" panose="020F0502020204030204" pitchFamily="34" charset="0"/>
              </a:rPr>
              <a:t>Air quality data 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from previous years(2022-2024)</a:t>
            </a:r>
          </a:p>
          <a:p>
            <a:pPr marL="0" indent="0">
              <a:buNone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Source: UK Air Quality Network(https://www.ukairquality.net/)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306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89EDA-6310-E1E0-D5BA-B713D119AFE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25500" y="356667"/>
            <a:ext cx="6883400" cy="74511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u="sng" dirty="0">
                <a:latin typeface="Calibri" panose="020F0502020204030204" pitchFamily="34" charset="0"/>
                <a:cs typeface="Calibri" panose="020F0502020204030204" pitchFamily="34" charset="0"/>
              </a:rPr>
              <a:t>What we learnt from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F90FF-720A-2B10-A87D-1C9A71D7DF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25500" y="1889199"/>
            <a:ext cx="4975691" cy="38670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Daily average plots of PM2.5 and PM10 with the WHO threshold.        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Winter air quality in Bradford showed clear periods of concern, with PM2.5 breaching guidelines on multiple days.</a:t>
            </a:r>
          </a:p>
          <a:p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PM10 was generally better controlled, but still showed isolated exceedances, particularly during early November and mid-January.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graph showing the amount of time&#10;&#10;AI-generated content may be incorrect.">
            <a:extLst>
              <a:ext uri="{FF2B5EF4-FFF2-40B4-BE49-F238E27FC236}">
                <a16:creationId xmlns:a16="http://schemas.microsoft.com/office/drawing/2014/main" id="{49A0B42E-1D10-650F-F558-76BB5363D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906380"/>
            <a:ext cx="5663185" cy="2435901"/>
          </a:xfrm>
          <a:prstGeom prst="rect">
            <a:avLst/>
          </a:prstGeom>
        </p:spPr>
      </p:pic>
      <p:pic>
        <p:nvPicPr>
          <p:cNvPr id="7" name="Picture 6" descr="A graph showing the amount of time&#10;&#10;AI-generated content may be incorrect.">
            <a:extLst>
              <a:ext uri="{FF2B5EF4-FFF2-40B4-BE49-F238E27FC236}">
                <a16:creationId xmlns:a16="http://schemas.microsoft.com/office/drawing/2014/main" id="{10D436B2-DEF7-7437-ACEB-03FC013DD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665095"/>
            <a:ext cx="5663183" cy="243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218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93C4C-7C74-C434-1E03-95BB3D727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469901"/>
            <a:ext cx="6172200" cy="7238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u="sng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Influenced Pollution Levels?</a:t>
            </a:r>
          </a:p>
        </p:txBody>
      </p:sp>
      <p:pic>
        <p:nvPicPr>
          <p:cNvPr id="6" name="Content Placeholder 5" descr="A graph of a polar chart&#10;&#10;AI-generated content may be incorrect.">
            <a:extLst>
              <a:ext uri="{FF2B5EF4-FFF2-40B4-BE49-F238E27FC236}">
                <a16:creationId xmlns:a16="http://schemas.microsoft.com/office/drawing/2014/main" id="{723E97D7-0B19-6B29-5403-D8D197900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964147"/>
            <a:ext cx="6172200" cy="292018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45E4C-A5AD-626F-ACEC-407297B9D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76693" y="1460500"/>
            <a:ext cx="4306495" cy="45208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Time of Day: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PM2.5 and PM10 levels were highest in the late evening and early morning.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All three stations show similar diurnal trends.</a:t>
            </a:r>
          </a:p>
          <a:p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800" b="1" dirty="0">
                <a:latin typeface="Calibri" panose="020F0502020204030204" pitchFamily="34" charset="0"/>
                <a:cs typeface="Calibri" panose="020F0502020204030204" pitchFamily="34" charset="0"/>
              </a:rPr>
              <a:t>Cause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: These peaks likely reflect traffic, domestic heating, and low atmospheric mixing.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098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3320D-A333-BD60-4BFC-AD770DC8B4E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49300" y="246154"/>
            <a:ext cx="6141829" cy="8935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u="sng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Influenced Pollution Levels?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4033C10-82F9-2E4B-CCBA-C7726FF95A1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76937" y="1524000"/>
            <a:ext cx="4597400" cy="40005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Weekends and Holidays</a:t>
            </a:r>
          </a:p>
          <a:p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Frequent pollution dips on weekends, possibly due to reduced traffic and industrial activity.</a:t>
            </a:r>
          </a:p>
          <a:p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Spikes around holidays, especially New Year’s Day and Bonfire Night, suggest influence from fireworks, home heating, or gatherings.</a:t>
            </a:r>
          </a:p>
          <a:p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Some PM10 spikes on Sundays may reflect wood burning or recreational activities.</a:t>
            </a:r>
          </a:p>
        </p:txBody>
      </p:sp>
      <p:pic>
        <p:nvPicPr>
          <p:cNvPr id="5" name="Content Placeholder 4" descr="A graph of a graph&#10;&#10;AI-generated content may be incorrect.">
            <a:extLst>
              <a:ext uri="{FF2B5EF4-FFF2-40B4-BE49-F238E27FC236}">
                <a16:creationId xmlns:a16="http://schemas.microsoft.com/office/drawing/2014/main" id="{F04D9D40-061E-CCD1-657F-EE4B3E3FC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336" y="1333500"/>
            <a:ext cx="6373163" cy="374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288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>
            <a:extLst>
              <a:ext uri="{FF2B5EF4-FFF2-40B4-BE49-F238E27FC236}">
                <a16:creationId xmlns:a16="http://schemas.microsoft.com/office/drawing/2014/main" id="{B4F89568-26C7-1DAC-6432-E37F89D2FD57}"/>
              </a:ext>
            </a:extLst>
          </p:cNvPr>
          <p:cNvSpPr txBox="1"/>
          <p:nvPr/>
        </p:nvSpPr>
        <p:spPr>
          <a:xfrm>
            <a:off x="548640" y="241300"/>
            <a:ext cx="4950460" cy="9017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u="sng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What Influenced Pollution Levels?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3604CA4-6C8C-2A88-64F1-5C262F187DFB}"/>
              </a:ext>
            </a:extLst>
          </p:cNvPr>
          <p:cNvSpPr txBox="1"/>
          <p:nvPr/>
        </p:nvSpPr>
        <p:spPr>
          <a:xfrm>
            <a:off x="548640" y="1571376"/>
            <a:ext cx="4518660" cy="5045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Weather influence: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Wind speed had the strongest inverse correlation with PM2.5 and PM10 across all sites.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High humidity showed a moderate positive correlation at Tong Street.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Boxplot confirms PM2.5 is higher under low wind conditions, and stagnant air traps pollutants.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6" name="Picture 75" descr="A graph of a graph with a bar chart&#10;&#10;AI-generated content may be incorrect.">
            <a:extLst>
              <a:ext uri="{FF2B5EF4-FFF2-40B4-BE49-F238E27FC236}">
                <a16:creationId xmlns:a16="http://schemas.microsoft.com/office/drawing/2014/main" id="{7986E348-9580-B641-5F3C-BC8EE73C6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504" y="710804"/>
            <a:ext cx="3246120" cy="2523858"/>
          </a:xfrm>
          <a:prstGeom prst="rect">
            <a:avLst/>
          </a:prstGeom>
        </p:spPr>
      </p:pic>
      <p:pic>
        <p:nvPicPr>
          <p:cNvPr id="8" name="Picture 7" descr="A chart with different colored squares&#10;&#10;AI-generated content may be incorrect.">
            <a:extLst>
              <a:ext uri="{FF2B5EF4-FFF2-40B4-BE49-F238E27FC236}">
                <a16:creationId xmlns:a16="http://schemas.microsoft.com/office/drawing/2014/main" id="{6C26CA2D-710A-D825-51A5-9C12E48B4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1622" y="613611"/>
            <a:ext cx="3354414" cy="2621051"/>
          </a:xfrm>
          <a:prstGeom prst="rect">
            <a:avLst/>
          </a:prstGeom>
        </p:spPr>
      </p:pic>
      <p:pic>
        <p:nvPicPr>
          <p:cNvPr id="10" name="Picture 9" descr="A chart with different colored squares&#10;&#10;AI-generated content may be incorrect.">
            <a:extLst>
              <a:ext uri="{FF2B5EF4-FFF2-40B4-BE49-F238E27FC236}">
                <a16:creationId xmlns:a16="http://schemas.microsoft.com/office/drawing/2014/main" id="{E7F45192-B52A-374D-17D4-2C6D0A48C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3439" y="3665662"/>
            <a:ext cx="3605917" cy="2642373"/>
          </a:xfrm>
          <a:prstGeom prst="rect">
            <a:avLst/>
          </a:prstGeom>
        </p:spPr>
      </p:pic>
      <p:pic>
        <p:nvPicPr>
          <p:cNvPr id="6" name="Content Placeholder 5" descr="A chart with different colors&#10;&#10;AI-generated content may be incorrect.">
            <a:extLst>
              <a:ext uri="{FF2B5EF4-FFF2-40B4-BE49-F238E27FC236}">
                <a16:creationId xmlns:a16="http://schemas.microsoft.com/office/drawing/2014/main" id="{17C7C972-CA42-3C39-7A6A-E5C233CBDCF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5"/>
          <a:stretch>
            <a:fillRect/>
          </a:stretch>
        </p:blipFill>
        <p:spPr>
          <a:xfrm>
            <a:off x="8421649" y="3623339"/>
            <a:ext cx="3354387" cy="235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444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0F5048-1482-BB40-641E-2AD81B653DBA}"/>
              </a:ext>
            </a:extLst>
          </p:cNvPr>
          <p:cNvSpPr txBox="1"/>
          <p:nvPr/>
        </p:nvSpPr>
        <p:spPr>
          <a:xfrm>
            <a:off x="697832" y="520802"/>
            <a:ext cx="39757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latin typeface="Calibri" panose="020F0502020204030204" pitchFamily="34" charset="0"/>
                <a:cs typeface="Calibri" panose="020F0502020204030204" pitchFamily="34" charset="0"/>
              </a:rPr>
              <a:t>Lagged Correlation: Weather’s Lasting Impact</a:t>
            </a:r>
            <a:endParaRPr lang="en-US" sz="32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2" name="Picture 21" descr="A graph with a line&#10;&#10;AI-generated content may be incorrect.">
            <a:extLst>
              <a:ext uri="{FF2B5EF4-FFF2-40B4-BE49-F238E27FC236}">
                <a16:creationId xmlns:a16="http://schemas.microsoft.com/office/drawing/2014/main" id="{91E1B713-871F-4026-CC87-F71D89D81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372" y="163928"/>
            <a:ext cx="2863344" cy="1926534"/>
          </a:xfrm>
          <a:prstGeom prst="rect">
            <a:avLst/>
          </a:prstGeom>
        </p:spPr>
      </p:pic>
      <p:pic>
        <p:nvPicPr>
          <p:cNvPr id="26" name="Picture 25" descr="A graph with a line&#10;&#10;AI-generated content may be incorrect.">
            <a:extLst>
              <a:ext uri="{FF2B5EF4-FFF2-40B4-BE49-F238E27FC236}">
                <a16:creationId xmlns:a16="http://schemas.microsoft.com/office/drawing/2014/main" id="{54078460-DD7A-8EB0-10FA-474B9A2DD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2698" y="163929"/>
            <a:ext cx="2726986" cy="1846220"/>
          </a:xfrm>
          <a:prstGeom prst="rect">
            <a:avLst/>
          </a:prstGeom>
        </p:spPr>
      </p:pic>
      <p:pic>
        <p:nvPicPr>
          <p:cNvPr id="30" name="Picture 29" descr="A graph with a line&#10;&#10;AI-generated content may be incorrect.">
            <a:extLst>
              <a:ext uri="{FF2B5EF4-FFF2-40B4-BE49-F238E27FC236}">
                <a16:creationId xmlns:a16="http://schemas.microsoft.com/office/drawing/2014/main" id="{8FB18E00-7A79-4DD0-7953-AE9882489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372" y="2269369"/>
            <a:ext cx="3093759" cy="2180300"/>
          </a:xfrm>
          <a:prstGeom prst="rect">
            <a:avLst/>
          </a:prstGeom>
        </p:spPr>
      </p:pic>
      <p:pic>
        <p:nvPicPr>
          <p:cNvPr id="34" name="Picture 33" descr="A graph with blue lines&#10;&#10;AI-generated content may be incorrect.">
            <a:extLst>
              <a:ext uri="{FF2B5EF4-FFF2-40B4-BE49-F238E27FC236}">
                <a16:creationId xmlns:a16="http://schemas.microsoft.com/office/drawing/2014/main" id="{4D86AA37-7B1D-2728-4D81-12ED991031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2698" y="2238303"/>
            <a:ext cx="3291641" cy="2242431"/>
          </a:xfrm>
          <a:prstGeom prst="rect">
            <a:avLst/>
          </a:prstGeom>
        </p:spPr>
      </p:pic>
      <p:pic>
        <p:nvPicPr>
          <p:cNvPr id="36" name="Picture 35" descr="A graph with a red line&#10;&#10;AI-generated content may be incorrect.">
            <a:extLst>
              <a:ext uri="{FF2B5EF4-FFF2-40B4-BE49-F238E27FC236}">
                <a16:creationId xmlns:a16="http://schemas.microsoft.com/office/drawing/2014/main" id="{70BFCF74-6FED-9006-83D7-33617DEE55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9372" y="4480734"/>
            <a:ext cx="3120202" cy="2242431"/>
          </a:xfrm>
          <a:prstGeom prst="rect">
            <a:avLst/>
          </a:prstGeom>
        </p:spPr>
      </p:pic>
      <p:pic>
        <p:nvPicPr>
          <p:cNvPr id="38" name="Picture 37" descr="A graph with a line graph&#10;&#10;AI-generated content may be incorrect.">
            <a:extLst>
              <a:ext uri="{FF2B5EF4-FFF2-40B4-BE49-F238E27FC236}">
                <a16:creationId xmlns:a16="http://schemas.microsoft.com/office/drawing/2014/main" id="{E80DF938-393E-1097-841D-CD4566DFF8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82698" y="4480734"/>
            <a:ext cx="3298499" cy="224243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B1E9C71-9333-14B2-6C98-D1B086ED4BBF}"/>
              </a:ext>
            </a:extLst>
          </p:cNvPr>
          <p:cNvSpPr txBox="1"/>
          <p:nvPr/>
        </p:nvSpPr>
        <p:spPr>
          <a:xfrm>
            <a:off x="697832" y="2269369"/>
            <a:ext cx="39757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Wind speed had the strongest and most immediate effect, especially on PM2.5, with correlation peaking at 0 to  12 hours.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Temperature showed a delayed, moderate effect, possibly influencing heating behaviours or atmospheric mixing.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Humidity had mixed effects, positive for PM2.5, slightly negative for PM10.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622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A graph of a bar chart&#10;&#10;AI-generated content may be incorrect.">
            <a:extLst>
              <a:ext uri="{FF2B5EF4-FFF2-40B4-BE49-F238E27FC236}">
                <a16:creationId xmlns:a16="http://schemas.microsoft.com/office/drawing/2014/main" id="{E6932F05-F810-0991-B982-797F13578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882" y="3141396"/>
            <a:ext cx="5291666" cy="260614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BD14CDA-973D-1F43-B7FA-F26896FEDE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3964" y="360363"/>
            <a:ext cx="4784436" cy="12684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u="sng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Historical Comparisons: Last 3 winters</a:t>
            </a:r>
          </a:p>
        </p:txBody>
      </p:sp>
      <p:pic>
        <p:nvPicPr>
          <p:cNvPr id="5" name="Content Placeholder 4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9ADC4D0E-0F53-2CA4-9E68-C1377885B42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5045988" y="680338"/>
            <a:ext cx="6470072" cy="21182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CFAEC4-47B7-C0C0-CE7F-1D71CD9304BC}"/>
              </a:ext>
            </a:extLst>
          </p:cNvPr>
          <p:cNvSpPr txBox="1"/>
          <p:nvPr/>
        </p:nvSpPr>
        <p:spPr>
          <a:xfrm>
            <a:off x="332509" y="1787236"/>
            <a:ext cx="41355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Morning dip is consistent across years. But the evening peak is most pronounced in 2024–2025.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Overall, 2024–2025 has the highest late-day PM2.5 and PM10, contrary to the earlier version. possibly from heating or stagnant evening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616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2658</TotalTime>
  <Words>1041</Words>
  <Application>Microsoft Macintosh PowerPoint</Application>
  <PresentationFormat>Widescreen</PresentationFormat>
  <Paragraphs>126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Office Theme</vt:lpstr>
      <vt:lpstr>Winter Air Quality Analysis </vt:lpstr>
      <vt:lpstr>Understanding PM2.5 and PM10: Why These Pollutants Matter </vt:lpstr>
      <vt:lpstr>Data Used</vt:lpstr>
      <vt:lpstr>What we learnt from the data</vt:lpstr>
      <vt:lpstr>What Influenced Pollution Levels?</vt:lpstr>
      <vt:lpstr>What Influenced Pollution Levels?</vt:lpstr>
      <vt:lpstr>PowerPoint Presentation</vt:lpstr>
      <vt:lpstr>PowerPoint Presentation</vt:lpstr>
      <vt:lpstr>Historical Comparisons: Last 3 winters</vt:lpstr>
      <vt:lpstr>Challenges in Measurement (Sensor Story)</vt:lpstr>
      <vt:lpstr>Environmental Influences</vt:lpstr>
      <vt:lpstr>Sensor Dropout Risk  </vt:lpstr>
      <vt:lpstr>Predictive Modelling</vt:lpstr>
      <vt:lpstr>Example Prediction: Keighley PM2.5 Forecast 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PG-Aldur Krishnegowda, Shreenika</dc:creator>
  <cp:lastModifiedBy>PG-Aldur Krishnegowda, Shreenika</cp:lastModifiedBy>
  <cp:revision>4</cp:revision>
  <dcterms:created xsi:type="dcterms:W3CDTF">2025-05-10T11:54:06Z</dcterms:created>
  <dcterms:modified xsi:type="dcterms:W3CDTF">2025-05-12T08:14:38Z</dcterms:modified>
</cp:coreProperties>
</file>