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72" r:id="rId12"/>
    <p:sldId id="265" r:id="rId13"/>
    <p:sldId id="266" r:id="rId14"/>
    <p:sldId id="269" r:id="rId15"/>
    <p:sldId id="270" r:id="rId16"/>
  </p:sldIdLst>
  <p:sldSz cx="18288000" cy="10287000"/>
  <p:notesSz cx="6858000" cy="9144000"/>
  <p:embeddedFontLst>
    <p:embeddedFont>
      <p:font typeface="Helios" panose="020B0604020202020204" charset="0"/>
      <p:regular r:id="rId17"/>
    </p:embeddedFont>
    <p:embeddedFont>
      <p:font typeface="Helios Bold" panose="020B0604020202020204" charset="0"/>
      <p:regular r:id="rId18"/>
    </p:embeddedFont>
    <p:embeddedFont>
      <p:font typeface="Klein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22" autoAdjust="0"/>
  </p:normalViewPr>
  <p:slideViewPr>
    <p:cSldViewPr>
      <p:cViewPr varScale="1">
        <p:scale>
          <a:sx n="54" d="100"/>
          <a:sy n="54" d="100"/>
        </p:scale>
        <p:origin x="72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1"/>
            <a:ext cx="8156016" cy="6532033"/>
          </a:xfrm>
          <a:custGeom>
            <a:avLst/>
            <a:gdLst/>
            <a:ahLst/>
            <a:cxnLst/>
            <a:rect l="l" t="t" r="r" b="b"/>
            <a:pathLst>
              <a:path w="10812392" h="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32570" t="-65528" b="-1"/>
            </a:stretch>
          </a:blipFill>
        </p:spPr>
      </p:sp>
      <p:sp>
        <p:nvSpPr>
          <p:cNvPr id="3" name="Freeform 3"/>
          <p:cNvSpPr/>
          <p:nvPr/>
        </p:nvSpPr>
        <p:spPr>
          <a:xfrm>
            <a:off x="1028700" y="1125837"/>
            <a:ext cx="588961" cy="618185"/>
          </a:xfrm>
          <a:custGeom>
            <a:avLst/>
            <a:gdLst/>
            <a:ahLst/>
            <a:cxnLst/>
            <a:rect l="l" t="t" r="r" b="b"/>
            <a:pathLst>
              <a:path w="588961" h="618185">
                <a:moveTo>
                  <a:pt x="0" y="0"/>
                </a:moveTo>
                <a:lnTo>
                  <a:pt x="588961" y="0"/>
                </a:lnTo>
                <a:lnTo>
                  <a:pt x="588961" y="618184"/>
                </a:lnTo>
                <a:lnTo>
                  <a:pt x="0" y="6181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6201" y="4432068"/>
            <a:ext cx="2433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87330"/>
            </a:stretch>
          </a:blipFill>
        </p:spPr>
      </p:sp>
      <p:sp>
        <p:nvSpPr>
          <p:cNvPr id="5" name="Freeform 5"/>
          <p:cNvSpPr/>
          <p:nvPr/>
        </p:nvSpPr>
        <p:spPr>
          <a:xfrm>
            <a:off x="57078" y="7902203"/>
            <a:ext cx="5764383" cy="2384797"/>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6941" t="-650" r="-6941" b="-141064"/>
            </a:stretch>
          </a:blipFill>
        </p:spPr>
      </p:sp>
      <p:grpSp>
        <p:nvGrpSpPr>
          <p:cNvPr id="6" name="Group 6"/>
          <p:cNvGrpSpPr/>
          <p:nvPr/>
        </p:nvGrpSpPr>
        <p:grpSpPr>
          <a:xfrm>
            <a:off x="8213096" y="1453979"/>
            <a:ext cx="10261486" cy="6308603"/>
            <a:chOff x="1" y="0"/>
            <a:chExt cx="13681980" cy="8411471"/>
          </a:xfrm>
        </p:grpSpPr>
        <p:sp>
          <p:nvSpPr>
            <p:cNvPr id="7" name="TextBox 7"/>
            <p:cNvSpPr txBox="1"/>
            <p:nvPr/>
          </p:nvSpPr>
          <p:spPr>
            <a:xfrm>
              <a:off x="1" y="0"/>
              <a:ext cx="11070911" cy="7386637"/>
            </a:xfrm>
            <a:prstGeom prst="rect">
              <a:avLst/>
            </a:prstGeom>
          </p:spPr>
          <p:txBody>
            <a:bodyPr wrap="square" lIns="0" tIns="0" rIns="0" bIns="0" rtlCol="0" anchor="t">
              <a:spAutoFit/>
            </a:bodyPr>
            <a:lstStyle/>
            <a:p>
              <a:pPr algn="l">
                <a:lnSpc>
                  <a:spcPts val="14399"/>
                </a:lnSpc>
              </a:pPr>
              <a:r>
                <a:rPr lang="en-US" sz="11999" dirty="0" err="1">
                  <a:solidFill>
                    <a:srgbClr val="2A2E3A"/>
                  </a:solidFill>
                  <a:latin typeface="Klein Bold"/>
                </a:rPr>
                <a:t>Fastag</a:t>
              </a:r>
              <a:r>
                <a:rPr lang="en-US" sz="11999" dirty="0">
                  <a:solidFill>
                    <a:srgbClr val="2A2E3A"/>
                  </a:solidFill>
                  <a:latin typeface="Klein Bold"/>
                </a:rPr>
                <a:t> Fraud Detection</a:t>
              </a:r>
            </a:p>
          </p:txBody>
        </p:sp>
        <p:sp>
          <p:nvSpPr>
            <p:cNvPr id="8" name="TextBox 8"/>
            <p:cNvSpPr txBox="1"/>
            <p:nvPr/>
          </p:nvSpPr>
          <p:spPr>
            <a:xfrm>
              <a:off x="31751" y="7703868"/>
              <a:ext cx="13650230" cy="707603"/>
            </a:xfrm>
            <a:prstGeom prst="rect">
              <a:avLst/>
            </a:prstGeom>
          </p:spPr>
          <p:txBody>
            <a:bodyPr lIns="0" tIns="0" rIns="0" bIns="0" rtlCol="0" anchor="t">
              <a:spAutoFit/>
            </a:bodyPr>
            <a:lstStyle/>
            <a:p>
              <a:pPr algn="l">
                <a:lnSpc>
                  <a:spcPts val="4479"/>
                </a:lnSpc>
              </a:pPr>
              <a:r>
                <a:rPr lang="en-US" sz="3199" dirty="0">
                  <a:solidFill>
                    <a:srgbClr val="2A2E3A"/>
                  </a:solidFill>
                  <a:latin typeface="Helios"/>
                </a:rPr>
                <a:t>Using Machine Learning Model</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8612743" cy="10287000"/>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68706" t="-27665" r="-1" b="-27665"/>
            </a:stretch>
          </a:blipFill>
        </p:spPr>
      </p:sp>
      <p:sp>
        <p:nvSpPr>
          <p:cNvPr id="3" name="TextBox 3"/>
          <p:cNvSpPr txBox="1"/>
          <p:nvPr/>
        </p:nvSpPr>
        <p:spPr>
          <a:xfrm>
            <a:off x="685800" y="3775486"/>
            <a:ext cx="6278177" cy="2292350"/>
          </a:xfrm>
          <a:prstGeom prst="rect">
            <a:avLst/>
          </a:prstGeom>
        </p:spPr>
        <p:txBody>
          <a:bodyPr lIns="0" tIns="0" rIns="0" bIns="0" rtlCol="0" anchor="t">
            <a:spAutoFit/>
          </a:bodyPr>
          <a:lstStyle/>
          <a:p>
            <a:pPr algn="l">
              <a:lnSpc>
                <a:spcPts val="9099"/>
              </a:lnSpc>
            </a:pPr>
            <a:r>
              <a:rPr lang="en-US" sz="6999" dirty="0">
                <a:solidFill>
                  <a:srgbClr val="FFFFFF"/>
                </a:solidFill>
                <a:latin typeface="Klein Bold"/>
              </a:rPr>
              <a:t>Data Preprocessing</a:t>
            </a:r>
          </a:p>
        </p:txBody>
      </p:sp>
      <p:sp>
        <p:nvSpPr>
          <p:cNvPr id="4" name="TextBox 4"/>
          <p:cNvSpPr txBox="1"/>
          <p:nvPr/>
        </p:nvSpPr>
        <p:spPr>
          <a:xfrm>
            <a:off x="8534400" y="276655"/>
            <a:ext cx="9296400" cy="9733690"/>
          </a:xfrm>
          <a:prstGeom prst="rect">
            <a:avLst/>
          </a:prstGeom>
        </p:spPr>
        <p:txBody>
          <a:bodyPr wrap="square" lIns="0" tIns="0" rIns="0" bIns="0" rtlCol="0" anchor="t">
            <a:spAutoFit/>
          </a:bodyPr>
          <a:lstStyle/>
          <a:p>
            <a:pPr algn="just">
              <a:lnSpc>
                <a:spcPts val="4479"/>
              </a:lnSpc>
            </a:pPr>
            <a:r>
              <a:rPr lang="en-US" sz="2400" dirty="0">
                <a:solidFill>
                  <a:srgbClr val="000000"/>
                </a:solidFill>
                <a:latin typeface="Helios"/>
              </a:rPr>
              <a:t>The data preprocessing steps start by dropping the unnecessary `Timestamp` column, which is no longer needed after extracting relevant time-based features. The target variable `</a:t>
            </a:r>
            <a:r>
              <a:rPr lang="en-US" sz="2400" dirty="0" err="1">
                <a:solidFill>
                  <a:srgbClr val="000000"/>
                </a:solidFill>
                <a:latin typeface="Helios"/>
              </a:rPr>
              <a:t>Fraud_indicator</a:t>
            </a:r>
            <a:r>
              <a:rPr lang="en-US" sz="2400" dirty="0">
                <a:solidFill>
                  <a:srgbClr val="000000"/>
                </a:solidFill>
                <a:latin typeface="Helios"/>
              </a:rPr>
              <a:t>` is separated from the feature set, with `X` containing all predictor variables and `y` containing the target labels. Next, the categorical columns in `X` are identified for encoding. These categorical variables are transformed using `</a:t>
            </a:r>
            <a:r>
              <a:rPr lang="en-US" sz="2400" dirty="0" err="1">
                <a:solidFill>
                  <a:srgbClr val="000000"/>
                </a:solidFill>
                <a:latin typeface="Helios"/>
              </a:rPr>
              <a:t>OneHotEncoder</a:t>
            </a:r>
            <a:r>
              <a:rPr lang="en-US" sz="2400" dirty="0">
                <a:solidFill>
                  <a:srgbClr val="000000"/>
                </a:solidFill>
                <a:latin typeface="Helios"/>
              </a:rPr>
              <a:t>`, which converts them into a binary (0 or 1) format, suitable for machine learning models. The `</a:t>
            </a:r>
            <a:r>
              <a:rPr lang="en-US" sz="2400" dirty="0" err="1">
                <a:solidFill>
                  <a:srgbClr val="000000"/>
                </a:solidFill>
                <a:latin typeface="Helios"/>
              </a:rPr>
              <a:t>one_hot_encoder</a:t>
            </a:r>
            <a:r>
              <a:rPr lang="en-US" sz="2400" dirty="0">
                <a:solidFill>
                  <a:srgbClr val="000000"/>
                </a:solidFill>
                <a:latin typeface="Helios"/>
              </a:rPr>
              <a:t>` handles any unknown categories by ignoring them. The encoded categorical data is then converted into a </a:t>
            </a:r>
            <a:r>
              <a:rPr lang="en-US" sz="2400" dirty="0" err="1">
                <a:solidFill>
                  <a:srgbClr val="000000"/>
                </a:solidFill>
                <a:latin typeface="Helios"/>
              </a:rPr>
              <a:t>DataFrame</a:t>
            </a:r>
            <a:r>
              <a:rPr lang="en-US" sz="2400" dirty="0">
                <a:solidFill>
                  <a:srgbClr val="000000"/>
                </a:solidFill>
                <a:latin typeface="Helios"/>
              </a:rPr>
              <a:t> with appropriate feature names. Finally, the original categorical columns are dropped from `X`, and the encoded features are concatenated with the remaining numerical features, resulting in a fully preprocessed dataset ready for model training. These steps ensure that all features are in a numerical format, enabling the machine learning models to process and learn from the data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8612743" y="0"/>
            <a:ext cx="9675257" cy="10287000"/>
          </a:xfrm>
          <a:custGeom>
            <a:avLst/>
            <a:gdLst/>
            <a:ahLst/>
            <a:cxnLst/>
            <a:rect l="l" t="t" r="r" b="b"/>
            <a:pathLst>
              <a:path w="15978794" h="15978794">
                <a:moveTo>
                  <a:pt x="0" y="0"/>
                </a:moveTo>
                <a:lnTo>
                  <a:pt x="15978795" y="0"/>
                </a:lnTo>
                <a:lnTo>
                  <a:pt x="15978795" y="15978794"/>
                </a:lnTo>
                <a:lnTo>
                  <a:pt x="0" y="15978794"/>
                </a:lnTo>
                <a:lnTo>
                  <a:pt x="0" y="0"/>
                </a:lnTo>
                <a:close/>
              </a:path>
            </a:pathLst>
          </a:custGeom>
          <a:blipFill>
            <a:blip r:embed="rId2">
              <a:extLst>
                <a:ext uri="{96DAC541-7B7A-43D3-8B79-37D633B846F1}">
                  <asvg:svgBlip xmlns:asvg="http://schemas.microsoft.com/office/drawing/2016/SVG/main" r:embed="rId3"/>
                </a:ext>
              </a:extLst>
            </a:blip>
            <a:stretch>
              <a:fillRect l="-68706" t="-27665" r="-1" b="-27665"/>
            </a:stretch>
          </a:blipFill>
        </p:spPr>
      </p:sp>
      <p:sp>
        <p:nvSpPr>
          <p:cNvPr id="3" name="TextBox 3"/>
          <p:cNvSpPr txBox="1"/>
          <p:nvPr/>
        </p:nvSpPr>
        <p:spPr>
          <a:xfrm>
            <a:off x="10668000" y="3848100"/>
            <a:ext cx="6278177" cy="2292350"/>
          </a:xfrm>
          <a:prstGeom prst="rect">
            <a:avLst/>
          </a:prstGeom>
        </p:spPr>
        <p:txBody>
          <a:bodyPr lIns="0" tIns="0" rIns="0" bIns="0" rtlCol="0" anchor="t">
            <a:spAutoFit/>
          </a:bodyPr>
          <a:lstStyle/>
          <a:p>
            <a:pPr algn="l">
              <a:lnSpc>
                <a:spcPts val="9099"/>
              </a:lnSpc>
            </a:pPr>
            <a:r>
              <a:rPr lang="en-US" sz="6999" dirty="0">
                <a:solidFill>
                  <a:schemeClr val="bg1"/>
                </a:solidFill>
                <a:latin typeface="Klein Bold"/>
              </a:rPr>
              <a:t>Data Preprocessing</a:t>
            </a:r>
          </a:p>
        </p:txBody>
      </p:sp>
      <p:sp>
        <p:nvSpPr>
          <p:cNvPr id="4" name="TextBox 4"/>
          <p:cNvSpPr txBox="1"/>
          <p:nvPr/>
        </p:nvSpPr>
        <p:spPr>
          <a:xfrm>
            <a:off x="457200" y="1203960"/>
            <a:ext cx="8305800" cy="7879080"/>
          </a:xfrm>
          <a:prstGeom prst="rect">
            <a:avLst/>
          </a:prstGeom>
        </p:spPr>
        <p:txBody>
          <a:bodyPr wrap="square" lIns="0" tIns="0" rIns="0" bIns="0" rtlCol="0" anchor="t">
            <a:spAutoFit/>
          </a:bodyPr>
          <a:lstStyle/>
          <a:p>
            <a:r>
              <a:rPr lang="en-IN" sz="3200" dirty="0" err="1"/>
              <a:t>df.drop</a:t>
            </a:r>
            <a:r>
              <a:rPr lang="en-IN" sz="3200" dirty="0"/>
              <a:t>(['Timestamp'], axis=1, </a:t>
            </a:r>
            <a:r>
              <a:rPr lang="en-IN" sz="3200" dirty="0" err="1"/>
              <a:t>inplace</a:t>
            </a:r>
            <a:r>
              <a:rPr lang="en-IN" sz="3200" dirty="0"/>
              <a:t>=True)</a:t>
            </a:r>
          </a:p>
          <a:p>
            <a:r>
              <a:rPr lang="en-IN" sz="3200" dirty="0"/>
              <a:t>X = </a:t>
            </a:r>
            <a:r>
              <a:rPr lang="en-IN" sz="3200" dirty="0" err="1"/>
              <a:t>df.drop</a:t>
            </a:r>
            <a:r>
              <a:rPr lang="en-IN" sz="3200" dirty="0"/>
              <a:t>('</a:t>
            </a:r>
            <a:r>
              <a:rPr lang="en-IN" sz="3200" dirty="0" err="1"/>
              <a:t>Fraud_indicator</a:t>
            </a:r>
            <a:r>
              <a:rPr lang="en-IN" sz="3200" dirty="0"/>
              <a:t>', axis=1) y = </a:t>
            </a:r>
            <a:r>
              <a:rPr lang="en-IN" sz="3200" dirty="0" err="1"/>
              <a:t>df</a:t>
            </a:r>
            <a:r>
              <a:rPr lang="en-IN" sz="3200" dirty="0"/>
              <a:t>['</a:t>
            </a:r>
            <a:r>
              <a:rPr lang="en-IN" sz="3200" dirty="0" err="1"/>
              <a:t>Fraud_indicator</a:t>
            </a:r>
            <a:r>
              <a:rPr lang="en-IN" sz="3200" dirty="0"/>
              <a:t>']</a:t>
            </a:r>
          </a:p>
          <a:p>
            <a:r>
              <a:rPr lang="en-IN" sz="3200" dirty="0" err="1"/>
              <a:t>categorical_cols</a:t>
            </a:r>
            <a:r>
              <a:rPr lang="en-IN" sz="3200" dirty="0"/>
              <a:t> = </a:t>
            </a:r>
            <a:r>
              <a:rPr lang="en-IN" sz="3200" dirty="0" err="1"/>
              <a:t>X.select_dtypes</a:t>
            </a:r>
            <a:r>
              <a:rPr lang="en-IN" sz="3200" dirty="0"/>
              <a:t>(include=['object']).columns</a:t>
            </a:r>
          </a:p>
          <a:p>
            <a:r>
              <a:rPr lang="en-IN" sz="3200" dirty="0" err="1"/>
              <a:t>one_hot_encoder</a:t>
            </a:r>
            <a:r>
              <a:rPr lang="en-IN" sz="3200" dirty="0"/>
              <a:t> = </a:t>
            </a:r>
            <a:r>
              <a:rPr lang="en-IN" sz="3200" dirty="0" err="1"/>
              <a:t>OneHotEncoder</a:t>
            </a:r>
            <a:r>
              <a:rPr lang="en-IN" sz="3200" dirty="0"/>
              <a:t>(</a:t>
            </a:r>
            <a:r>
              <a:rPr lang="en-IN" sz="3200" dirty="0" err="1"/>
              <a:t>handle_unknown</a:t>
            </a:r>
            <a:r>
              <a:rPr lang="en-IN" sz="3200" dirty="0"/>
              <a:t>='ignore') </a:t>
            </a:r>
            <a:r>
              <a:rPr lang="en-IN" sz="3200" dirty="0" err="1"/>
              <a:t>X_encoded</a:t>
            </a:r>
            <a:r>
              <a:rPr lang="en-IN" sz="3200" dirty="0"/>
              <a:t> = </a:t>
            </a:r>
            <a:r>
              <a:rPr lang="en-IN" sz="3200" dirty="0" err="1"/>
              <a:t>one_hot_encoder.fit_transform</a:t>
            </a:r>
            <a:r>
              <a:rPr lang="en-IN" sz="3200" dirty="0"/>
              <a:t>(X[</a:t>
            </a:r>
            <a:r>
              <a:rPr lang="en-IN" sz="3200" dirty="0" err="1"/>
              <a:t>categorical_cols</a:t>
            </a:r>
            <a:r>
              <a:rPr lang="en-IN" sz="3200" dirty="0"/>
              <a:t>])</a:t>
            </a:r>
          </a:p>
          <a:p>
            <a:r>
              <a:rPr lang="en-IN" sz="3200" dirty="0" err="1"/>
              <a:t>feature_names</a:t>
            </a:r>
            <a:r>
              <a:rPr lang="en-IN" sz="3200" dirty="0"/>
              <a:t> = </a:t>
            </a:r>
            <a:r>
              <a:rPr lang="en-IN" sz="3200" dirty="0" err="1"/>
              <a:t>one_hot_encoder.get_feature_names_out</a:t>
            </a:r>
            <a:r>
              <a:rPr lang="en-IN" sz="3200" dirty="0"/>
              <a:t>(</a:t>
            </a:r>
            <a:r>
              <a:rPr lang="en-IN" sz="3200" dirty="0" err="1"/>
              <a:t>categorical_cols</a:t>
            </a:r>
            <a:r>
              <a:rPr lang="en-IN" sz="3200" dirty="0"/>
              <a:t>) </a:t>
            </a:r>
            <a:r>
              <a:rPr lang="en-IN" sz="3200" dirty="0" err="1"/>
              <a:t>X_encoded_df</a:t>
            </a:r>
            <a:r>
              <a:rPr lang="en-IN" sz="3200" dirty="0"/>
              <a:t> = </a:t>
            </a:r>
            <a:r>
              <a:rPr lang="en-IN" sz="3200" dirty="0" err="1"/>
              <a:t>pd.DataFrame</a:t>
            </a:r>
            <a:r>
              <a:rPr lang="en-IN" sz="3200" dirty="0"/>
              <a:t>(</a:t>
            </a:r>
            <a:r>
              <a:rPr lang="en-IN" sz="3200" dirty="0" err="1"/>
              <a:t>X_encoded.toarray</a:t>
            </a:r>
            <a:r>
              <a:rPr lang="en-IN" sz="3200" dirty="0"/>
              <a:t>(), columns=</a:t>
            </a:r>
            <a:r>
              <a:rPr lang="en-IN" sz="3200" dirty="0" err="1"/>
              <a:t>feature_names</a:t>
            </a:r>
            <a:r>
              <a:rPr lang="en-IN" sz="3200" dirty="0"/>
              <a:t>)</a:t>
            </a:r>
          </a:p>
          <a:p>
            <a:r>
              <a:rPr lang="en-IN" sz="3200" dirty="0" err="1"/>
              <a:t>X.drop</a:t>
            </a:r>
            <a:r>
              <a:rPr lang="en-IN" sz="3200" dirty="0"/>
              <a:t>(</a:t>
            </a:r>
            <a:r>
              <a:rPr lang="en-IN" sz="3200" dirty="0" err="1"/>
              <a:t>categorical_cols</a:t>
            </a:r>
            <a:r>
              <a:rPr lang="en-IN" sz="3200" dirty="0"/>
              <a:t>, axis=1, </a:t>
            </a:r>
            <a:r>
              <a:rPr lang="en-IN" sz="3200" dirty="0" err="1"/>
              <a:t>inplace</a:t>
            </a:r>
            <a:r>
              <a:rPr lang="en-IN" sz="3200" dirty="0"/>
              <a:t>=True)</a:t>
            </a:r>
          </a:p>
        </p:txBody>
      </p:sp>
    </p:spTree>
    <p:extLst>
      <p:ext uri="{BB962C8B-B14F-4D97-AF65-F5344CB8AC3E}">
        <p14:creationId xmlns:p14="http://schemas.microsoft.com/office/powerpoint/2010/main" val="2515782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8663586" cy="1028700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61140" t="-17855" r="1" b="-17855"/>
            </a:stretch>
          </a:blipFill>
        </p:spPr>
      </p:sp>
      <p:grpSp>
        <p:nvGrpSpPr>
          <p:cNvPr id="3" name="Group 3"/>
          <p:cNvGrpSpPr/>
          <p:nvPr/>
        </p:nvGrpSpPr>
        <p:grpSpPr>
          <a:xfrm>
            <a:off x="1028700" y="2835123"/>
            <a:ext cx="5534402" cy="4311479"/>
            <a:chOff x="0" y="-104775"/>
            <a:chExt cx="7379203" cy="5748639"/>
          </a:xfrm>
        </p:grpSpPr>
        <p:sp>
          <p:nvSpPr>
            <p:cNvPr id="4" name="TextBox 4"/>
            <p:cNvSpPr txBox="1"/>
            <p:nvPr/>
          </p:nvSpPr>
          <p:spPr>
            <a:xfrm>
              <a:off x="0" y="-104775"/>
              <a:ext cx="7379203" cy="4843207"/>
            </a:xfrm>
            <a:prstGeom prst="rect">
              <a:avLst/>
            </a:prstGeom>
          </p:spPr>
          <p:txBody>
            <a:bodyPr lIns="0" tIns="0" rIns="0" bIns="0" rtlCol="0" anchor="t">
              <a:spAutoFit/>
            </a:bodyPr>
            <a:lstStyle/>
            <a:p>
              <a:pPr algn="l">
                <a:lnSpc>
                  <a:spcPts val="14298"/>
                </a:lnSpc>
              </a:pPr>
              <a:r>
                <a:rPr lang="en-US" sz="10999" dirty="0">
                  <a:solidFill>
                    <a:srgbClr val="2A2E3A"/>
                  </a:solidFill>
                  <a:latin typeface="Klein Bold"/>
                </a:rPr>
                <a:t>Model Used</a:t>
              </a:r>
            </a:p>
          </p:txBody>
        </p:sp>
        <p:sp>
          <p:nvSpPr>
            <p:cNvPr id="5" name="TextBox 5"/>
            <p:cNvSpPr txBox="1"/>
            <p:nvPr/>
          </p:nvSpPr>
          <p:spPr>
            <a:xfrm>
              <a:off x="0" y="4936262"/>
              <a:ext cx="7025100" cy="707602"/>
            </a:xfrm>
            <a:prstGeom prst="rect">
              <a:avLst/>
            </a:prstGeom>
          </p:spPr>
          <p:txBody>
            <a:bodyPr lIns="0" tIns="0" rIns="0" bIns="0" rtlCol="0" anchor="t">
              <a:spAutoFit/>
            </a:bodyPr>
            <a:lstStyle/>
            <a:p>
              <a:pPr algn="l">
                <a:lnSpc>
                  <a:spcPts val="4479"/>
                </a:lnSpc>
              </a:pPr>
              <a:endParaRPr/>
            </a:p>
          </p:txBody>
        </p:sp>
      </p:grpSp>
      <p:sp>
        <p:nvSpPr>
          <p:cNvPr id="8" name="Freeform 8"/>
          <p:cNvSpPr/>
          <p:nvPr/>
        </p:nvSpPr>
        <p:spPr>
          <a:xfrm>
            <a:off x="10733254" y="2143069"/>
            <a:ext cx="425574" cy="566744"/>
          </a:xfrm>
          <a:custGeom>
            <a:avLst/>
            <a:gdLst/>
            <a:ahLst/>
            <a:cxnLst/>
            <a:rect l="l" t="t" r="r" b="b"/>
            <a:pathLst>
              <a:path w="425574" h="566744">
                <a:moveTo>
                  <a:pt x="0" y="0"/>
                </a:moveTo>
                <a:lnTo>
                  <a:pt x="425574" y="0"/>
                </a:lnTo>
                <a:lnTo>
                  <a:pt x="425574" y="566745"/>
                </a:lnTo>
                <a:lnTo>
                  <a:pt x="0" y="566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9" name="Group 9"/>
          <p:cNvGrpSpPr/>
          <p:nvPr/>
        </p:nvGrpSpPr>
        <p:grpSpPr>
          <a:xfrm>
            <a:off x="12157699" y="648671"/>
            <a:ext cx="5893816" cy="1106162"/>
            <a:chOff x="0" y="0"/>
            <a:chExt cx="7858421" cy="1474882"/>
          </a:xfrm>
        </p:grpSpPr>
        <p:sp>
          <p:nvSpPr>
            <p:cNvPr id="10" name="TextBox 10"/>
            <p:cNvSpPr txBox="1"/>
            <p:nvPr/>
          </p:nvSpPr>
          <p:spPr>
            <a:xfrm>
              <a:off x="0" y="0"/>
              <a:ext cx="7858421" cy="784745"/>
            </a:xfrm>
            <a:prstGeom prst="rect">
              <a:avLst/>
            </a:prstGeom>
          </p:spPr>
          <p:txBody>
            <a:bodyPr lIns="0" tIns="0" rIns="0" bIns="0" rtlCol="0" anchor="t">
              <a:spAutoFit/>
            </a:bodyPr>
            <a:lstStyle/>
            <a:p>
              <a:pPr marL="0" lvl="0" indent="0" algn="l">
                <a:lnSpc>
                  <a:spcPts val="4559"/>
                </a:lnSpc>
                <a:spcBef>
                  <a:spcPct val="0"/>
                </a:spcBef>
              </a:pPr>
              <a:endParaRPr lang="en-US" sz="3799" dirty="0">
                <a:solidFill>
                  <a:srgbClr val="2A2E3A"/>
                </a:solidFill>
                <a:latin typeface="Klein Bold"/>
              </a:endParaRPr>
            </a:p>
          </p:txBody>
        </p:sp>
        <p:sp>
          <p:nvSpPr>
            <p:cNvPr id="11" name="TextBox 11"/>
            <p:cNvSpPr txBox="1"/>
            <p:nvPr/>
          </p:nvSpPr>
          <p:spPr>
            <a:xfrm>
              <a:off x="0" y="915583"/>
              <a:ext cx="7858421" cy="559299"/>
            </a:xfrm>
            <a:prstGeom prst="rect">
              <a:avLst/>
            </a:prstGeom>
          </p:spPr>
          <p:txBody>
            <a:bodyPr lIns="0" tIns="0" rIns="0" bIns="0" rtlCol="0" anchor="t">
              <a:spAutoFit/>
            </a:bodyPr>
            <a:lstStyle/>
            <a:p>
              <a:pPr marL="0" lvl="0" indent="0" algn="l">
                <a:lnSpc>
                  <a:spcPts val="3639"/>
                </a:lnSpc>
                <a:spcBef>
                  <a:spcPct val="0"/>
                </a:spcBef>
              </a:pPr>
              <a:endParaRPr lang="en-US" sz="2599" dirty="0">
                <a:solidFill>
                  <a:srgbClr val="2A2E3A"/>
                </a:solidFill>
                <a:latin typeface="Helios"/>
              </a:endParaRPr>
            </a:p>
          </p:txBody>
        </p:sp>
      </p:grpSp>
      <p:sp>
        <p:nvSpPr>
          <p:cNvPr id="12" name="Freeform 12"/>
          <p:cNvSpPr/>
          <p:nvPr/>
        </p:nvSpPr>
        <p:spPr>
          <a:xfrm>
            <a:off x="8001000" y="72226"/>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13" name="Freeform 13"/>
          <p:cNvSpPr/>
          <p:nvPr/>
        </p:nvSpPr>
        <p:spPr>
          <a:xfrm>
            <a:off x="8186234" y="261397"/>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grpSp>
        <p:nvGrpSpPr>
          <p:cNvPr id="14" name="Group 14"/>
          <p:cNvGrpSpPr/>
          <p:nvPr/>
        </p:nvGrpSpPr>
        <p:grpSpPr>
          <a:xfrm>
            <a:off x="10237606" y="546095"/>
            <a:ext cx="5893816" cy="2956653"/>
            <a:chOff x="0" y="0"/>
            <a:chExt cx="7858421" cy="3942204"/>
          </a:xfrm>
        </p:grpSpPr>
        <p:sp>
          <p:nvSpPr>
            <p:cNvPr id="15" name="TextBox 15"/>
            <p:cNvSpPr txBox="1"/>
            <p:nvPr/>
          </p:nvSpPr>
          <p:spPr>
            <a:xfrm>
              <a:off x="0" y="0"/>
              <a:ext cx="7858421" cy="762000"/>
            </a:xfrm>
            <a:prstGeom prst="rect">
              <a:avLst/>
            </a:prstGeom>
          </p:spPr>
          <p:txBody>
            <a:bodyPr lIns="0" tIns="0" rIns="0" bIns="0" rtlCol="0" anchor="t">
              <a:spAutoFit/>
            </a:bodyPr>
            <a:lstStyle/>
            <a:p>
              <a:pPr marL="0" lvl="0" indent="0" algn="l">
                <a:lnSpc>
                  <a:spcPts val="4559"/>
                </a:lnSpc>
                <a:spcBef>
                  <a:spcPct val="0"/>
                </a:spcBef>
              </a:pPr>
              <a:r>
                <a:rPr lang="en-US" sz="3799" dirty="0">
                  <a:solidFill>
                    <a:srgbClr val="2A2E3A"/>
                  </a:solidFill>
                  <a:latin typeface="Klein Bold"/>
                </a:rPr>
                <a:t>Random Forest: </a:t>
              </a:r>
            </a:p>
          </p:txBody>
        </p:sp>
        <p:sp>
          <p:nvSpPr>
            <p:cNvPr id="16" name="TextBox 16"/>
            <p:cNvSpPr txBox="1"/>
            <p:nvPr/>
          </p:nvSpPr>
          <p:spPr>
            <a:xfrm>
              <a:off x="0" y="915582"/>
              <a:ext cx="7858421" cy="3026622"/>
            </a:xfrm>
            <a:prstGeom prst="rect">
              <a:avLst/>
            </a:prstGeom>
          </p:spPr>
          <p:txBody>
            <a:bodyPr lIns="0" tIns="0" rIns="0" bIns="0" rtlCol="0" anchor="t">
              <a:spAutoFit/>
            </a:bodyPr>
            <a:lstStyle/>
            <a:p>
              <a:pPr marL="0" lvl="0" indent="0" algn="l">
                <a:lnSpc>
                  <a:spcPts val="3639"/>
                </a:lnSpc>
                <a:spcBef>
                  <a:spcPct val="0"/>
                </a:spcBef>
              </a:pPr>
              <a:r>
                <a:rPr lang="en-US" sz="2599" dirty="0">
                  <a:solidFill>
                    <a:srgbClr val="2A2E3A"/>
                  </a:solidFill>
                  <a:latin typeface="Helios"/>
                </a:rPr>
                <a:t>An ensemble model that uses multiple decision trees to improve prediction accuracy and robustness, chosen for its ability to handle complex relationships and non-linear data.</a:t>
              </a:r>
            </a:p>
          </p:txBody>
        </p:sp>
      </p:grpSp>
      <p:grpSp>
        <p:nvGrpSpPr>
          <p:cNvPr id="19" name="Group 19"/>
          <p:cNvGrpSpPr/>
          <p:nvPr/>
        </p:nvGrpSpPr>
        <p:grpSpPr>
          <a:xfrm>
            <a:off x="10363200" y="4651325"/>
            <a:ext cx="7688315" cy="3625978"/>
            <a:chOff x="-2392665" y="-3359753"/>
            <a:chExt cx="10251086" cy="4834635"/>
          </a:xfrm>
        </p:grpSpPr>
        <p:sp>
          <p:nvSpPr>
            <p:cNvPr id="20" name="TextBox 20"/>
            <p:cNvSpPr txBox="1"/>
            <p:nvPr/>
          </p:nvSpPr>
          <p:spPr>
            <a:xfrm>
              <a:off x="-2392665" y="-3359753"/>
              <a:ext cx="7858421" cy="784745"/>
            </a:xfrm>
            <a:prstGeom prst="rect">
              <a:avLst/>
            </a:prstGeom>
          </p:spPr>
          <p:txBody>
            <a:bodyPr lIns="0" tIns="0" rIns="0" bIns="0" rtlCol="0" anchor="t">
              <a:spAutoFit/>
            </a:bodyPr>
            <a:lstStyle/>
            <a:p>
              <a:pPr marL="0" lvl="0" indent="0" algn="l">
                <a:lnSpc>
                  <a:spcPts val="4559"/>
                </a:lnSpc>
                <a:spcBef>
                  <a:spcPct val="0"/>
                </a:spcBef>
              </a:pPr>
              <a:r>
                <a:rPr lang="en-US" sz="4000" b="1" dirty="0">
                  <a:solidFill>
                    <a:srgbClr val="000000"/>
                  </a:solidFill>
                  <a:latin typeface="Helios"/>
                </a:rPr>
                <a:t>W</a:t>
              </a:r>
              <a:r>
                <a:rPr lang="en-US" sz="3799" dirty="0">
                  <a:solidFill>
                    <a:srgbClr val="2A2E3A"/>
                  </a:solidFill>
                  <a:latin typeface="Klein Bold"/>
                </a:rPr>
                <a:t>HY?</a:t>
              </a:r>
            </a:p>
          </p:txBody>
        </p:sp>
        <p:sp>
          <p:nvSpPr>
            <p:cNvPr id="21" name="TextBox 21"/>
            <p:cNvSpPr txBox="1"/>
            <p:nvPr/>
          </p:nvSpPr>
          <p:spPr>
            <a:xfrm>
              <a:off x="0" y="915583"/>
              <a:ext cx="7858421" cy="559299"/>
            </a:xfrm>
            <a:prstGeom prst="rect">
              <a:avLst/>
            </a:prstGeom>
          </p:spPr>
          <p:txBody>
            <a:bodyPr lIns="0" tIns="0" rIns="0" bIns="0" rtlCol="0" anchor="t">
              <a:spAutoFit/>
            </a:bodyPr>
            <a:lstStyle/>
            <a:p>
              <a:pPr marL="0" lvl="0" indent="0" algn="l">
                <a:lnSpc>
                  <a:spcPts val="3639"/>
                </a:lnSpc>
                <a:spcBef>
                  <a:spcPct val="0"/>
                </a:spcBef>
              </a:pPr>
              <a:endParaRPr lang="en-US" sz="2599" dirty="0">
                <a:solidFill>
                  <a:srgbClr val="2A2E3A"/>
                </a:solidFill>
                <a:latin typeface="Helios"/>
              </a:endParaRPr>
            </a:p>
          </p:txBody>
        </p:sp>
      </p:grpSp>
      <p:sp>
        <p:nvSpPr>
          <p:cNvPr id="22" name="Freeform 22"/>
          <p:cNvSpPr/>
          <p:nvPr/>
        </p:nvSpPr>
        <p:spPr>
          <a:xfrm>
            <a:off x="8572689" y="560622"/>
            <a:ext cx="670457" cy="676608"/>
          </a:xfrm>
          <a:custGeom>
            <a:avLst/>
            <a:gdLst/>
            <a:ahLst/>
            <a:cxnLst/>
            <a:rect l="l" t="t" r="r" b="b"/>
            <a:pathLst>
              <a:path w="670457" h="676608">
                <a:moveTo>
                  <a:pt x="0" y="0"/>
                </a:moveTo>
                <a:lnTo>
                  <a:pt x="670457" y="0"/>
                </a:lnTo>
                <a:lnTo>
                  <a:pt x="670457" y="676608"/>
                </a:lnTo>
                <a:lnTo>
                  <a:pt x="0" y="6766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23" name="Freeform 23"/>
          <p:cNvSpPr/>
          <p:nvPr/>
        </p:nvSpPr>
        <p:spPr>
          <a:xfrm>
            <a:off x="10716284" y="8630982"/>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27" name="TextBox 26">
            <a:extLst>
              <a:ext uri="{FF2B5EF4-FFF2-40B4-BE49-F238E27FC236}">
                <a16:creationId xmlns:a16="http://schemas.microsoft.com/office/drawing/2014/main" id="{C6BA7EC6-F183-AD96-C383-57BDD260B170}"/>
              </a:ext>
            </a:extLst>
          </p:cNvPr>
          <p:cNvSpPr txBox="1"/>
          <p:nvPr/>
        </p:nvSpPr>
        <p:spPr>
          <a:xfrm>
            <a:off x="10273595" y="5347825"/>
            <a:ext cx="7777920" cy="4893647"/>
          </a:xfrm>
          <a:prstGeom prst="rect">
            <a:avLst/>
          </a:prstGeom>
          <a:noFill/>
        </p:spPr>
        <p:txBody>
          <a:bodyPr wrap="square">
            <a:spAutoFit/>
          </a:bodyPr>
          <a:lstStyle/>
          <a:p>
            <a:r>
              <a:rPr lang="en-US" sz="2600" dirty="0"/>
              <a:t>In this project, Random Forest was chosen due to its high accuracy and ability to handle complex, non-linear relationships within the data. Its ensemble nature makes it robust against overfitting, a common issue in fraud detection where the model might otherwise learn to predict only the existing patterns without generalizing well to new data. Additionally, Random Forest can handle a mix of numerical and categorical features, making it well-suited for the diverse features engineered from the </a:t>
            </a:r>
            <a:r>
              <a:rPr lang="en-US" sz="2600" dirty="0" err="1"/>
              <a:t>Fastag</a:t>
            </a:r>
            <a:r>
              <a:rPr lang="en-US" sz="2600" dirty="0"/>
              <a:t> transaction data. Its interpretability and ability to provide feature importance metrics also help in understanding the key factors driving fraud detection.</a:t>
            </a:r>
            <a:endParaRPr lang="en-IN" sz="2600" dirty="0"/>
          </a:p>
        </p:txBody>
      </p:sp>
      <p:sp>
        <p:nvSpPr>
          <p:cNvPr id="28" name="Freeform 12">
            <a:extLst>
              <a:ext uri="{FF2B5EF4-FFF2-40B4-BE49-F238E27FC236}">
                <a16:creationId xmlns:a16="http://schemas.microsoft.com/office/drawing/2014/main" id="{C0F3E993-42BB-1882-FE59-64899790C291}"/>
              </a:ext>
            </a:extLst>
          </p:cNvPr>
          <p:cNvSpPr/>
          <p:nvPr/>
        </p:nvSpPr>
        <p:spPr>
          <a:xfrm>
            <a:off x="8262716" y="4232646"/>
            <a:ext cx="1821708" cy="1821708"/>
          </a:xfrm>
          <a:custGeom>
            <a:avLst/>
            <a:gdLst/>
            <a:ahLst/>
            <a:cxnLst/>
            <a:rect l="l" t="t" r="r" b="b"/>
            <a:pathLst>
              <a:path w="1821708" h="1821708">
                <a:moveTo>
                  <a:pt x="0" y="0"/>
                </a:moveTo>
                <a:lnTo>
                  <a:pt x="1821708" y="0"/>
                </a:lnTo>
                <a:lnTo>
                  <a:pt x="1821708" y="1821708"/>
                </a:lnTo>
                <a:lnTo>
                  <a:pt x="0" y="1821708"/>
                </a:lnTo>
                <a:lnTo>
                  <a:pt x="0" y="0"/>
                </a:lnTo>
                <a:close/>
              </a:path>
            </a:pathLst>
          </a:custGeom>
          <a:blipFill>
            <a:blip r:embed="rId6">
              <a:alphaModFix amt="44999"/>
              <a:extLst>
                <a:ext uri="{96DAC541-7B7A-43D3-8B79-37D633B846F1}">
                  <asvg:svgBlip xmlns:asvg="http://schemas.microsoft.com/office/drawing/2016/SVG/main" r:embed="rId7"/>
                </a:ext>
              </a:extLst>
            </a:blip>
            <a:stretch>
              <a:fillRect/>
            </a:stretch>
          </a:blipFill>
        </p:spPr>
      </p:sp>
      <p:sp>
        <p:nvSpPr>
          <p:cNvPr id="29" name="Freeform 13">
            <a:extLst>
              <a:ext uri="{FF2B5EF4-FFF2-40B4-BE49-F238E27FC236}">
                <a16:creationId xmlns:a16="http://schemas.microsoft.com/office/drawing/2014/main" id="{E4D011F4-7B02-A372-CFE0-87CE1CD8C5CC}"/>
              </a:ext>
            </a:extLst>
          </p:cNvPr>
          <p:cNvSpPr/>
          <p:nvPr/>
        </p:nvSpPr>
        <p:spPr>
          <a:xfrm>
            <a:off x="8451887" y="4421817"/>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
        <p:nvSpPr>
          <p:cNvPr id="30" name="Freeform 22">
            <a:extLst>
              <a:ext uri="{FF2B5EF4-FFF2-40B4-BE49-F238E27FC236}">
                <a16:creationId xmlns:a16="http://schemas.microsoft.com/office/drawing/2014/main" id="{18CB7EE2-F043-0B50-F17F-6D62C26EB804}"/>
              </a:ext>
            </a:extLst>
          </p:cNvPr>
          <p:cNvSpPr/>
          <p:nvPr/>
        </p:nvSpPr>
        <p:spPr>
          <a:xfrm>
            <a:off x="8811306" y="4651325"/>
            <a:ext cx="670457" cy="676608"/>
          </a:xfrm>
          <a:custGeom>
            <a:avLst/>
            <a:gdLst/>
            <a:ahLst/>
            <a:cxnLst/>
            <a:rect l="l" t="t" r="r" b="b"/>
            <a:pathLst>
              <a:path w="670457" h="676608">
                <a:moveTo>
                  <a:pt x="0" y="0"/>
                </a:moveTo>
                <a:lnTo>
                  <a:pt x="670457" y="0"/>
                </a:lnTo>
                <a:lnTo>
                  <a:pt x="670457" y="676608"/>
                </a:lnTo>
                <a:lnTo>
                  <a:pt x="0" y="6766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868"/>
            <a:ext cx="9144000" cy="10295868"/>
            <a:chOff x="0" y="0"/>
            <a:chExt cx="2408296" cy="2711669"/>
          </a:xfrm>
        </p:grpSpPr>
        <p:sp>
          <p:nvSpPr>
            <p:cNvPr id="3" name="Freeform 3"/>
            <p:cNvSpPr/>
            <p:nvPr/>
          </p:nvSpPr>
          <p:spPr>
            <a:xfrm>
              <a:off x="0" y="0"/>
              <a:ext cx="2408296" cy="2711669"/>
            </a:xfrm>
            <a:custGeom>
              <a:avLst/>
              <a:gdLst/>
              <a:ahLst/>
              <a:cxnLst/>
              <a:rect l="l" t="t" r="r" b="b"/>
              <a:pathLst>
                <a:path w="2408296" h="2711669">
                  <a:moveTo>
                    <a:pt x="0" y="0"/>
                  </a:moveTo>
                  <a:lnTo>
                    <a:pt x="2408296" y="0"/>
                  </a:lnTo>
                  <a:lnTo>
                    <a:pt x="2408296" y="2711669"/>
                  </a:lnTo>
                  <a:lnTo>
                    <a:pt x="0" y="2711669"/>
                  </a:lnTo>
                  <a:close/>
                </a:path>
              </a:pathLst>
            </a:custGeom>
            <a:solidFill>
              <a:srgbClr val="F4F4F4"/>
            </a:solidFill>
          </p:spPr>
        </p:sp>
        <p:sp>
          <p:nvSpPr>
            <p:cNvPr id="4" name="TextBox 4"/>
            <p:cNvSpPr txBox="1"/>
            <p:nvPr/>
          </p:nvSpPr>
          <p:spPr>
            <a:xfrm>
              <a:off x="0" y="-38100"/>
              <a:ext cx="2408296" cy="2749769"/>
            </a:xfrm>
            <a:prstGeom prst="rect">
              <a:avLst/>
            </a:prstGeom>
          </p:spPr>
          <p:txBody>
            <a:bodyPr lIns="50800" tIns="50800" rIns="50800" bIns="50800" rtlCol="0" anchor="ctr"/>
            <a:lstStyle/>
            <a:p>
              <a:pPr algn="ctr">
                <a:lnSpc>
                  <a:spcPts val="2100"/>
                </a:lnSpc>
              </a:pPr>
              <a:endParaRPr/>
            </a:p>
          </p:txBody>
        </p:sp>
      </p:grpSp>
      <p:sp>
        <p:nvSpPr>
          <p:cNvPr id="7" name="TextBox 7"/>
          <p:cNvSpPr txBox="1"/>
          <p:nvPr/>
        </p:nvSpPr>
        <p:spPr>
          <a:xfrm>
            <a:off x="329300" y="1225327"/>
            <a:ext cx="8520862" cy="8729441"/>
          </a:xfrm>
          <a:prstGeom prst="rect">
            <a:avLst/>
          </a:prstGeom>
        </p:spPr>
        <p:txBody>
          <a:bodyPr wrap="square" lIns="0" tIns="0" rIns="0" bIns="0" rtlCol="0" anchor="t">
            <a:spAutoFit/>
          </a:bodyPr>
          <a:lstStyle/>
          <a:p>
            <a:pPr marL="0" lvl="0" indent="0" algn="l">
              <a:lnSpc>
                <a:spcPts val="3639"/>
              </a:lnSpc>
              <a:spcBef>
                <a:spcPct val="0"/>
              </a:spcBef>
            </a:pPr>
            <a:r>
              <a:rPr lang="en-US" sz="2599" b="1" dirty="0">
                <a:solidFill>
                  <a:srgbClr val="2A2E3A"/>
                </a:solidFill>
                <a:latin typeface="Helios"/>
              </a:rPr>
              <a:t> Evaluation Metrics </a:t>
            </a:r>
            <a:r>
              <a:rPr lang="en-US" sz="2599" dirty="0">
                <a:solidFill>
                  <a:srgbClr val="2A2E3A"/>
                </a:solidFill>
                <a:latin typeface="Helios"/>
              </a:rPr>
              <a:t>:</a:t>
            </a:r>
          </a:p>
          <a:p>
            <a:pPr marL="0" lvl="0" indent="0" algn="l">
              <a:lnSpc>
                <a:spcPts val="3639"/>
              </a:lnSpc>
              <a:spcBef>
                <a:spcPct val="0"/>
              </a:spcBef>
            </a:pPr>
            <a:r>
              <a:rPr lang="en-US" sz="2599" dirty="0">
                <a:solidFill>
                  <a:srgbClr val="2A2E3A"/>
                </a:solidFill>
                <a:latin typeface="Helios"/>
              </a:rPr>
              <a:t>1. Precision: Precision measures the proportion of true positive predictions among all positive predictions made by the model. It indicates how many of the predicted frauds were actual frauds.</a:t>
            </a:r>
          </a:p>
          <a:p>
            <a:pPr marL="0" lvl="0" indent="0" algn="l">
              <a:lnSpc>
                <a:spcPts val="3639"/>
              </a:lnSpc>
              <a:spcBef>
                <a:spcPct val="0"/>
              </a:spcBef>
            </a:pPr>
            <a:r>
              <a:rPr lang="en-US" sz="2599" dirty="0">
                <a:solidFill>
                  <a:srgbClr val="2A2E3A"/>
                </a:solidFill>
                <a:latin typeface="Helios"/>
              </a:rPr>
              <a:t>2. Recall: Recall, also known as sensitivity, measures the proportion of true positive predictions among all actual positive instances in the dataset. It shows how many of the actual fraud cases were correctly identified by the model.</a:t>
            </a:r>
          </a:p>
          <a:p>
            <a:pPr marL="0" lvl="0" indent="0" algn="l">
              <a:lnSpc>
                <a:spcPts val="3639"/>
              </a:lnSpc>
              <a:spcBef>
                <a:spcPct val="0"/>
              </a:spcBef>
            </a:pPr>
            <a:r>
              <a:rPr lang="en-US" sz="2599" dirty="0">
                <a:solidFill>
                  <a:srgbClr val="2A2E3A"/>
                </a:solidFill>
                <a:latin typeface="Helios"/>
              </a:rPr>
              <a:t>3. Accuracy: Accuracy is the ratio of correctly predicted instances (both fraud and non-fraud) to the total number of instances in the dataset. It provides an overall measure of the model’s performance.</a:t>
            </a:r>
          </a:p>
          <a:p>
            <a:pPr marL="0" lvl="0" indent="0" algn="l">
              <a:lnSpc>
                <a:spcPts val="3639"/>
              </a:lnSpc>
              <a:spcBef>
                <a:spcPct val="0"/>
              </a:spcBef>
            </a:pPr>
            <a:r>
              <a:rPr lang="en-US" sz="2599" dirty="0">
                <a:solidFill>
                  <a:srgbClr val="2A2E3A"/>
                </a:solidFill>
                <a:latin typeface="Helios"/>
              </a:rPr>
              <a:t>4. F1 Score: The F1 score is the harmonic mean of precision and recall, providing a single metric that balances both concerns. It is particularly useful when the dataset is imbalanced, as it considers both false positives and false negatives.</a:t>
            </a:r>
            <a:endParaRPr lang="en-US" sz="2599" u="none" dirty="0">
              <a:solidFill>
                <a:srgbClr val="2A2E3A"/>
              </a:solidFill>
              <a:latin typeface="Helios"/>
            </a:endParaRPr>
          </a:p>
        </p:txBody>
      </p:sp>
      <p:sp>
        <p:nvSpPr>
          <p:cNvPr id="8" name="TextBox 8"/>
          <p:cNvSpPr txBox="1"/>
          <p:nvPr/>
        </p:nvSpPr>
        <p:spPr>
          <a:xfrm>
            <a:off x="532081" y="85502"/>
            <a:ext cx="8115300" cy="1139825"/>
          </a:xfrm>
          <a:prstGeom prst="rect">
            <a:avLst/>
          </a:prstGeom>
        </p:spPr>
        <p:txBody>
          <a:bodyPr lIns="0" tIns="0" rIns="0" bIns="0" rtlCol="0" anchor="t">
            <a:spAutoFit/>
          </a:bodyPr>
          <a:lstStyle/>
          <a:p>
            <a:pPr algn="l">
              <a:lnSpc>
                <a:spcPts val="9099"/>
              </a:lnSpc>
            </a:pPr>
            <a:r>
              <a:rPr lang="en-US" sz="6999">
                <a:solidFill>
                  <a:srgbClr val="2A2E3A"/>
                </a:solidFill>
                <a:latin typeface="Klein Bold"/>
              </a:rPr>
              <a:t>Model Evaluation </a:t>
            </a:r>
          </a:p>
        </p:txBody>
      </p:sp>
      <p:sp>
        <p:nvSpPr>
          <p:cNvPr id="10" name="TextBox 10"/>
          <p:cNvSpPr txBox="1"/>
          <p:nvPr/>
        </p:nvSpPr>
        <p:spPr>
          <a:xfrm>
            <a:off x="12192000" y="7411302"/>
            <a:ext cx="3518787" cy="915035"/>
          </a:xfrm>
          <a:prstGeom prst="rect">
            <a:avLst/>
          </a:prstGeom>
        </p:spPr>
        <p:txBody>
          <a:bodyPr lIns="0" tIns="0" rIns="0" bIns="0" rtlCol="0" anchor="t">
            <a:spAutoFit/>
          </a:bodyPr>
          <a:lstStyle/>
          <a:p>
            <a:pPr marL="0" lvl="0" indent="0" algn="l">
              <a:lnSpc>
                <a:spcPts val="3639"/>
              </a:lnSpc>
              <a:spcBef>
                <a:spcPct val="0"/>
              </a:spcBef>
            </a:pPr>
            <a:r>
              <a:rPr lang="en-US" sz="2599" dirty="0">
                <a:solidFill>
                  <a:srgbClr val="2A2E3A"/>
                </a:solidFill>
                <a:latin typeface="Helios Bold"/>
              </a:rPr>
              <a:t>Random Forest Regressor</a:t>
            </a:r>
          </a:p>
        </p:txBody>
      </p:sp>
      <p:pic>
        <p:nvPicPr>
          <p:cNvPr id="13" name="Picture 12">
            <a:extLst>
              <a:ext uri="{FF2B5EF4-FFF2-40B4-BE49-F238E27FC236}">
                <a16:creationId xmlns:a16="http://schemas.microsoft.com/office/drawing/2014/main" id="{25C06C89-D46A-8B64-6A5C-64A3F3080F11}"/>
              </a:ext>
            </a:extLst>
          </p:cNvPr>
          <p:cNvPicPr>
            <a:picLocks noChangeAspect="1"/>
          </p:cNvPicPr>
          <p:nvPr/>
        </p:nvPicPr>
        <p:blipFill>
          <a:blip r:embed="rId2"/>
          <a:stretch>
            <a:fillRect/>
          </a:stretch>
        </p:blipFill>
        <p:spPr>
          <a:xfrm>
            <a:off x="9858015" y="2400300"/>
            <a:ext cx="7715970" cy="443615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5356381" y="1250425"/>
            <a:ext cx="12063594" cy="1447805"/>
          </a:xfrm>
          <a:prstGeom prst="rect">
            <a:avLst/>
          </a:prstGeom>
        </p:spPr>
        <p:txBody>
          <a:bodyPr lIns="0" tIns="0" rIns="0" bIns="0" rtlCol="0" anchor="t">
            <a:spAutoFit/>
          </a:bodyPr>
          <a:lstStyle/>
          <a:p>
            <a:pPr algn="l">
              <a:lnSpc>
                <a:spcPts val="11699"/>
              </a:lnSpc>
            </a:pPr>
            <a:r>
              <a:rPr lang="en-US" sz="8999">
                <a:solidFill>
                  <a:srgbClr val="FFFFFF"/>
                </a:solidFill>
                <a:latin typeface="Klein Bold"/>
              </a:rPr>
              <a:t>Conclusion </a:t>
            </a:r>
          </a:p>
        </p:txBody>
      </p:sp>
      <p:sp>
        <p:nvSpPr>
          <p:cNvPr id="4" name="TextBox 4"/>
          <p:cNvSpPr txBox="1"/>
          <p:nvPr/>
        </p:nvSpPr>
        <p:spPr>
          <a:xfrm>
            <a:off x="630706" y="3848100"/>
            <a:ext cx="17123894" cy="6225230"/>
          </a:xfrm>
          <a:prstGeom prst="rect">
            <a:avLst/>
          </a:prstGeom>
        </p:spPr>
        <p:txBody>
          <a:bodyPr wrap="square" lIns="0" tIns="0" rIns="0" bIns="0" rtlCol="0" anchor="t">
            <a:spAutoFit/>
          </a:bodyPr>
          <a:lstStyle/>
          <a:p>
            <a:pPr algn="just">
              <a:lnSpc>
                <a:spcPts val="4899"/>
              </a:lnSpc>
            </a:pPr>
            <a:r>
              <a:rPr lang="en-US" sz="3499" dirty="0">
                <a:solidFill>
                  <a:srgbClr val="2A2E3A"/>
                </a:solidFill>
                <a:latin typeface="Helios"/>
              </a:rPr>
              <a:t>Potential Improvements and Future Work</a:t>
            </a:r>
          </a:p>
          <a:p>
            <a:pPr algn="just">
              <a:lnSpc>
                <a:spcPts val="4899"/>
              </a:lnSpc>
            </a:pPr>
            <a:endParaRPr lang="en-US" sz="3499" dirty="0">
              <a:solidFill>
                <a:srgbClr val="2A2E3A"/>
              </a:solidFill>
              <a:latin typeface="Helios"/>
            </a:endParaRPr>
          </a:p>
          <a:p>
            <a:pPr algn="just">
              <a:lnSpc>
                <a:spcPts val="4899"/>
              </a:lnSpc>
            </a:pPr>
            <a:r>
              <a:rPr lang="en-US" sz="3499" dirty="0">
                <a:solidFill>
                  <a:srgbClr val="2A2E3A"/>
                </a:solidFill>
                <a:latin typeface="Helios"/>
              </a:rPr>
              <a:t>To enhance the fraud detection model, further improvements could include the integration of additional features such as vehicle history and user behavior analysis. Incorporating advanced techniques like deep learning and ensemble methods might improve prediction accuracy. Regular model retraining with updated data will ensure the system adapts to new fraud patterns. Moreover, implementing real-time detection and alerts can provide timely intervention. Collaboration with domain experts can also help in refining feature selection and interpretation, ensuring a more robust fraud detection system.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5229" y="-712298"/>
            <a:ext cx="18603229" cy="14882583"/>
          </a:xfrm>
          <a:custGeom>
            <a:avLst/>
            <a:gdLst/>
            <a:ahLst/>
            <a:cxnLst/>
            <a:rect l="l" t="t" r="r" b="b"/>
            <a:pathLst>
              <a:path w="18603229" h="14882583">
                <a:moveTo>
                  <a:pt x="0" y="0"/>
                </a:moveTo>
                <a:lnTo>
                  <a:pt x="18603229" y="0"/>
                </a:lnTo>
                <a:lnTo>
                  <a:pt x="18603229" y="14882583"/>
                </a:lnTo>
                <a:lnTo>
                  <a:pt x="0" y="14882583"/>
                </a:lnTo>
                <a:lnTo>
                  <a:pt x="0" y="0"/>
                </a:lnTo>
                <a:close/>
              </a:path>
            </a:pathLst>
          </a:custGeom>
          <a:blipFill>
            <a:blip r:embed="rId2">
              <a:extLst>
                <a:ext uri="{96DAC541-7B7A-43D3-8B79-37D633B846F1}">
                  <asvg:svgBlip xmlns:asvg="http://schemas.microsoft.com/office/drawing/2016/SVG/main" r:embed="rId3"/>
                </a:ext>
              </a:extLst>
            </a:blip>
            <a:stretch>
              <a:fillRect l="-76482" t="-65150" r="-76482" b="-12499"/>
            </a:stretch>
          </a:blipFill>
        </p:spPr>
      </p:sp>
      <p:sp>
        <p:nvSpPr>
          <p:cNvPr id="3" name="TextBox 3"/>
          <p:cNvSpPr txBox="1"/>
          <p:nvPr/>
        </p:nvSpPr>
        <p:spPr>
          <a:xfrm>
            <a:off x="4752425" y="2499894"/>
            <a:ext cx="8467921" cy="4229100"/>
          </a:xfrm>
          <a:prstGeom prst="rect">
            <a:avLst/>
          </a:prstGeom>
        </p:spPr>
        <p:txBody>
          <a:bodyPr lIns="0" tIns="0" rIns="0" bIns="0" rtlCol="0" anchor="t">
            <a:spAutoFit/>
          </a:bodyPr>
          <a:lstStyle/>
          <a:p>
            <a:pPr algn="ctr">
              <a:lnSpc>
                <a:spcPts val="16800"/>
              </a:lnSpc>
            </a:pPr>
            <a:r>
              <a:rPr lang="en-US" sz="12000">
                <a:solidFill>
                  <a:srgbClr val="FFFFFF"/>
                </a:solidFill>
                <a:latin typeface="Helios"/>
              </a:rPr>
              <a:t>THANK </a:t>
            </a:r>
          </a:p>
          <a:p>
            <a:pPr algn="ctr">
              <a:lnSpc>
                <a:spcPts val="16800"/>
              </a:lnSpc>
            </a:pPr>
            <a:r>
              <a:rPr lang="en-US" sz="12000">
                <a:solidFill>
                  <a:srgbClr val="FFFFFF"/>
                </a:solidFill>
                <a:latin typeface="Helios"/>
              </a:rPr>
              <a:t>YOU</a:t>
            </a:r>
          </a:p>
        </p:txBody>
      </p:sp>
      <p:sp>
        <p:nvSpPr>
          <p:cNvPr id="4" name="TextBox 4"/>
          <p:cNvSpPr txBox="1"/>
          <p:nvPr/>
        </p:nvSpPr>
        <p:spPr>
          <a:xfrm>
            <a:off x="12729703" y="8148955"/>
            <a:ext cx="4045646" cy="1109345"/>
          </a:xfrm>
          <a:prstGeom prst="rect">
            <a:avLst/>
          </a:prstGeom>
        </p:spPr>
        <p:txBody>
          <a:bodyPr lIns="0" tIns="0" rIns="0" bIns="0" rtlCol="0" anchor="t">
            <a:spAutoFit/>
          </a:bodyPr>
          <a:lstStyle/>
          <a:p>
            <a:pPr algn="l">
              <a:lnSpc>
                <a:spcPts val="4479"/>
              </a:lnSpc>
            </a:pPr>
            <a:r>
              <a:rPr lang="en-US" sz="3199">
                <a:solidFill>
                  <a:srgbClr val="FFFFFF"/>
                </a:solidFill>
                <a:latin typeface="Helios"/>
              </a:rPr>
              <a:t>BY-</a:t>
            </a:r>
          </a:p>
          <a:p>
            <a:pPr algn="l">
              <a:lnSpc>
                <a:spcPts val="4479"/>
              </a:lnSpc>
            </a:pPr>
            <a:r>
              <a:rPr lang="en-US" sz="3199">
                <a:solidFill>
                  <a:srgbClr val="FFFFFF"/>
                </a:solidFill>
                <a:latin typeface="Helios"/>
              </a:rPr>
              <a:t>    SHREENITA SAHA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extLst>
              <p:ext uri="{D42A27DB-BD31-4B8C-83A1-F6EECF244321}">
                <p14:modId xmlns:p14="http://schemas.microsoft.com/office/powerpoint/2010/main" val="2017114002"/>
              </p:ext>
            </p:extLst>
          </p:nvPr>
        </p:nvGraphicFramePr>
        <p:xfrm>
          <a:off x="734711" y="3773114"/>
          <a:ext cx="16791289" cy="8586282"/>
        </p:xfrm>
        <a:graphic>
          <a:graphicData uri="http://schemas.openxmlformats.org/drawingml/2006/table">
            <a:tbl>
              <a:tblPr/>
              <a:tblGrid>
                <a:gridCol w="16374558">
                  <a:extLst>
                    <a:ext uri="{9D8B030D-6E8A-4147-A177-3AD203B41FA5}">
                      <a16:colId xmlns:a16="http://schemas.microsoft.com/office/drawing/2014/main" val="20000"/>
                    </a:ext>
                  </a:extLst>
                </a:gridCol>
                <a:gridCol w="416731">
                  <a:extLst>
                    <a:ext uri="{9D8B030D-6E8A-4147-A177-3AD203B41FA5}">
                      <a16:colId xmlns:a16="http://schemas.microsoft.com/office/drawing/2014/main" val="20001"/>
                    </a:ext>
                  </a:extLst>
                </a:gridCol>
              </a:tblGrid>
              <a:tr h="4151009">
                <a:tc>
                  <a:txBody>
                    <a:bodyPr/>
                    <a:lstStyle/>
                    <a:p>
                      <a:pPr algn="ctr">
                        <a:lnSpc>
                          <a:spcPts val="5739"/>
                        </a:lnSpc>
                        <a:defRPr/>
                      </a:pPr>
                      <a:r>
                        <a:rPr lang="en-US" sz="4099" dirty="0">
                          <a:solidFill>
                            <a:srgbClr val="2A2E3A"/>
                          </a:solidFill>
                          <a:latin typeface="Helios Bold"/>
                        </a:rPr>
                        <a:t>Problem Statement:</a:t>
                      </a:r>
                      <a:endParaRPr lang="en-US" sz="1100" dirty="0"/>
                    </a:p>
                    <a:p>
                      <a:pPr algn="ctr">
                        <a:lnSpc>
                          <a:spcPts val="4759"/>
                        </a:lnSpc>
                      </a:pPr>
                      <a:endParaRPr lang="en-US" sz="3399" dirty="0">
                        <a:solidFill>
                          <a:srgbClr val="2A2E3A"/>
                        </a:solidFill>
                        <a:latin typeface="Helios"/>
                      </a:endParaRPr>
                    </a:p>
                    <a:p>
                      <a:pPr algn="ctr">
                        <a:lnSpc>
                          <a:spcPts val="4759"/>
                        </a:lnSpc>
                      </a:pPr>
                      <a:r>
                        <a:rPr lang="en-US" sz="3399" dirty="0">
                          <a:solidFill>
                            <a:srgbClr val="2A2E3A"/>
                          </a:solidFill>
                          <a:latin typeface="Helios"/>
                        </a:rPr>
                        <a:t>This project aims to develop an effective fraud detection system for </a:t>
                      </a:r>
                      <a:r>
                        <a:rPr lang="en-US" sz="3399" dirty="0" err="1">
                          <a:solidFill>
                            <a:srgbClr val="2A2E3A"/>
                          </a:solidFill>
                          <a:latin typeface="Helios"/>
                        </a:rPr>
                        <a:t>Fastag</a:t>
                      </a:r>
                      <a:r>
                        <a:rPr lang="en-US" sz="3399" dirty="0">
                          <a:solidFill>
                            <a:srgbClr val="2A2E3A"/>
                          </a:solidFill>
                          <a:latin typeface="Helios"/>
                        </a:rPr>
                        <a:t> transactions using machine learning classification techniques. The dataset includes key features such as transaction details, vehicle information, geographical location, and transaction amounts. The goal is to create a robust model that accurately identifies instances of fraudulent activity, ensuring the integrity and security of </a:t>
                      </a:r>
                      <a:r>
                        <a:rPr lang="en-US" sz="3399" dirty="0" err="1">
                          <a:solidFill>
                            <a:srgbClr val="2A2E3A"/>
                          </a:solidFill>
                          <a:latin typeface="Helios"/>
                        </a:rPr>
                        <a:t>Fastag</a:t>
                      </a:r>
                      <a:r>
                        <a:rPr lang="en-US" sz="3399" dirty="0">
                          <a:solidFill>
                            <a:srgbClr val="2A2E3A"/>
                          </a:solidFill>
                          <a:latin typeface="Helios"/>
                        </a:rPr>
                        <a:t> transactions. This system will help prevent financial losses and enhance trust in the </a:t>
                      </a:r>
                      <a:r>
                        <a:rPr lang="en-US" sz="3399" dirty="0" err="1">
                          <a:solidFill>
                            <a:srgbClr val="2A2E3A"/>
                          </a:solidFill>
                          <a:latin typeface="Helios"/>
                        </a:rPr>
                        <a:t>Fastag</a:t>
                      </a:r>
                      <a:r>
                        <a:rPr lang="en-US" sz="3399" dirty="0">
                          <a:solidFill>
                            <a:srgbClr val="2A2E3A"/>
                          </a:solidFill>
                          <a:latin typeface="Helios"/>
                        </a:rPr>
                        <a:t> system.</a:t>
                      </a: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485944">
                <a:tc>
                  <a:txBody>
                    <a:bodyPr/>
                    <a:lstStyle/>
                    <a:p>
                      <a:pPr algn="l">
                        <a:lnSpc>
                          <a:spcPts val="3639"/>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485944">
                <a:tc>
                  <a:txBody>
                    <a:bodyPr/>
                    <a:lstStyle/>
                    <a:p>
                      <a:pPr algn="l">
                        <a:lnSpc>
                          <a:spcPts val="3639"/>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485944">
                <a:tc>
                  <a:txBody>
                    <a:bodyPr/>
                    <a:lstStyle/>
                    <a:p>
                      <a:pPr algn="l">
                        <a:lnSpc>
                          <a:spcPts val="3639"/>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485944">
                <a:tc>
                  <a:txBody>
                    <a:bodyPr/>
                    <a:lstStyle/>
                    <a:p>
                      <a:pPr algn="l">
                        <a:lnSpc>
                          <a:spcPts val="3639"/>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a:solidFill>
                  <a:srgbClr val="FFFFFF"/>
                </a:solidFill>
                <a:latin typeface="Klein Bold"/>
              </a:rPr>
              <a:t>Introduction</a:t>
            </a:r>
          </a:p>
        </p:txBody>
      </p:sp>
      <p:sp>
        <p:nvSpPr>
          <p:cNvPr id="9" name="Freeform 9"/>
          <p:cNvSpPr/>
          <p:nvPr/>
        </p:nvSpPr>
        <p:spPr>
          <a:xfrm>
            <a:off x="8333203" y="-1"/>
            <a:ext cx="1621594" cy="51180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t="-216840"/>
            </a:stretch>
          </a:blipFill>
        </p:spPr>
      </p:sp>
      <p:sp>
        <p:nvSpPr>
          <p:cNvPr id="10" name="Freeform 10"/>
          <p:cNvSpPr/>
          <p:nvPr/>
        </p:nvSpPr>
        <p:spPr>
          <a:xfrm>
            <a:off x="8361778" y="9476203"/>
            <a:ext cx="1621594" cy="810797"/>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b="-100000"/>
            </a:stretch>
          </a:blipFill>
        </p:spPr>
        <p:txBody>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97525" cy="3773114"/>
            <a:chOff x="0" y="0"/>
            <a:chExt cx="24396700" cy="5030819"/>
          </a:xfrm>
        </p:grpSpPr>
        <p:pic>
          <p:nvPicPr>
            <p:cNvPr id="3" name="Picture 3"/>
            <p:cNvPicPr>
              <a:picLocks noChangeAspect="1"/>
            </p:cNvPicPr>
            <p:nvPr/>
          </p:nvPicPr>
          <p:blipFill>
            <a:blip r:embed="rId2">
              <a:alphaModFix amt="14000"/>
            </a:blip>
            <a:srcRect t="27941" b="41107"/>
            <a:stretch>
              <a:fillRect/>
            </a:stretch>
          </p:blipFill>
          <p:spPr>
            <a:xfrm>
              <a:off x="0" y="0"/>
              <a:ext cx="243967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extLst>
              <p:ext uri="{D42A27DB-BD31-4B8C-83A1-F6EECF244321}">
                <p14:modId xmlns:p14="http://schemas.microsoft.com/office/powerpoint/2010/main" val="346184827"/>
              </p:ext>
            </p:extLst>
          </p:nvPr>
        </p:nvGraphicFramePr>
        <p:xfrm>
          <a:off x="705394" y="3773114"/>
          <a:ext cx="16886738" cy="8471982"/>
        </p:xfrm>
        <a:graphic>
          <a:graphicData uri="http://schemas.openxmlformats.org/drawingml/2006/table">
            <a:tbl>
              <a:tblPr/>
              <a:tblGrid>
                <a:gridCol w="16467638">
                  <a:extLst>
                    <a:ext uri="{9D8B030D-6E8A-4147-A177-3AD203B41FA5}">
                      <a16:colId xmlns:a16="http://schemas.microsoft.com/office/drawing/2014/main" val="20000"/>
                    </a:ext>
                  </a:extLst>
                </a:gridCol>
                <a:gridCol w="419100">
                  <a:extLst>
                    <a:ext uri="{9D8B030D-6E8A-4147-A177-3AD203B41FA5}">
                      <a16:colId xmlns:a16="http://schemas.microsoft.com/office/drawing/2014/main" val="20001"/>
                    </a:ext>
                  </a:extLst>
                </a:gridCol>
              </a:tblGrid>
              <a:tr h="4111189">
                <a:tc>
                  <a:txBody>
                    <a:bodyPr/>
                    <a:lstStyle/>
                    <a:p>
                      <a:pPr algn="just">
                        <a:lnSpc>
                          <a:spcPts val="4759"/>
                        </a:lnSpc>
                        <a:defRPr/>
                      </a:pPr>
                      <a:endParaRPr lang="en-US" sz="3399" dirty="0">
                        <a:solidFill>
                          <a:srgbClr val="2A2E3A"/>
                        </a:solidFill>
                        <a:latin typeface="Helios"/>
                      </a:endParaRPr>
                    </a:p>
                    <a:p>
                      <a:pPr marL="514350" indent="-514350" algn="just">
                        <a:lnSpc>
                          <a:spcPts val="4759"/>
                        </a:lnSpc>
                        <a:buAutoNum type="arabicPeriod"/>
                        <a:defRPr/>
                      </a:pPr>
                      <a:r>
                        <a:rPr lang="en-US" sz="3399" b="1" dirty="0">
                          <a:solidFill>
                            <a:srgbClr val="2A2E3A"/>
                          </a:solidFill>
                          <a:latin typeface="Helios"/>
                        </a:rPr>
                        <a:t>Enhances Security</a:t>
                      </a:r>
                      <a:r>
                        <a:rPr lang="en-US" sz="3399" dirty="0">
                          <a:solidFill>
                            <a:srgbClr val="2A2E3A"/>
                          </a:solidFill>
                          <a:latin typeface="Helios"/>
                        </a:rPr>
                        <a:t>: The project strengthens the security of </a:t>
                      </a:r>
                      <a:r>
                        <a:rPr lang="en-US" sz="3399" dirty="0" err="1">
                          <a:solidFill>
                            <a:srgbClr val="2A2E3A"/>
                          </a:solidFill>
                          <a:latin typeface="Helios"/>
                        </a:rPr>
                        <a:t>Fastag</a:t>
                      </a:r>
                      <a:r>
                        <a:rPr lang="en-US" sz="3399" dirty="0">
                          <a:solidFill>
                            <a:srgbClr val="2A2E3A"/>
                          </a:solidFill>
                          <a:latin typeface="Helios"/>
                        </a:rPr>
                        <a:t> transactions by accurately detecting and preventing fraudulent activities.</a:t>
                      </a:r>
                    </a:p>
                    <a:p>
                      <a:pPr marL="514350" indent="-514350" algn="just">
                        <a:lnSpc>
                          <a:spcPts val="4759"/>
                        </a:lnSpc>
                        <a:buAutoNum type="arabicPeriod"/>
                        <a:defRPr/>
                      </a:pPr>
                      <a:endParaRPr lang="en-US" sz="3399" dirty="0">
                        <a:solidFill>
                          <a:srgbClr val="2A2E3A"/>
                        </a:solidFill>
                        <a:latin typeface="Helios"/>
                      </a:endParaRPr>
                    </a:p>
                    <a:p>
                      <a:pPr algn="just">
                        <a:lnSpc>
                          <a:spcPts val="4759"/>
                        </a:lnSpc>
                        <a:defRPr/>
                      </a:pPr>
                      <a:r>
                        <a:rPr lang="en-US" sz="3399" dirty="0">
                          <a:solidFill>
                            <a:srgbClr val="2A2E3A"/>
                          </a:solidFill>
                          <a:latin typeface="Helios"/>
                        </a:rPr>
                        <a:t>2. </a:t>
                      </a:r>
                      <a:r>
                        <a:rPr lang="en-US" sz="3399" b="1" dirty="0">
                          <a:solidFill>
                            <a:srgbClr val="2A2E3A"/>
                          </a:solidFill>
                          <a:latin typeface="Helios"/>
                        </a:rPr>
                        <a:t>Reduces Financial Losses</a:t>
                      </a:r>
                      <a:r>
                        <a:rPr lang="en-US" sz="3399" dirty="0">
                          <a:solidFill>
                            <a:srgbClr val="2A2E3A"/>
                          </a:solidFill>
                          <a:latin typeface="Helios"/>
                        </a:rPr>
                        <a:t>: By identifying fraudulent transactions, it minimizes financial losses for users and service providers.</a:t>
                      </a:r>
                    </a:p>
                    <a:p>
                      <a:pPr algn="just">
                        <a:lnSpc>
                          <a:spcPts val="4759"/>
                        </a:lnSpc>
                        <a:defRPr/>
                      </a:pPr>
                      <a:endParaRPr lang="en-US" sz="3399" dirty="0">
                        <a:solidFill>
                          <a:srgbClr val="2A2E3A"/>
                        </a:solidFill>
                        <a:latin typeface="Helios"/>
                      </a:endParaRPr>
                    </a:p>
                    <a:p>
                      <a:pPr algn="just">
                        <a:lnSpc>
                          <a:spcPts val="4759"/>
                        </a:lnSpc>
                        <a:defRPr/>
                      </a:pPr>
                      <a:r>
                        <a:rPr lang="en-US" sz="3399" dirty="0">
                          <a:solidFill>
                            <a:srgbClr val="2A2E3A"/>
                          </a:solidFill>
                          <a:latin typeface="Helios"/>
                        </a:rPr>
                        <a:t>3. </a:t>
                      </a:r>
                      <a:r>
                        <a:rPr lang="en-US" sz="3399" b="1" dirty="0">
                          <a:solidFill>
                            <a:srgbClr val="2A2E3A"/>
                          </a:solidFill>
                          <a:latin typeface="Helios"/>
                        </a:rPr>
                        <a:t>Builds Trust</a:t>
                      </a:r>
                      <a:r>
                        <a:rPr lang="en-US" sz="3399" dirty="0">
                          <a:solidFill>
                            <a:srgbClr val="2A2E3A"/>
                          </a:solidFill>
                          <a:latin typeface="Helios"/>
                        </a:rPr>
                        <a:t>: Ensuring transaction integrity boosts user confidence in the </a:t>
                      </a:r>
                      <a:r>
                        <a:rPr lang="en-US" sz="3399" dirty="0" err="1">
                          <a:solidFill>
                            <a:srgbClr val="2A2E3A"/>
                          </a:solidFill>
                          <a:latin typeface="Helios"/>
                        </a:rPr>
                        <a:t>Fastag</a:t>
                      </a:r>
                      <a:r>
                        <a:rPr lang="en-US" sz="3399" dirty="0">
                          <a:solidFill>
                            <a:srgbClr val="2A2E3A"/>
                          </a:solidFill>
                          <a:latin typeface="Helios"/>
                        </a:rPr>
                        <a:t> system, promoting wider adoption and usage.</a:t>
                      </a: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448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448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448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448611">
                <a:tc>
                  <a:txBody>
                    <a:bodyPr/>
                    <a:lstStyle/>
                    <a:p>
                      <a:pPr algn="l">
                        <a:lnSpc>
                          <a:spcPts val="3639"/>
                        </a:lnSpc>
                        <a:defRPr/>
                      </a:pP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1100" dirty="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4639504" y="1004391"/>
            <a:ext cx="9008992" cy="2292350"/>
          </a:xfrm>
          <a:prstGeom prst="rect">
            <a:avLst/>
          </a:prstGeom>
        </p:spPr>
        <p:txBody>
          <a:bodyPr lIns="0" tIns="0" rIns="0" bIns="0" rtlCol="0" anchor="t">
            <a:spAutoFit/>
          </a:bodyPr>
          <a:lstStyle/>
          <a:p>
            <a:pPr algn="ctr">
              <a:lnSpc>
                <a:spcPts val="9099"/>
              </a:lnSpc>
            </a:pPr>
            <a:r>
              <a:rPr lang="en-US" sz="6999" dirty="0">
                <a:solidFill>
                  <a:srgbClr val="FFFFFF"/>
                </a:solidFill>
                <a:latin typeface="Klein Bold"/>
              </a:rPr>
              <a:t>Why Is This Project Important?</a:t>
            </a:r>
          </a:p>
        </p:txBody>
      </p:sp>
      <p:sp>
        <p:nvSpPr>
          <p:cNvPr id="9" name="Freeform 9"/>
          <p:cNvSpPr/>
          <p:nvPr/>
        </p:nvSpPr>
        <p:spPr>
          <a:xfrm>
            <a:off x="8304628" y="-1"/>
            <a:ext cx="1621594" cy="87781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1762" t="-91284" r="-1762" b="6553"/>
            </a:stretch>
          </a:blipFill>
        </p:spPr>
      </p:sp>
      <p:sp>
        <p:nvSpPr>
          <p:cNvPr id="10" name="Freeform 10"/>
          <p:cNvSpPr/>
          <p:nvPr/>
        </p:nvSpPr>
        <p:spPr>
          <a:xfrm>
            <a:off x="8333203" y="9678747"/>
            <a:ext cx="1621594" cy="608253"/>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b="-166599"/>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418272" y="215303"/>
            <a:ext cx="9856393" cy="9856393"/>
            <a:chOff x="0" y="0"/>
            <a:chExt cx="13141858" cy="13141858"/>
          </a:xfrm>
        </p:grpSpPr>
        <p:sp>
          <p:nvSpPr>
            <p:cNvPr id="3" name="Freeform 3"/>
            <p:cNvSpPr/>
            <p:nvPr/>
          </p:nvSpPr>
          <p:spPr>
            <a:xfrm rot="-1200957">
              <a:off x="1444916" y="1444916"/>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311122" y="1311122"/>
              <a:ext cx="10252025" cy="10252025"/>
            </a:xfrm>
            <a:custGeom>
              <a:avLst/>
              <a:gdLst/>
              <a:ahLst/>
              <a:cxnLst/>
              <a:rect l="l" t="t" r="r" b="b"/>
              <a:pathLst>
                <a:path w="10252025" h="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6" name="Group 6"/>
          <p:cNvGrpSpPr/>
          <p:nvPr/>
        </p:nvGrpSpPr>
        <p:grpSpPr>
          <a:xfrm>
            <a:off x="196258" y="581477"/>
            <a:ext cx="8690129" cy="9560820"/>
            <a:chOff x="-100918" y="-596297"/>
            <a:chExt cx="11586838" cy="12747761"/>
          </a:xfrm>
        </p:grpSpPr>
        <p:sp>
          <p:nvSpPr>
            <p:cNvPr id="7" name="TextBox 7"/>
            <p:cNvSpPr txBox="1"/>
            <p:nvPr/>
          </p:nvSpPr>
          <p:spPr>
            <a:xfrm>
              <a:off x="0" y="-596297"/>
              <a:ext cx="11101701" cy="1494367"/>
            </a:xfrm>
            <a:prstGeom prst="rect">
              <a:avLst/>
            </a:prstGeom>
          </p:spPr>
          <p:txBody>
            <a:bodyPr lIns="0" tIns="0" rIns="0" bIns="0" rtlCol="0" anchor="t">
              <a:spAutoFit/>
            </a:bodyPr>
            <a:lstStyle/>
            <a:p>
              <a:pPr algn="l">
                <a:lnSpc>
                  <a:spcPts val="9099"/>
                </a:lnSpc>
              </a:pPr>
              <a:r>
                <a:rPr lang="en-US" sz="6999" dirty="0">
                  <a:solidFill>
                    <a:srgbClr val="2A2E3A"/>
                  </a:solidFill>
                  <a:latin typeface="Klein Bold"/>
                </a:rPr>
                <a:t>Dataset Overview</a:t>
              </a:r>
            </a:p>
          </p:txBody>
        </p:sp>
        <p:sp>
          <p:nvSpPr>
            <p:cNvPr id="8" name="TextBox 8"/>
            <p:cNvSpPr txBox="1"/>
            <p:nvPr/>
          </p:nvSpPr>
          <p:spPr>
            <a:xfrm>
              <a:off x="-100918" y="836571"/>
              <a:ext cx="11586838" cy="11314893"/>
            </a:xfrm>
            <a:prstGeom prst="rect">
              <a:avLst/>
            </a:prstGeom>
          </p:spPr>
          <p:txBody>
            <a:bodyPr wrap="square" lIns="0" tIns="0" rIns="0" bIns="0" rtlCol="0" anchor="t">
              <a:spAutoFit/>
            </a:bodyPr>
            <a:lstStyle/>
            <a:p>
              <a:pPr marL="539753" lvl="1" indent="-269876" algn="l">
                <a:lnSpc>
                  <a:spcPts val="3500"/>
                </a:lnSpc>
                <a:buFont typeface="Arial"/>
                <a:buChar char="•"/>
              </a:pPr>
              <a:r>
                <a:rPr lang="en-US" sz="2500" dirty="0">
                  <a:solidFill>
                    <a:srgbClr val="2A2E3A"/>
                  </a:solidFill>
                  <a:latin typeface="Helios"/>
                </a:rPr>
                <a:t>1. </a:t>
              </a:r>
              <a:r>
                <a:rPr lang="en-US" sz="2500" dirty="0" err="1">
                  <a:solidFill>
                    <a:srgbClr val="2A2E3A"/>
                  </a:solidFill>
                  <a:latin typeface="Helios"/>
                </a:rPr>
                <a:t>Transaction_ID</a:t>
              </a:r>
              <a:r>
                <a:rPr lang="en-US" sz="2500" dirty="0">
                  <a:solidFill>
                    <a:srgbClr val="2A2E3A"/>
                  </a:solidFill>
                  <a:latin typeface="Helios"/>
                </a:rPr>
                <a:t>: Unique identifier for each transaction.</a:t>
              </a:r>
            </a:p>
            <a:p>
              <a:pPr marL="539753" lvl="1" indent="-269876" algn="l">
                <a:lnSpc>
                  <a:spcPts val="3500"/>
                </a:lnSpc>
                <a:buFont typeface="Arial"/>
                <a:buChar char="•"/>
              </a:pPr>
              <a:r>
                <a:rPr lang="en-US" sz="2500" dirty="0">
                  <a:solidFill>
                    <a:srgbClr val="2A2E3A"/>
                  </a:solidFill>
                  <a:latin typeface="Helios"/>
                </a:rPr>
                <a:t>2. Timestamp: Date and time of the transaction.</a:t>
              </a:r>
            </a:p>
            <a:p>
              <a:pPr marL="539753" lvl="1" indent="-269876" algn="l">
                <a:lnSpc>
                  <a:spcPts val="3500"/>
                </a:lnSpc>
                <a:buFont typeface="Arial"/>
                <a:buChar char="•"/>
              </a:pPr>
              <a:r>
                <a:rPr lang="en-US" sz="2500" dirty="0">
                  <a:solidFill>
                    <a:srgbClr val="2A2E3A"/>
                  </a:solidFill>
                  <a:latin typeface="Helios"/>
                </a:rPr>
                <a:t>3. </a:t>
              </a:r>
              <a:r>
                <a:rPr lang="en-US" sz="2500" dirty="0" err="1">
                  <a:solidFill>
                    <a:srgbClr val="2A2E3A"/>
                  </a:solidFill>
                  <a:latin typeface="Helios"/>
                </a:rPr>
                <a:t>Vehicle_Type</a:t>
              </a:r>
              <a:r>
                <a:rPr lang="en-US" sz="2500" dirty="0">
                  <a:solidFill>
                    <a:srgbClr val="2A2E3A"/>
                  </a:solidFill>
                  <a:latin typeface="Helios"/>
                </a:rPr>
                <a:t>: Type of vehicle involved in the transaction.</a:t>
              </a:r>
            </a:p>
            <a:p>
              <a:pPr marL="539753" lvl="1" indent="-269876" algn="l">
                <a:lnSpc>
                  <a:spcPts val="3500"/>
                </a:lnSpc>
                <a:buFont typeface="Arial"/>
                <a:buChar char="•"/>
              </a:pPr>
              <a:r>
                <a:rPr lang="en-US" sz="2500" dirty="0">
                  <a:solidFill>
                    <a:srgbClr val="2A2E3A"/>
                  </a:solidFill>
                  <a:latin typeface="Helios"/>
                </a:rPr>
                <a:t>4. </a:t>
              </a:r>
              <a:r>
                <a:rPr lang="en-US" sz="2500" dirty="0" err="1">
                  <a:solidFill>
                    <a:srgbClr val="2A2E3A"/>
                  </a:solidFill>
                  <a:latin typeface="Helios"/>
                </a:rPr>
                <a:t>FastagID</a:t>
              </a:r>
              <a:r>
                <a:rPr lang="en-US" sz="2500" dirty="0">
                  <a:solidFill>
                    <a:srgbClr val="2A2E3A"/>
                  </a:solidFill>
                  <a:latin typeface="Helios"/>
                </a:rPr>
                <a:t>: Unique identifier for </a:t>
              </a:r>
              <a:r>
                <a:rPr lang="en-US" sz="2500" dirty="0" err="1">
                  <a:solidFill>
                    <a:srgbClr val="2A2E3A"/>
                  </a:solidFill>
                  <a:latin typeface="Helios"/>
                </a:rPr>
                <a:t>Fastag</a:t>
              </a:r>
              <a:r>
                <a:rPr lang="en-US" sz="2500" dirty="0">
                  <a:solidFill>
                    <a:srgbClr val="2A2E3A"/>
                  </a:solidFill>
                  <a:latin typeface="Helios"/>
                </a:rPr>
                <a:t>.</a:t>
              </a:r>
            </a:p>
            <a:p>
              <a:pPr marL="539753" lvl="1" indent="-269876" algn="l">
                <a:lnSpc>
                  <a:spcPts val="3500"/>
                </a:lnSpc>
                <a:buFont typeface="Arial"/>
                <a:buChar char="•"/>
              </a:pPr>
              <a:r>
                <a:rPr lang="en-US" sz="2500" dirty="0">
                  <a:solidFill>
                    <a:srgbClr val="2A2E3A"/>
                  </a:solidFill>
                  <a:latin typeface="Helios"/>
                </a:rPr>
                <a:t>5. </a:t>
              </a:r>
              <a:r>
                <a:rPr lang="en-US" sz="2500" dirty="0" err="1">
                  <a:solidFill>
                    <a:srgbClr val="2A2E3A"/>
                  </a:solidFill>
                  <a:latin typeface="Helios"/>
                </a:rPr>
                <a:t>TollBoothID</a:t>
              </a:r>
              <a:r>
                <a:rPr lang="en-US" sz="2500" dirty="0">
                  <a:solidFill>
                    <a:srgbClr val="2A2E3A"/>
                  </a:solidFill>
                  <a:latin typeface="Helios"/>
                </a:rPr>
                <a:t>: Identifier for the toll booth.</a:t>
              </a:r>
            </a:p>
            <a:p>
              <a:pPr marL="539753" lvl="1" indent="-269876" algn="l">
                <a:lnSpc>
                  <a:spcPts val="3500"/>
                </a:lnSpc>
                <a:buFont typeface="Arial"/>
                <a:buChar char="•"/>
              </a:pPr>
              <a:r>
                <a:rPr lang="en-US" sz="2500" dirty="0">
                  <a:solidFill>
                    <a:srgbClr val="2A2E3A"/>
                  </a:solidFill>
                  <a:latin typeface="Helios"/>
                </a:rPr>
                <a:t>6. </a:t>
              </a:r>
              <a:r>
                <a:rPr lang="en-US" sz="2500" dirty="0" err="1">
                  <a:solidFill>
                    <a:srgbClr val="2A2E3A"/>
                  </a:solidFill>
                  <a:latin typeface="Helios"/>
                </a:rPr>
                <a:t>Lane_Type</a:t>
              </a:r>
              <a:r>
                <a:rPr lang="en-US" sz="2500" dirty="0">
                  <a:solidFill>
                    <a:srgbClr val="2A2E3A"/>
                  </a:solidFill>
                  <a:latin typeface="Helios"/>
                </a:rPr>
                <a:t>: Type of lane used for the transaction.</a:t>
              </a:r>
            </a:p>
            <a:p>
              <a:pPr marL="539753" lvl="1" indent="-269876" algn="l">
                <a:lnSpc>
                  <a:spcPts val="3500"/>
                </a:lnSpc>
                <a:buFont typeface="Arial"/>
                <a:buChar char="•"/>
              </a:pPr>
              <a:r>
                <a:rPr lang="en-US" sz="2500" dirty="0">
                  <a:solidFill>
                    <a:srgbClr val="2A2E3A"/>
                  </a:solidFill>
                  <a:latin typeface="Helios"/>
                </a:rPr>
                <a:t>7. </a:t>
              </a:r>
              <a:r>
                <a:rPr lang="en-US" sz="2500" dirty="0" err="1">
                  <a:solidFill>
                    <a:srgbClr val="2A2E3A"/>
                  </a:solidFill>
                  <a:latin typeface="Helios"/>
                </a:rPr>
                <a:t>Vehicle_Dimensions</a:t>
              </a:r>
              <a:r>
                <a:rPr lang="en-US" sz="2500" dirty="0">
                  <a:solidFill>
                    <a:srgbClr val="2A2E3A"/>
                  </a:solidFill>
                  <a:latin typeface="Helios"/>
                </a:rPr>
                <a:t>: Dimensions of the vehicle.</a:t>
              </a:r>
            </a:p>
            <a:p>
              <a:pPr marL="539753" lvl="1" indent="-269876" algn="l">
                <a:lnSpc>
                  <a:spcPts val="3500"/>
                </a:lnSpc>
                <a:buFont typeface="Arial"/>
                <a:buChar char="•"/>
              </a:pPr>
              <a:r>
                <a:rPr lang="en-US" sz="2500" dirty="0">
                  <a:solidFill>
                    <a:srgbClr val="2A2E3A"/>
                  </a:solidFill>
                  <a:latin typeface="Helios"/>
                </a:rPr>
                <a:t>8. </a:t>
              </a:r>
              <a:r>
                <a:rPr lang="en-US" sz="2500" dirty="0" err="1">
                  <a:solidFill>
                    <a:srgbClr val="2A2E3A"/>
                  </a:solidFill>
                  <a:latin typeface="Helios"/>
                </a:rPr>
                <a:t>Transaction_Amount</a:t>
              </a:r>
              <a:r>
                <a:rPr lang="en-US" sz="2500" dirty="0">
                  <a:solidFill>
                    <a:srgbClr val="2A2E3A"/>
                  </a:solidFill>
                  <a:latin typeface="Helios"/>
                </a:rPr>
                <a:t>: Amount associated with the transaction.</a:t>
              </a:r>
            </a:p>
            <a:p>
              <a:pPr marL="539753" lvl="1" indent="-269876" algn="l">
                <a:lnSpc>
                  <a:spcPts val="3500"/>
                </a:lnSpc>
                <a:buFont typeface="Arial"/>
                <a:buChar char="•"/>
              </a:pPr>
              <a:r>
                <a:rPr lang="en-US" sz="2500" dirty="0">
                  <a:solidFill>
                    <a:srgbClr val="2A2E3A"/>
                  </a:solidFill>
                  <a:latin typeface="Helios"/>
                </a:rPr>
                <a:t>9. </a:t>
              </a:r>
              <a:r>
                <a:rPr lang="en-US" sz="2500" dirty="0" err="1">
                  <a:solidFill>
                    <a:srgbClr val="2A2E3A"/>
                  </a:solidFill>
                  <a:latin typeface="Helios"/>
                </a:rPr>
                <a:t>Amount_paid</a:t>
              </a:r>
              <a:r>
                <a:rPr lang="en-US" sz="2500" dirty="0">
                  <a:solidFill>
                    <a:srgbClr val="2A2E3A"/>
                  </a:solidFill>
                  <a:latin typeface="Helios"/>
                </a:rPr>
                <a:t>: Amount paid for the transaction.</a:t>
              </a:r>
            </a:p>
            <a:p>
              <a:pPr marL="539753" lvl="1" indent="-269876" algn="l">
                <a:lnSpc>
                  <a:spcPts val="3500"/>
                </a:lnSpc>
                <a:buFont typeface="Arial"/>
                <a:buChar char="•"/>
              </a:pPr>
              <a:r>
                <a:rPr lang="en-US" sz="2500" dirty="0">
                  <a:solidFill>
                    <a:srgbClr val="2A2E3A"/>
                  </a:solidFill>
                  <a:latin typeface="Helios"/>
                </a:rPr>
                <a:t>10. </a:t>
              </a:r>
              <a:r>
                <a:rPr lang="en-US" sz="2500" dirty="0" err="1">
                  <a:solidFill>
                    <a:srgbClr val="2A2E3A"/>
                  </a:solidFill>
                  <a:latin typeface="Helios"/>
                </a:rPr>
                <a:t>Geographical_Location</a:t>
              </a:r>
              <a:r>
                <a:rPr lang="en-US" sz="2500" dirty="0">
                  <a:solidFill>
                    <a:srgbClr val="2A2E3A"/>
                  </a:solidFill>
                  <a:latin typeface="Helios"/>
                </a:rPr>
                <a:t>: Location details of the transaction.</a:t>
              </a:r>
            </a:p>
            <a:p>
              <a:pPr marL="539753" lvl="1" indent="-269876" algn="l">
                <a:lnSpc>
                  <a:spcPts val="3500"/>
                </a:lnSpc>
                <a:buFont typeface="Arial"/>
                <a:buChar char="•"/>
              </a:pPr>
              <a:r>
                <a:rPr lang="en-US" sz="2500" dirty="0">
                  <a:solidFill>
                    <a:srgbClr val="2A2E3A"/>
                  </a:solidFill>
                  <a:latin typeface="Helios"/>
                </a:rPr>
                <a:t>11. </a:t>
              </a:r>
              <a:r>
                <a:rPr lang="en-US" sz="2500" dirty="0" err="1">
                  <a:solidFill>
                    <a:srgbClr val="2A2E3A"/>
                  </a:solidFill>
                  <a:latin typeface="Helios"/>
                </a:rPr>
                <a:t>Vehicle_Speed</a:t>
              </a:r>
              <a:r>
                <a:rPr lang="en-US" sz="2500" dirty="0">
                  <a:solidFill>
                    <a:srgbClr val="2A2E3A"/>
                  </a:solidFill>
                  <a:latin typeface="Helios"/>
                </a:rPr>
                <a:t>: Speed of the vehicle during the transaction.</a:t>
              </a:r>
            </a:p>
            <a:p>
              <a:pPr marL="539753" lvl="1" indent="-269876" algn="l">
                <a:lnSpc>
                  <a:spcPts val="3500"/>
                </a:lnSpc>
                <a:buFont typeface="Arial"/>
                <a:buChar char="•"/>
              </a:pPr>
              <a:r>
                <a:rPr lang="en-US" sz="2500" dirty="0">
                  <a:solidFill>
                    <a:srgbClr val="2A2E3A"/>
                  </a:solidFill>
                  <a:latin typeface="Helios"/>
                </a:rPr>
                <a:t>12. </a:t>
              </a:r>
              <a:r>
                <a:rPr lang="en-US" sz="2500" dirty="0" err="1">
                  <a:solidFill>
                    <a:srgbClr val="2A2E3A"/>
                  </a:solidFill>
                  <a:latin typeface="Helios"/>
                </a:rPr>
                <a:t>Vehicle_Plate_Number</a:t>
              </a:r>
              <a:r>
                <a:rPr lang="en-US" sz="2500" dirty="0">
                  <a:solidFill>
                    <a:srgbClr val="2A2E3A"/>
                  </a:solidFill>
                  <a:latin typeface="Helios"/>
                </a:rPr>
                <a:t>: License plate number of the vehicle.</a:t>
              </a:r>
            </a:p>
            <a:p>
              <a:pPr marL="539753" lvl="1" indent="-269876" algn="l">
                <a:lnSpc>
                  <a:spcPts val="3500"/>
                </a:lnSpc>
                <a:buFont typeface="Arial"/>
                <a:buChar char="•"/>
              </a:pPr>
              <a:r>
                <a:rPr lang="en-US" sz="2500" dirty="0">
                  <a:solidFill>
                    <a:srgbClr val="2A2E3A"/>
                  </a:solidFill>
                  <a:latin typeface="Helios"/>
                </a:rPr>
                <a:t>13. </a:t>
              </a:r>
              <a:r>
                <a:rPr lang="en-US" sz="2500" dirty="0" err="1">
                  <a:solidFill>
                    <a:srgbClr val="2A2E3A"/>
                  </a:solidFill>
                  <a:latin typeface="Helios"/>
                </a:rPr>
                <a:t>Fraud_indicator</a:t>
              </a:r>
              <a:r>
                <a:rPr lang="en-US" sz="2500" dirty="0">
                  <a:solidFill>
                    <a:srgbClr val="2A2E3A"/>
                  </a:solidFill>
                  <a:latin typeface="Helios"/>
                </a:rPr>
                <a:t>: Binary indicator of fraudulent activity (target variable).</a:t>
              </a:r>
              <a:endParaRPr lang="en-US" sz="2300" dirty="0">
                <a:solidFill>
                  <a:srgbClr val="2A2E3A"/>
                </a:solidFill>
                <a:latin typeface="Helios"/>
                <a:sym typeface="Helios"/>
              </a:endParaRPr>
            </a:p>
          </p:txBody>
        </p:sp>
      </p:grpSp>
      <p:pic>
        <p:nvPicPr>
          <p:cNvPr id="10" name="Picture 9">
            <a:extLst>
              <a:ext uri="{FF2B5EF4-FFF2-40B4-BE49-F238E27FC236}">
                <a16:creationId xmlns:a16="http://schemas.microsoft.com/office/drawing/2014/main" id="{900C640E-B518-AAAC-70C9-A8F05D1EF0ED}"/>
              </a:ext>
            </a:extLst>
          </p:cNvPr>
          <p:cNvPicPr>
            <a:picLocks noChangeAspect="1"/>
          </p:cNvPicPr>
          <p:nvPr/>
        </p:nvPicPr>
        <p:blipFill>
          <a:blip r:embed="rId4"/>
          <a:stretch>
            <a:fillRect/>
          </a:stretch>
        </p:blipFill>
        <p:spPr>
          <a:xfrm>
            <a:off x="8305799" y="3390901"/>
            <a:ext cx="9705045" cy="341009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8600262" y="253548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508998" y="6276492"/>
            <a:ext cx="1621594" cy="1621594"/>
          </a:xfrm>
          <a:custGeom>
            <a:avLst/>
            <a:gdLst/>
            <a:ahLst/>
            <a:cxnLst/>
            <a:rect l="l" t="t" r="r" b="b"/>
            <a:pathLst>
              <a:path w="1621594" h="1621594">
                <a:moveTo>
                  <a:pt x="0" y="0"/>
                </a:moveTo>
                <a:lnTo>
                  <a:pt x="1621594" y="0"/>
                </a:lnTo>
                <a:lnTo>
                  <a:pt x="1621594" y="1621593"/>
                </a:lnTo>
                <a:lnTo>
                  <a:pt x="0" y="16215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959784" y="5629910"/>
            <a:ext cx="5585113" cy="2791567"/>
            <a:chOff x="0" y="0"/>
            <a:chExt cx="7446817" cy="3722090"/>
          </a:xfrm>
        </p:grpSpPr>
        <p:sp>
          <p:nvSpPr>
            <p:cNvPr id="5" name="TextBox 5"/>
            <p:cNvSpPr txBox="1"/>
            <p:nvPr/>
          </p:nvSpPr>
          <p:spPr>
            <a:xfrm>
              <a:off x="0" y="0"/>
              <a:ext cx="7446817"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718BAB"/>
                  </a:solidFill>
                  <a:latin typeface="Klein Bold"/>
                </a:rPr>
                <a:t>data.describe():</a:t>
              </a:r>
            </a:p>
          </p:txBody>
        </p:sp>
        <p:sp>
          <p:nvSpPr>
            <p:cNvPr id="6" name="TextBox 6"/>
            <p:cNvSpPr txBox="1"/>
            <p:nvPr/>
          </p:nvSpPr>
          <p:spPr>
            <a:xfrm>
              <a:off x="0" y="1305068"/>
              <a:ext cx="7446817" cy="2417022"/>
            </a:xfrm>
            <a:prstGeom prst="rect">
              <a:avLst/>
            </a:prstGeom>
          </p:spPr>
          <p:txBody>
            <a:bodyPr lIns="0" tIns="0" rIns="0" bIns="0" rtlCol="0" anchor="t">
              <a:spAutoFit/>
            </a:bodyPr>
            <a:lstStyle/>
            <a:p>
              <a:pPr marL="0" lvl="0" indent="0" algn="l">
                <a:lnSpc>
                  <a:spcPts val="3639"/>
                </a:lnSpc>
                <a:spcBef>
                  <a:spcPct val="0"/>
                </a:spcBef>
              </a:pPr>
              <a:r>
                <a:rPr lang="en-US" sz="2599" u="none" dirty="0">
                  <a:solidFill>
                    <a:srgbClr val="2A2E3A"/>
                  </a:solidFill>
                  <a:latin typeface="Helios"/>
                </a:rPr>
                <a:t>Generates descriptive statistics for numerical columns, including count, mean, standard deviation, min, and max values.</a:t>
              </a:r>
            </a:p>
          </p:txBody>
        </p:sp>
      </p:grpSp>
      <p:grpSp>
        <p:nvGrpSpPr>
          <p:cNvPr id="7" name="Group 7"/>
          <p:cNvGrpSpPr/>
          <p:nvPr/>
        </p:nvGrpSpPr>
        <p:grpSpPr>
          <a:xfrm>
            <a:off x="0" y="0"/>
            <a:ext cx="9411059" cy="10287000"/>
            <a:chOff x="0" y="0"/>
            <a:chExt cx="2478633" cy="2709333"/>
          </a:xfrm>
        </p:grpSpPr>
        <p:sp>
          <p:nvSpPr>
            <p:cNvPr id="8" name="Freeform 8"/>
            <p:cNvSpPr/>
            <p:nvPr/>
          </p:nvSpPr>
          <p:spPr>
            <a:xfrm>
              <a:off x="0" y="0"/>
              <a:ext cx="2478633" cy="2709333"/>
            </a:xfrm>
            <a:custGeom>
              <a:avLst/>
              <a:gdLst/>
              <a:ahLst/>
              <a:cxnLst/>
              <a:rect l="l" t="t" r="r" b="b"/>
              <a:pathLst>
                <a:path w="2478633" h="2709333">
                  <a:moveTo>
                    <a:pt x="0" y="0"/>
                  </a:moveTo>
                  <a:lnTo>
                    <a:pt x="2478633" y="0"/>
                  </a:lnTo>
                  <a:lnTo>
                    <a:pt x="2478633" y="2709333"/>
                  </a:lnTo>
                  <a:lnTo>
                    <a:pt x="0" y="2709333"/>
                  </a:lnTo>
                  <a:close/>
                </a:path>
              </a:pathLst>
            </a:custGeom>
            <a:solidFill>
              <a:srgbClr val="FFFFFF"/>
            </a:solidFill>
          </p:spPr>
        </p:sp>
        <p:sp>
          <p:nvSpPr>
            <p:cNvPr id="9" name="TextBox 9"/>
            <p:cNvSpPr txBox="1"/>
            <p:nvPr/>
          </p:nvSpPr>
          <p:spPr>
            <a:xfrm>
              <a:off x="0" y="-38100"/>
              <a:ext cx="2478633" cy="2747433"/>
            </a:xfrm>
            <a:prstGeom prst="rect">
              <a:avLst/>
            </a:prstGeom>
          </p:spPr>
          <p:txBody>
            <a:bodyPr lIns="50800" tIns="50800" rIns="50800" bIns="50800" rtlCol="0" anchor="ctr"/>
            <a:lstStyle/>
            <a:p>
              <a:pPr algn="ctr">
                <a:lnSpc>
                  <a:spcPts val="2100"/>
                </a:lnSpc>
              </a:pPr>
              <a:endParaRPr/>
            </a:p>
          </p:txBody>
        </p:sp>
      </p:grpSp>
      <p:grpSp>
        <p:nvGrpSpPr>
          <p:cNvPr id="10" name="Group 10"/>
          <p:cNvGrpSpPr/>
          <p:nvPr/>
        </p:nvGrpSpPr>
        <p:grpSpPr>
          <a:xfrm>
            <a:off x="697621" y="431952"/>
            <a:ext cx="10072975" cy="9471660"/>
            <a:chOff x="0" y="0"/>
            <a:chExt cx="13430634" cy="12628880"/>
          </a:xfrm>
        </p:grpSpPr>
        <p:sp>
          <p:nvSpPr>
            <p:cNvPr id="11" name="TextBox 11"/>
            <p:cNvSpPr txBox="1"/>
            <p:nvPr/>
          </p:nvSpPr>
          <p:spPr>
            <a:xfrm>
              <a:off x="0" y="-76200"/>
              <a:ext cx="13430634" cy="3031067"/>
            </a:xfrm>
            <a:prstGeom prst="rect">
              <a:avLst/>
            </a:prstGeom>
          </p:spPr>
          <p:txBody>
            <a:bodyPr lIns="0" tIns="0" rIns="0" bIns="0" rtlCol="0" anchor="t">
              <a:spAutoFit/>
            </a:bodyPr>
            <a:lstStyle/>
            <a:p>
              <a:pPr algn="l">
                <a:lnSpc>
                  <a:spcPts val="9099"/>
                </a:lnSpc>
              </a:pPr>
              <a:r>
                <a:rPr lang="en-US" sz="6999">
                  <a:solidFill>
                    <a:srgbClr val="2A2E3A"/>
                  </a:solidFill>
                  <a:latin typeface="Klein Bold"/>
                </a:rPr>
                <a:t>Exploratory Data Analysis (EDA)</a:t>
              </a:r>
            </a:p>
          </p:txBody>
        </p:sp>
        <p:sp>
          <p:nvSpPr>
            <p:cNvPr id="12" name="TextBox 12"/>
            <p:cNvSpPr txBox="1"/>
            <p:nvPr/>
          </p:nvSpPr>
          <p:spPr>
            <a:xfrm>
              <a:off x="0" y="3638338"/>
              <a:ext cx="10538087" cy="8990542"/>
            </a:xfrm>
            <a:prstGeom prst="rect">
              <a:avLst/>
            </a:prstGeom>
          </p:spPr>
          <p:txBody>
            <a:bodyPr lIns="0" tIns="0" rIns="0" bIns="0" rtlCol="0" anchor="t">
              <a:spAutoFit/>
            </a:bodyPr>
            <a:lstStyle/>
            <a:p>
              <a:pPr algn="l">
                <a:lnSpc>
                  <a:spcPts val="4479"/>
                </a:lnSpc>
              </a:pPr>
              <a:r>
                <a:rPr lang="en-US" sz="3199">
                  <a:solidFill>
                    <a:srgbClr val="2A2E3A"/>
                  </a:solidFill>
                  <a:latin typeface="Helios"/>
                </a:rPr>
                <a:t>1. </a:t>
              </a:r>
              <a:r>
                <a:rPr lang="en-US" sz="3199">
                  <a:solidFill>
                    <a:srgbClr val="2A2E3A"/>
                  </a:solidFill>
                  <a:latin typeface="Helios Bold"/>
                </a:rPr>
                <a:t>Data Understanding and Cleaning</a:t>
              </a:r>
              <a:r>
                <a:rPr lang="en-US" sz="3199">
                  <a:solidFill>
                    <a:srgbClr val="2A2E3A"/>
                  </a:solidFill>
                  <a:latin typeface="Helios"/>
                </a:rPr>
                <a:t>: EDA helps to understand the data structure, identify missing values, and detect outliers.</a:t>
              </a:r>
            </a:p>
            <a:p>
              <a:pPr algn="l">
                <a:lnSpc>
                  <a:spcPts val="4479"/>
                </a:lnSpc>
              </a:pPr>
              <a:r>
                <a:rPr lang="en-US" sz="3199">
                  <a:solidFill>
                    <a:srgbClr val="2A2E3A"/>
                  </a:solidFill>
                  <a:latin typeface="Helios"/>
                </a:rPr>
                <a:t>2. </a:t>
              </a:r>
              <a:r>
                <a:rPr lang="en-US" sz="3199">
                  <a:solidFill>
                    <a:srgbClr val="2A2E3A"/>
                  </a:solidFill>
                  <a:latin typeface="Helios Bold"/>
                </a:rPr>
                <a:t>Pattern Discovery</a:t>
              </a:r>
              <a:r>
                <a:rPr lang="en-US" sz="3199">
                  <a:solidFill>
                    <a:srgbClr val="2A2E3A"/>
                  </a:solidFill>
                  <a:latin typeface="Helios"/>
                </a:rPr>
                <a:t>: It reveals patterns and relationships between variables, such as the impact of experience or job role on salary.</a:t>
              </a:r>
            </a:p>
            <a:p>
              <a:pPr algn="l">
                <a:lnSpc>
                  <a:spcPts val="4479"/>
                </a:lnSpc>
              </a:pPr>
              <a:r>
                <a:rPr lang="en-US" sz="3199">
                  <a:solidFill>
                    <a:srgbClr val="2A2E3A"/>
                  </a:solidFill>
                  <a:latin typeface="Helios"/>
                </a:rPr>
                <a:t>3. </a:t>
              </a:r>
              <a:r>
                <a:rPr lang="en-US" sz="3199">
                  <a:solidFill>
                    <a:srgbClr val="2A2E3A"/>
                  </a:solidFill>
                  <a:latin typeface="Helios Bold"/>
                </a:rPr>
                <a:t>Feature Selection and Transformation</a:t>
              </a:r>
              <a:r>
                <a:rPr lang="en-US" sz="3199">
                  <a:solidFill>
                    <a:srgbClr val="2A2E3A"/>
                  </a:solidFill>
                  <a:latin typeface="Helios"/>
                </a:rPr>
                <a:t>: EDA aids in selecting relevant features and transforming data to enhance model accuracy and performance.</a:t>
              </a:r>
            </a:p>
          </p:txBody>
        </p:sp>
      </p:grpSp>
      <p:grpSp>
        <p:nvGrpSpPr>
          <p:cNvPr id="13" name="Group 13"/>
          <p:cNvGrpSpPr/>
          <p:nvPr/>
        </p:nvGrpSpPr>
        <p:grpSpPr>
          <a:xfrm>
            <a:off x="10959784" y="1888905"/>
            <a:ext cx="5585113" cy="2791567"/>
            <a:chOff x="0" y="0"/>
            <a:chExt cx="7446817" cy="3722090"/>
          </a:xfrm>
        </p:grpSpPr>
        <p:sp>
          <p:nvSpPr>
            <p:cNvPr id="14" name="TextBox 14"/>
            <p:cNvSpPr txBox="1"/>
            <p:nvPr/>
          </p:nvSpPr>
          <p:spPr>
            <a:xfrm>
              <a:off x="0" y="0"/>
              <a:ext cx="7446817" cy="762000"/>
            </a:xfrm>
            <a:prstGeom prst="rect">
              <a:avLst/>
            </a:prstGeom>
          </p:spPr>
          <p:txBody>
            <a:bodyPr lIns="0" tIns="0" rIns="0" bIns="0" rtlCol="0" anchor="t">
              <a:spAutoFit/>
            </a:bodyPr>
            <a:lstStyle/>
            <a:p>
              <a:pPr marL="0" lvl="0" indent="0" algn="l">
                <a:lnSpc>
                  <a:spcPts val="4559"/>
                </a:lnSpc>
                <a:spcBef>
                  <a:spcPct val="0"/>
                </a:spcBef>
              </a:pPr>
              <a:r>
                <a:rPr lang="en-US" sz="3799">
                  <a:solidFill>
                    <a:srgbClr val="718BAB"/>
                  </a:solidFill>
                  <a:latin typeface="Klein Bold"/>
                </a:rPr>
                <a:t>data.info():</a:t>
              </a:r>
            </a:p>
          </p:txBody>
        </p:sp>
        <p:sp>
          <p:nvSpPr>
            <p:cNvPr id="15" name="TextBox 15"/>
            <p:cNvSpPr txBox="1"/>
            <p:nvPr/>
          </p:nvSpPr>
          <p:spPr>
            <a:xfrm>
              <a:off x="0" y="1305068"/>
              <a:ext cx="7446817" cy="2417022"/>
            </a:xfrm>
            <a:prstGeom prst="rect">
              <a:avLst/>
            </a:prstGeom>
          </p:spPr>
          <p:txBody>
            <a:bodyPr lIns="0" tIns="0" rIns="0" bIns="0" rtlCol="0" anchor="t">
              <a:spAutoFit/>
            </a:bodyPr>
            <a:lstStyle/>
            <a:p>
              <a:pPr marL="0" lvl="0" indent="0" algn="l">
                <a:lnSpc>
                  <a:spcPts val="3639"/>
                </a:lnSpc>
                <a:spcBef>
                  <a:spcPct val="0"/>
                </a:spcBef>
              </a:pPr>
              <a:r>
                <a:rPr lang="en-US" sz="2599" u="none">
                  <a:solidFill>
                    <a:srgbClr val="2A2E3A"/>
                  </a:solidFill>
                  <a:latin typeface="Helios"/>
                </a:rPr>
                <a:t>Provides a summary of the dataset, including the number of entries, columns, data types, and non-null counts.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5229" y="-712298"/>
            <a:ext cx="18603229" cy="14882583"/>
          </a:xfrm>
          <a:custGeom>
            <a:avLst/>
            <a:gdLst/>
            <a:ahLst/>
            <a:cxnLst/>
            <a:rect l="l" t="t" r="r" b="b"/>
            <a:pathLst>
              <a:path w="18603229" h="14882583">
                <a:moveTo>
                  <a:pt x="0" y="0"/>
                </a:moveTo>
                <a:lnTo>
                  <a:pt x="18603229" y="0"/>
                </a:lnTo>
                <a:lnTo>
                  <a:pt x="18603229" y="14882583"/>
                </a:lnTo>
                <a:lnTo>
                  <a:pt x="0" y="14882583"/>
                </a:lnTo>
                <a:lnTo>
                  <a:pt x="0" y="0"/>
                </a:lnTo>
                <a:close/>
              </a:path>
            </a:pathLst>
          </a:custGeom>
          <a:blipFill>
            <a:blip r:embed="rId2">
              <a:extLst>
                <a:ext uri="{96DAC541-7B7A-43D3-8B79-37D633B846F1}">
                  <asvg:svgBlip xmlns:asvg="http://schemas.microsoft.com/office/drawing/2016/SVG/main" r:embed="rId3"/>
                </a:ext>
              </a:extLst>
            </a:blip>
            <a:stretch>
              <a:fillRect l="-76482" t="-65150" r="-76482" b="-12499"/>
            </a:stretch>
          </a:blipFill>
        </p:spPr>
      </p:sp>
      <p:sp>
        <p:nvSpPr>
          <p:cNvPr id="7" name="TextBox 7"/>
          <p:cNvSpPr txBox="1"/>
          <p:nvPr/>
        </p:nvSpPr>
        <p:spPr>
          <a:xfrm>
            <a:off x="2876236" y="962025"/>
            <a:ext cx="4045646" cy="547370"/>
          </a:xfrm>
          <a:prstGeom prst="rect">
            <a:avLst/>
          </a:prstGeom>
        </p:spPr>
        <p:txBody>
          <a:bodyPr lIns="0" tIns="0" rIns="0" bIns="0" rtlCol="0" anchor="t">
            <a:spAutoFit/>
          </a:bodyPr>
          <a:lstStyle/>
          <a:p>
            <a:pPr algn="ctr">
              <a:lnSpc>
                <a:spcPts val="4479"/>
              </a:lnSpc>
            </a:pPr>
            <a:r>
              <a:rPr lang="en-US" sz="3199">
                <a:solidFill>
                  <a:srgbClr val="FFFFFF"/>
                </a:solidFill>
                <a:latin typeface="Helios"/>
              </a:rPr>
              <a:t>data.info()</a:t>
            </a:r>
          </a:p>
        </p:txBody>
      </p:sp>
      <p:sp>
        <p:nvSpPr>
          <p:cNvPr id="8" name="TextBox 8"/>
          <p:cNvSpPr txBox="1"/>
          <p:nvPr/>
        </p:nvSpPr>
        <p:spPr>
          <a:xfrm>
            <a:off x="11570925" y="962025"/>
            <a:ext cx="4045646" cy="547370"/>
          </a:xfrm>
          <a:prstGeom prst="rect">
            <a:avLst/>
          </a:prstGeom>
        </p:spPr>
        <p:txBody>
          <a:bodyPr lIns="0" tIns="0" rIns="0" bIns="0" rtlCol="0" anchor="t">
            <a:spAutoFit/>
          </a:bodyPr>
          <a:lstStyle/>
          <a:p>
            <a:pPr algn="ctr">
              <a:lnSpc>
                <a:spcPts val="4479"/>
              </a:lnSpc>
            </a:pPr>
            <a:r>
              <a:rPr lang="en-US" sz="3199">
                <a:solidFill>
                  <a:srgbClr val="FFFFFF"/>
                </a:solidFill>
                <a:latin typeface="Helios"/>
              </a:rPr>
              <a:t>data.describe()</a:t>
            </a:r>
          </a:p>
        </p:txBody>
      </p:sp>
      <p:pic>
        <p:nvPicPr>
          <p:cNvPr id="10" name="Picture 9">
            <a:extLst>
              <a:ext uri="{FF2B5EF4-FFF2-40B4-BE49-F238E27FC236}">
                <a16:creationId xmlns:a16="http://schemas.microsoft.com/office/drawing/2014/main" id="{690A41C2-1FD0-58A6-6ED6-C5C6804ED34F}"/>
              </a:ext>
            </a:extLst>
          </p:cNvPr>
          <p:cNvPicPr>
            <a:picLocks noChangeAspect="1"/>
          </p:cNvPicPr>
          <p:nvPr/>
        </p:nvPicPr>
        <p:blipFill>
          <a:blip r:embed="rId4"/>
          <a:stretch>
            <a:fillRect/>
          </a:stretch>
        </p:blipFill>
        <p:spPr>
          <a:xfrm>
            <a:off x="559339" y="2252345"/>
            <a:ext cx="7381170" cy="6811140"/>
          </a:xfrm>
          <a:prstGeom prst="rect">
            <a:avLst/>
          </a:prstGeom>
        </p:spPr>
      </p:pic>
      <p:pic>
        <p:nvPicPr>
          <p:cNvPr id="12" name="Picture 11">
            <a:extLst>
              <a:ext uri="{FF2B5EF4-FFF2-40B4-BE49-F238E27FC236}">
                <a16:creationId xmlns:a16="http://schemas.microsoft.com/office/drawing/2014/main" id="{6C5CC6CF-391F-8EB6-EFF4-CA0BE83BD3AC}"/>
              </a:ext>
            </a:extLst>
          </p:cNvPr>
          <p:cNvPicPr>
            <a:picLocks noChangeAspect="1"/>
          </p:cNvPicPr>
          <p:nvPr/>
        </p:nvPicPr>
        <p:blipFill>
          <a:blip r:embed="rId5"/>
          <a:stretch>
            <a:fillRect/>
          </a:stretch>
        </p:blipFill>
        <p:spPr>
          <a:xfrm>
            <a:off x="9655211" y="2252345"/>
            <a:ext cx="7742114" cy="6811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4" name="TextBox 4"/>
          <p:cNvSpPr txBox="1"/>
          <p:nvPr/>
        </p:nvSpPr>
        <p:spPr>
          <a:xfrm>
            <a:off x="1028700" y="950912"/>
            <a:ext cx="12063594" cy="1139825"/>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Correlation Heatmap</a:t>
            </a:r>
          </a:p>
        </p:txBody>
      </p:sp>
      <p:sp>
        <p:nvSpPr>
          <p:cNvPr id="5" name="TextBox 5"/>
          <p:cNvSpPr txBox="1"/>
          <p:nvPr/>
        </p:nvSpPr>
        <p:spPr>
          <a:xfrm>
            <a:off x="9367210" y="3731220"/>
            <a:ext cx="8920790" cy="6289286"/>
          </a:xfrm>
          <a:prstGeom prst="rect">
            <a:avLst/>
          </a:prstGeom>
        </p:spPr>
        <p:txBody>
          <a:bodyPr wrap="square" lIns="0" tIns="0" rIns="0" bIns="0" rtlCol="0" anchor="t">
            <a:spAutoFit/>
          </a:bodyPr>
          <a:lstStyle/>
          <a:p>
            <a:pPr algn="l">
              <a:lnSpc>
                <a:spcPts val="3780"/>
              </a:lnSpc>
            </a:pPr>
            <a:r>
              <a:rPr lang="en-US" sz="2700" dirty="0">
                <a:solidFill>
                  <a:srgbClr val="2A2E3A"/>
                </a:solidFill>
                <a:latin typeface="Helios"/>
              </a:rPr>
              <a:t>The correlation heatmap for the variables </a:t>
            </a:r>
            <a:r>
              <a:rPr lang="en-US" sz="2700" dirty="0" err="1">
                <a:solidFill>
                  <a:srgbClr val="2A2E3A"/>
                </a:solidFill>
                <a:latin typeface="Helios"/>
              </a:rPr>
              <a:t>Transaction_ID</a:t>
            </a:r>
            <a:r>
              <a:rPr lang="en-US" sz="2700" dirty="0">
                <a:solidFill>
                  <a:srgbClr val="2A2E3A"/>
                </a:solidFill>
                <a:latin typeface="Helios"/>
              </a:rPr>
              <a:t>, </a:t>
            </a:r>
            <a:r>
              <a:rPr lang="en-US" sz="2700" dirty="0" err="1">
                <a:solidFill>
                  <a:srgbClr val="2A2E3A"/>
                </a:solidFill>
                <a:latin typeface="Helios"/>
              </a:rPr>
              <a:t>Transaction_Amount</a:t>
            </a:r>
            <a:r>
              <a:rPr lang="en-US" sz="2700" dirty="0">
                <a:solidFill>
                  <a:srgbClr val="2A2E3A"/>
                </a:solidFill>
                <a:latin typeface="Helios"/>
              </a:rPr>
              <a:t>, </a:t>
            </a:r>
            <a:r>
              <a:rPr lang="en-US" sz="2700" dirty="0" err="1">
                <a:solidFill>
                  <a:srgbClr val="2A2E3A"/>
                </a:solidFill>
                <a:latin typeface="Helios"/>
              </a:rPr>
              <a:t>Amount_paid</a:t>
            </a:r>
            <a:r>
              <a:rPr lang="en-US" sz="2700" dirty="0">
                <a:solidFill>
                  <a:srgbClr val="2A2E3A"/>
                </a:solidFill>
                <a:latin typeface="Helios"/>
              </a:rPr>
              <a:t>, and </a:t>
            </a:r>
            <a:r>
              <a:rPr lang="en-US" sz="2700" dirty="0" err="1">
                <a:solidFill>
                  <a:srgbClr val="2A2E3A"/>
                </a:solidFill>
                <a:latin typeface="Helios"/>
              </a:rPr>
              <a:t>Vehicle_Speed</a:t>
            </a:r>
            <a:r>
              <a:rPr lang="en-US" sz="2700" dirty="0">
                <a:solidFill>
                  <a:srgbClr val="2A2E3A"/>
                </a:solidFill>
                <a:latin typeface="Helios"/>
              </a:rPr>
              <a:t> reveals that the only significant relationship is between </a:t>
            </a:r>
            <a:r>
              <a:rPr lang="en-US" sz="2700" dirty="0" err="1">
                <a:solidFill>
                  <a:srgbClr val="2A2E3A"/>
                </a:solidFill>
                <a:latin typeface="Helios"/>
              </a:rPr>
              <a:t>Transaction_Amount</a:t>
            </a:r>
            <a:r>
              <a:rPr lang="en-US" sz="2700" dirty="0">
                <a:solidFill>
                  <a:srgbClr val="2A2E3A"/>
                </a:solidFill>
                <a:latin typeface="Helios"/>
              </a:rPr>
              <a:t> and </a:t>
            </a:r>
            <a:r>
              <a:rPr lang="en-US" sz="2700" dirty="0" err="1">
                <a:solidFill>
                  <a:srgbClr val="2A2E3A"/>
                </a:solidFill>
                <a:latin typeface="Helios"/>
              </a:rPr>
              <a:t>Amount_paid</a:t>
            </a:r>
            <a:r>
              <a:rPr lang="en-US" sz="2700" dirty="0">
                <a:solidFill>
                  <a:srgbClr val="2A2E3A"/>
                </a:solidFill>
                <a:latin typeface="Helios"/>
              </a:rPr>
              <a:t>, with a strong positive correlation of 0.87, indicating that higher transaction amounts are closely associated with higher amounts paid. All other pairs, including </a:t>
            </a:r>
            <a:r>
              <a:rPr lang="en-US" sz="2700" dirty="0" err="1">
                <a:solidFill>
                  <a:srgbClr val="2A2E3A"/>
                </a:solidFill>
                <a:latin typeface="Helios"/>
              </a:rPr>
              <a:t>Transaction_ID</a:t>
            </a:r>
            <a:r>
              <a:rPr lang="en-US" sz="2700" dirty="0">
                <a:solidFill>
                  <a:srgbClr val="2A2E3A"/>
                </a:solidFill>
                <a:latin typeface="Helios"/>
              </a:rPr>
              <a:t> with </a:t>
            </a:r>
            <a:r>
              <a:rPr lang="en-US" sz="2700" dirty="0" err="1">
                <a:solidFill>
                  <a:srgbClr val="2A2E3A"/>
                </a:solidFill>
                <a:latin typeface="Helios"/>
              </a:rPr>
              <a:t>Transaction_Amount</a:t>
            </a:r>
            <a:r>
              <a:rPr lang="en-US" sz="2700" dirty="0">
                <a:solidFill>
                  <a:srgbClr val="2A2E3A"/>
                </a:solidFill>
                <a:latin typeface="Helios"/>
              </a:rPr>
              <a:t> (-0.024), </a:t>
            </a:r>
            <a:r>
              <a:rPr lang="en-US" sz="2700" dirty="0" err="1">
                <a:solidFill>
                  <a:srgbClr val="2A2E3A"/>
                </a:solidFill>
                <a:latin typeface="Helios"/>
              </a:rPr>
              <a:t>Amount_paid</a:t>
            </a:r>
            <a:r>
              <a:rPr lang="en-US" sz="2700" dirty="0">
                <a:solidFill>
                  <a:srgbClr val="2A2E3A"/>
                </a:solidFill>
                <a:latin typeface="Helios"/>
              </a:rPr>
              <a:t> (0.044), and </a:t>
            </a:r>
            <a:r>
              <a:rPr lang="en-US" sz="2700" dirty="0" err="1">
                <a:solidFill>
                  <a:srgbClr val="2A2E3A"/>
                </a:solidFill>
                <a:latin typeface="Helios"/>
              </a:rPr>
              <a:t>Vehicle_Speed</a:t>
            </a:r>
            <a:r>
              <a:rPr lang="en-US" sz="2700" dirty="0">
                <a:solidFill>
                  <a:srgbClr val="2A2E3A"/>
                </a:solidFill>
                <a:latin typeface="Helios"/>
              </a:rPr>
              <a:t> (0.014), as well as </a:t>
            </a:r>
            <a:r>
              <a:rPr lang="en-US" sz="2700" dirty="0" err="1">
                <a:solidFill>
                  <a:srgbClr val="2A2E3A"/>
                </a:solidFill>
                <a:latin typeface="Helios"/>
              </a:rPr>
              <a:t>Transaction_Amount</a:t>
            </a:r>
            <a:r>
              <a:rPr lang="en-US" sz="2700" dirty="0">
                <a:solidFill>
                  <a:srgbClr val="2A2E3A"/>
                </a:solidFill>
                <a:latin typeface="Helios"/>
              </a:rPr>
              <a:t> with </a:t>
            </a:r>
            <a:r>
              <a:rPr lang="en-US" sz="2700" dirty="0" err="1">
                <a:solidFill>
                  <a:srgbClr val="2A2E3A"/>
                </a:solidFill>
                <a:latin typeface="Helios"/>
              </a:rPr>
              <a:t>Vehicle_Speed</a:t>
            </a:r>
            <a:r>
              <a:rPr lang="en-US" sz="2700" dirty="0">
                <a:solidFill>
                  <a:srgbClr val="2A2E3A"/>
                </a:solidFill>
                <a:latin typeface="Helios"/>
              </a:rPr>
              <a:t> (0.053) and </a:t>
            </a:r>
            <a:r>
              <a:rPr lang="en-US" sz="2700" dirty="0" err="1">
                <a:solidFill>
                  <a:srgbClr val="2A2E3A"/>
                </a:solidFill>
                <a:latin typeface="Helios"/>
              </a:rPr>
              <a:t>Amount_paid</a:t>
            </a:r>
            <a:r>
              <a:rPr lang="en-US" sz="2700" dirty="0">
                <a:solidFill>
                  <a:srgbClr val="2A2E3A"/>
                </a:solidFill>
                <a:latin typeface="Helios"/>
              </a:rPr>
              <a:t> with </a:t>
            </a:r>
            <a:r>
              <a:rPr lang="en-US" sz="2700" dirty="0" err="1">
                <a:solidFill>
                  <a:srgbClr val="2A2E3A"/>
                </a:solidFill>
                <a:latin typeface="Helios"/>
              </a:rPr>
              <a:t>Vehicle_Speed</a:t>
            </a:r>
            <a:r>
              <a:rPr lang="en-US" sz="2700" dirty="0">
                <a:solidFill>
                  <a:srgbClr val="2A2E3A"/>
                </a:solidFill>
                <a:latin typeface="Helios"/>
              </a:rPr>
              <a:t> (0.039), show very weak or negligible correlations, suggesting no significant linear relationships among them.</a:t>
            </a:r>
            <a:endParaRPr lang="en-US" sz="2700" u="none" dirty="0">
              <a:solidFill>
                <a:srgbClr val="2A2E3A"/>
              </a:solidFill>
              <a:latin typeface="Helios"/>
            </a:endParaRPr>
          </a:p>
        </p:txBody>
      </p:sp>
      <p:pic>
        <p:nvPicPr>
          <p:cNvPr id="7" name="Picture 6">
            <a:extLst>
              <a:ext uri="{FF2B5EF4-FFF2-40B4-BE49-F238E27FC236}">
                <a16:creationId xmlns:a16="http://schemas.microsoft.com/office/drawing/2014/main" id="{B21EC535-DEC3-2A04-780E-B48B43722476}"/>
              </a:ext>
            </a:extLst>
          </p:cNvPr>
          <p:cNvPicPr>
            <a:picLocks noChangeAspect="1"/>
          </p:cNvPicPr>
          <p:nvPr/>
        </p:nvPicPr>
        <p:blipFill>
          <a:blip r:embed="rId4"/>
          <a:stretch>
            <a:fillRect/>
          </a:stretch>
        </p:blipFill>
        <p:spPr>
          <a:xfrm>
            <a:off x="457200" y="3731220"/>
            <a:ext cx="8463591" cy="62702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3608707"/>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1028700" y="950912"/>
            <a:ext cx="12063594" cy="1139825"/>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Feature Engineering</a:t>
            </a:r>
          </a:p>
        </p:txBody>
      </p:sp>
      <p:sp>
        <p:nvSpPr>
          <p:cNvPr id="4" name="TextBox 4"/>
          <p:cNvSpPr txBox="1"/>
          <p:nvPr/>
        </p:nvSpPr>
        <p:spPr>
          <a:xfrm>
            <a:off x="754128" y="3924300"/>
            <a:ext cx="16779744" cy="5874557"/>
          </a:xfrm>
          <a:prstGeom prst="rect">
            <a:avLst/>
          </a:prstGeom>
        </p:spPr>
        <p:txBody>
          <a:bodyPr lIns="0" tIns="0" rIns="0" bIns="0" rtlCol="0" anchor="t">
            <a:spAutoFit/>
          </a:bodyPr>
          <a:lstStyle/>
          <a:p>
            <a:pPr algn="just">
              <a:lnSpc>
                <a:spcPts val="4200"/>
              </a:lnSpc>
            </a:pPr>
            <a:r>
              <a:rPr lang="en-US" sz="3000" dirty="0">
                <a:solidFill>
                  <a:srgbClr val="2A2E3A"/>
                </a:solidFill>
                <a:latin typeface="Helios"/>
              </a:rPr>
              <a:t>The code snippet performs feature engineering to create new variables that enhance the predictive power of the model. It generates five new features from existing data. `</a:t>
            </a:r>
            <a:r>
              <a:rPr lang="en-US" sz="3000" dirty="0" err="1">
                <a:solidFill>
                  <a:srgbClr val="2A2E3A"/>
                </a:solidFill>
                <a:latin typeface="Helios"/>
              </a:rPr>
              <a:t>Amount_diff</a:t>
            </a:r>
            <a:r>
              <a:rPr lang="en-US" sz="3000" dirty="0">
                <a:solidFill>
                  <a:srgbClr val="2A2E3A"/>
                </a:solidFill>
                <a:latin typeface="Helios"/>
              </a:rPr>
              <a:t>` calculates the difference between `</a:t>
            </a:r>
            <a:r>
              <a:rPr lang="en-US" sz="3000" dirty="0" err="1">
                <a:solidFill>
                  <a:srgbClr val="2A2E3A"/>
                </a:solidFill>
                <a:latin typeface="Helios"/>
              </a:rPr>
              <a:t>Transaction_Amount</a:t>
            </a:r>
            <a:r>
              <a:rPr lang="en-US" sz="3000" dirty="0">
                <a:solidFill>
                  <a:srgbClr val="2A2E3A"/>
                </a:solidFill>
                <a:latin typeface="Helios"/>
              </a:rPr>
              <a:t>` and `</a:t>
            </a:r>
            <a:r>
              <a:rPr lang="en-US" sz="3000" dirty="0" err="1">
                <a:solidFill>
                  <a:srgbClr val="2A2E3A"/>
                </a:solidFill>
                <a:latin typeface="Helios"/>
              </a:rPr>
              <a:t>Amount_paid</a:t>
            </a:r>
            <a:r>
              <a:rPr lang="en-US" sz="3000" dirty="0">
                <a:solidFill>
                  <a:srgbClr val="2A2E3A"/>
                </a:solidFill>
                <a:latin typeface="Helios"/>
              </a:rPr>
              <a:t>`, capturing any discrepancies which might indicate fraud. `</a:t>
            </a:r>
            <a:r>
              <a:rPr lang="en-US" sz="3000" dirty="0" err="1">
                <a:solidFill>
                  <a:srgbClr val="2A2E3A"/>
                </a:solidFill>
                <a:latin typeface="Helios"/>
              </a:rPr>
              <a:t>Amount_ratio</a:t>
            </a:r>
            <a:r>
              <a:rPr lang="en-US" sz="3000" dirty="0">
                <a:solidFill>
                  <a:srgbClr val="2A2E3A"/>
                </a:solidFill>
                <a:latin typeface="Helios"/>
              </a:rPr>
              <a:t>` provides a proportional measure of the transaction amount to the amount paid, highlighting outliers where the ratio is unusually high or low. `</a:t>
            </a:r>
            <a:r>
              <a:rPr lang="en-US" sz="3000" dirty="0" err="1">
                <a:solidFill>
                  <a:srgbClr val="2A2E3A"/>
                </a:solidFill>
                <a:latin typeface="Helios"/>
              </a:rPr>
              <a:t>Transaction_time</a:t>
            </a:r>
            <a:r>
              <a:rPr lang="en-US" sz="3000" dirty="0">
                <a:solidFill>
                  <a:srgbClr val="2A2E3A"/>
                </a:solidFill>
                <a:latin typeface="Helios"/>
              </a:rPr>
              <a:t>` extracts the time part of the `Timestamp`, which could help identify suspicious activities occurring at odd hours. `</a:t>
            </a:r>
            <a:r>
              <a:rPr lang="en-US" sz="3000" dirty="0" err="1">
                <a:solidFill>
                  <a:srgbClr val="2A2E3A"/>
                </a:solidFill>
                <a:latin typeface="Helios"/>
              </a:rPr>
              <a:t>Transaction_day</a:t>
            </a:r>
            <a:r>
              <a:rPr lang="en-US" sz="3000" dirty="0">
                <a:solidFill>
                  <a:srgbClr val="2A2E3A"/>
                </a:solidFill>
                <a:latin typeface="Helios"/>
              </a:rPr>
              <a:t>` converts the `Timestamp` into the day of the week, as fraudulent transactions might be more frequent on specific days. Finally, `</a:t>
            </a:r>
            <a:r>
              <a:rPr lang="en-US" sz="3000" dirty="0" err="1">
                <a:solidFill>
                  <a:srgbClr val="2A2E3A"/>
                </a:solidFill>
                <a:latin typeface="Helios"/>
              </a:rPr>
              <a:t>Transaction_hour</a:t>
            </a:r>
            <a:r>
              <a:rPr lang="en-US" sz="3000" dirty="0">
                <a:solidFill>
                  <a:srgbClr val="2A2E3A"/>
                </a:solidFill>
                <a:latin typeface="Helios"/>
              </a:rPr>
              <a:t>` derives the hour of the day from the `Timestamp`, helping to detect patterns in the timing of transactions. These engineered features add more dimensions to the data, allowing the model to better identify and predict fraudulent activities by capturing nuances and patterns not evident in the raw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2858" y="-23813"/>
            <a:ext cx="18288000" cy="2743835"/>
          </a:xfrm>
          <a:custGeom>
            <a:avLst/>
            <a:gdLst/>
            <a:ahLst/>
            <a:cxnLst/>
            <a:rect l="l" t="t" r="r" b="b"/>
            <a:pathLst>
              <a:path w="18288000" h="3608707">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t="-184715"/>
            </a:stretch>
          </a:blipFill>
        </p:spPr>
      </p:sp>
      <p:sp>
        <p:nvSpPr>
          <p:cNvPr id="3" name="TextBox 3"/>
          <p:cNvSpPr txBox="1"/>
          <p:nvPr/>
        </p:nvSpPr>
        <p:spPr>
          <a:xfrm>
            <a:off x="1028700" y="950912"/>
            <a:ext cx="12063594" cy="1139825"/>
          </a:xfrm>
          <a:prstGeom prst="rect">
            <a:avLst/>
          </a:prstGeom>
        </p:spPr>
        <p:txBody>
          <a:bodyPr lIns="0" tIns="0" rIns="0" bIns="0" rtlCol="0" anchor="t">
            <a:spAutoFit/>
          </a:bodyPr>
          <a:lstStyle/>
          <a:p>
            <a:pPr algn="l">
              <a:lnSpc>
                <a:spcPts val="9099"/>
              </a:lnSpc>
            </a:pPr>
            <a:r>
              <a:rPr lang="en-US" sz="6999">
                <a:solidFill>
                  <a:srgbClr val="FFFFFF"/>
                </a:solidFill>
                <a:latin typeface="Klein Bold"/>
              </a:rPr>
              <a:t>Feature Engineering</a:t>
            </a:r>
          </a:p>
        </p:txBody>
      </p:sp>
      <p:sp>
        <p:nvSpPr>
          <p:cNvPr id="5" name="TextBox 5"/>
          <p:cNvSpPr txBox="1"/>
          <p:nvPr/>
        </p:nvSpPr>
        <p:spPr>
          <a:xfrm>
            <a:off x="2362200" y="3036887"/>
            <a:ext cx="13243799" cy="6882782"/>
          </a:xfrm>
          <a:prstGeom prst="rect">
            <a:avLst/>
          </a:prstGeom>
        </p:spPr>
        <p:txBody>
          <a:bodyPr lIns="0" tIns="0" rIns="0" bIns="0" rtlCol="0" anchor="t">
            <a:spAutoFit/>
          </a:bodyPr>
          <a:lstStyle/>
          <a:p>
            <a:pPr algn="ctr">
              <a:lnSpc>
                <a:spcPts val="3639"/>
              </a:lnSpc>
            </a:pPr>
            <a:r>
              <a:rPr lang="en-US" sz="2599" dirty="0">
                <a:solidFill>
                  <a:srgbClr val="000000"/>
                </a:solidFill>
                <a:latin typeface="Helios Bold"/>
              </a:rPr>
              <a:t>CODE:</a:t>
            </a:r>
          </a:p>
          <a:p>
            <a:pPr algn="ctr">
              <a:lnSpc>
                <a:spcPts val="3639"/>
              </a:lnSpc>
              <a:spcBef>
                <a:spcPct val="0"/>
              </a:spcBef>
            </a:pPr>
            <a:r>
              <a:rPr lang="en-US" sz="2599" dirty="0">
                <a:solidFill>
                  <a:srgbClr val="000000"/>
                </a:solidFill>
                <a:latin typeface="Helios"/>
              </a:rPr>
              <a:t># Create a new feature for the difference between </a:t>
            </a:r>
            <a:r>
              <a:rPr lang="en-US" sz="2599" dirty="0" err="1">
                <a:solidFill>
                  <a:srgbClr val="000000"/>
                </a:solidFill>
                <a:latin typeface="Helios"/>
              </a:rPr>
              <a:t>Transaction_Amount</a:t>
            </a:r>
            <a:r>
              <a:rPr lang="en-US" sz="2599" dirty="0">
                <a:solidFill>
                  <a:srgbClr val="000000"/>
                </a:solidFill>
                <a:latin typeface="Helios"/>
              </a:rPr>
              <a:t> and </a:t>
            </a:r>
            <a:r>
              <a:rPr lang="en-US" sz="2599" dirty="0" err="1">
                <a:solidFill>
                  <a:srgbClr val="000000"/>
                </a:solidFill>
                <a:latin typeface="Helios"/>
              </a:rPr>
              <a:t>Amount_paid</a:t>
            </a:r>
            <a:endParaRPr lang="en-US" sz="2599" dirty="0">
              <a:solidFill>
                <a:srgbClr val="000000"/>
              </a:solidFill>
              <a:latin typeface="Helios"/>
            </a:endParaRPr>
          </a:p>
          <a:p>
            <a:pPr algn="ctr">
              <a:lnSpc>
                <a:spcPts val="3639"/>
              </a:lnSpc>
              <a:spcBef>
                <a:spcPct val="0"/>
              </a:spcBef>
            </a:pP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Amount_diff</a:t>
            </a:r>
            <a:r>
              <a:rPr lang="en-US" sz="2599" dirty="0">
                <a:solidFill>
                  <a:srgbClr val="000000"/>
                </a:solidFill>
                <a:latin typeface="Helios"/>
              </a:rPr>
              <a:t>'] = </a:t>
            </a: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Transaction_Amount</a:t>
            </a:r>
            <a:r>
              <a:rPr lang="en-US" sz="2599" dirty="0">
                <a:solidFill>
                  <a:srgbClr val="000000"/>
                </a:solidFill>
                <a:latin typeface="Helios"/>
              </a:rPr>
              <a:t>'] - </a:t>
            </a: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Amount_paid</a:t>
            </a:r>
            <a:r>
              <a:rPr lang="en-US" sz="2599" dirty="0">
                <a:solidFill>
                  <a:srgbClr val="000000"/>
                </a:solidFill>
                <a:latin typeface="Helios"/>
              </a:rPr>
              <a:t>']</a:t>
            </a:r>
          </a:p>
          <a:p>
            <a:pPr algn="ctr">
              <a:lnSpc>
                <a:spcPts val="3639"/>
              </a:lnSpc>
              <a:spcBef>
                <a:spcPct val="0"/>
              </a:spcBef>
            </a:pPr>
            <a:endParaRPr lang="en-US" sz="2599" dirty="0">
              <a:solidFill>
                <a:srgbClr val="000000"/>
              </a:solidFill>
              <a:latin typeface="Helios"/>
            </a:endParaRPr>
          </a:p>
          <a:p>
            <a:pPr algn="ctr">
              <a:lnSpc>
                <a:spcPts val="3639"/>
              </a:lnSpc>
              <a:spcBef>
                <a:spcPct val="0"/>
              </a:spcBef>
            </a:pPr>
            <a:r>
              <a:rPr lang="en-US" sz="2599" dirty="0">
                <a:solidFill>
                  <a:srgbClr val="000000"/>
                </a:solidFill>
                <a:latin typeface="Helios"/>
              </a:rPr>
              <a:t># Create a new feature for the ratio between </a:t>
            </a:r>
            <a:r>
              <a:rPr lang="en-US" sz="2599" dirty="0" err="1">
                <a:solidFill>
                  <a:srgbClr val="000000"/>
                </a:solidFill>
                <a:latin typeface="Helios"/>
              </a:rPr>
              <a:t>Transaction_Amount</a:t>
            </a:r>
            <a:r>
              <a:rPr lang="en-US" sz="2599" dirty="0">
                <a:solidFill>
                  <a:srgbClr val="000000"/>
                </a:solidFill>
                <a:latin typeface="Helios"/>
              </a:rPr>
              <a:t> and </a:t>
            </a:r>
            <a:r>
              <a:rPr lang="en-US" sz="2599" dirty="0" err="1">
                <a:solidFill>
                  <a:srgbClr val="000000"/>
                </a:solidFill>
                <a:latin typeface="Helios"/>
              </a:rPr>
              <a:t>Amount_paid</a:t>
            </a:r>
            <a:endParaRPr lang="en-US" sz="2599" dirty="0">
              <a:solidFill>
                <a:srgbClr val="000000"/>
              </a:solidFill>
              <a:latin typeface="Helios"/>
            </a:endParaRPr>
          </a:p>
          <a:p>
            <a:pPr algn="ctr">
              <a:lnSpc>
                <a:spcPts val="3639"/>
              </a:lnSpc>
              <a:spcBef>
                <a:spcPct val="0"/>
              </a:spcBef>
            </a:pP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Amount_ratio</a:t>
            </a:r>
            <a:r>
              <a:rPr lang="en-US" sz="2599" dirty="0">
                <a:solidFill>
                  <a:srgbClr val="000000"/>
                </a:solidFill>
                <a:latin typeface="Helios"/>
              </a:rPr>
              <a:t>'] = </a:t>
            </a: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Transaction_Amount</a:t>
            </a:r>
            <a:r>
              <a:rPr lang="en-US" sz="2599" dirty="0">
                <a:solidFill>
                  <a:srgbClr val="000000"/>
                </a:solidFill>
                <a:latin typeface="Helios"/>
              </a:rPr>
              <a:t>'] / </a:t>
            </a: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Amount_paid</a:t>
            </a:r>
            <a:r>
              <a:rPr lang="en-US" sz="2599" dirty="0">
                <a:solidFill>
                  <a:srgbClr val="000000"/>
                </a:solidFill>
                <a:latin typeface="Helios"/>
              </a:rPr>
              <a:t>']</a:t>
            </a:r>
          </a:p>
          <a:p>
            <a:pPr algn="ctr">
              <a:lnSpc>
                <a:spcPts val="3639"/>
              </a:lnSpc>
              <a:spcBef>
                <a:spcPct val="0"/>
              </a:spcBef>
            </a:pPr>
            <a:endParaRPr lang="en-US" sz="2599" dirty="0">
              <a:solidFill>
                <a:srgbClr val="000000"/>
              </a:solidFill>
              <a:latin typeface="Helios"/>
            </a:endParaRPr>
          </a:p>
          <a:p>
            <a:pPr algn="ctr">
              <a:lnSpc>
                <a:spcPts val="3639"/>
              </a:lnSpc>
              <a:spcBef>
                <a:spcPct val="0"/>
              </a:spcBef>
            </a:pPr>
            <a:r>
              <a:rPr lang="en-US" sz="2599" dirty="0">
                <a:solidFill>
                  <a:srgbClr val="000000"/>
                </a:solidFill>
                <a:latin typeface="Helios"/>
              </a:rPr>
              <a:t># Create a new feature for the transaction time</a:t>
            </a:r>
          </a:p>
          <a:p>
            <a:pPr algn="ctr">
              <a:lnSpc>
                <a:spcPts val="3639"/>
              </a:lnSpc>
              <a:spcBef>
                <a:spcPct val="0"/>
              </a:spcBef>
            </a:pP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Transaction_time</a:t>
            </a:r>
            <a:r>
              <a:rPr lang="en-US" sz="2599" dirty="0">
                <a:solidFill>
                  <a:srgbClr val="000000"/>
                </a:solidFill>
                <a:latin typeface="Helios"/>
              </a:rPr>
              <a:t>'] = </a:t>
            </a:r>
            <a:r>
              <a:rPr lang="en-US" sz="2599" dirty="0" err="1">
                <a:solidFill>
                  <a:srgbClr val="000000"/>
                </a:solidFill>
                <a:latin typeface="Helios"/>
              </a:rPr>
              <a:t>pd.to_datetime</a:t>
            </a:r>
            <a:r>
              <a:rPr lang="en-US" sz="2599" dirty="0">
                <a:solidFill>
                  <a:srgbClr val="000000"/>
                </a:solidFill>
                <a:latin typeface="Helios"/>
              </a:rPr>
              <a:t>(</a:t>
            </a:r>
            <a:r>
              <a:rPr lang="en-US" sz="2599" dirty="0" err="1">
                <a:solidFill>
                  <a:srgbClr val="000000"/>
                </a:solidFill>
                <a:latin typeface="Helios"/>
              </a:rPr>
              <a:t>df</a:t>
            </a:r>
            <a:r>
              <a:rPr lang="en-US" sz="2599" dirty="0">
                <a:solidFill>
                  <a:srgbClr val="000000"/>
                </a:solidFill>
                <a:latin typeface="Helios"/>
              </a:rPr>
              <a:t>['Timestamp']).</a:t>
            </a:r>
            <a:r>
              <a:rPr lang="en-US" sz="2599" dirty="0" err="1">
                <a:solidFill>
                  <a:srgbClr val="000000"/>
                </a:solidFill>
                <a:latin typeface="Helios"/>
              </a:rPr>
              <a:t>dt.time</a:t>
            </a:r>
            <a:endParaRPr lang="en-US" sz="2599" dirty="0">
              <a:solidFill>
                <a:srgbClr val="000000"/>
              </a:solidFill>
              <a:latin typeface="Helios"/>
            </a:endParaRPr>
          </a:p>
          <a:p>
            <a:pPr algn="ctr">
              <a:lnSpc>
                <a:spcPts val="3639"/>
              </a:lnSpc>
              <a:spcBef>
                <a:spcPct val="0"/>
              </a:spcBef>
            </a:pPr>
            <a:endParaRPr lang="en-US" sz="2599" dirty="0">
              <a:solidFill>
                <a:srgbClr val="000000"/>
              </a:solidFill>
              <a:latin typeface="Helios"/>
            </a:endParaRPr>
          </a:p>
          <a:p>
            <a:pPr algn="ctr">
              <a:lnSpc>
                <a:spcPts val="3639"/>
              </a:lnSpc>
              <a:spcBef>
                <a:spcPct val="0"/>
              </a:spcBef>
            </a:pPr>
            <a:r>
              <a:rPr lang="en-US" sz="2599" dirty="0">
                <a:solidFill>
                  <a:srgbClr val="000000"/>
                </a:solidFill>
                <a:latin typeface="Helios"/>
              </a:rPr>
              <a:t># Create a new feature for the transaction day of the week</a:t>
            </a:r>
          </a:p>
          <a:p>
            <a:pPr algn="ctr">
              <a:lnSpc>
                <a:spcPts val="3639"/>
              </a:lnSpc>
              <a:spcBef>
                <a:spcPct val="0"/>
              </a:spcBef>
            </a:pP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Transaction_day</a:t>
            </a:r>
            <a:r>
              <a:rPr lang="en-US" sz="2599" dirty="0">
                <a:solidFill>
                  <a:srgbClr val="000000"/>
                </a:solidFill>
                <a:latin typeface="Helios"/>
              </a:rPr>
              <a:t>'] = </a:t>
            </a:r>
            <a:r>
              <a:rPr lang="en-US" sz="2599" dirty="0" err="1">
                <a:solidFill>
                  <a:srgbClr val="000000"/>
                </a:solidFill>
                <a:latin typeface="Helios"/>
              </a:rPr>
              <a:t>pd.to_datetime</a:t>
            </a:r>
            <a:r>
              <a:rPr lang="en-US" sz="2599" dirty="0">
                <a:solidFill>
                  <a:srgbClr val="000000"/>
                </a:solidFill>
                <a:latin typeface="Helios"/>
              </a:rPr>
              <a:t>(</a:t>
            </a:r>
            <a:r>
              <a:rPr lang="en-US" sz="2599" dirty="0" err="1">
                <a:solidFill>
                  <a:srgbClr val="000000"/>
                </a:solidFill>
                <a:latin typeface="Helios"/>
              </a:rPr>
              <a:t>df</a:t>
            </a:r>
            <a:r>
              <a:rPr lang="en-US" sz="2599" dirty="0">
                <a:solidFill>
                  <a:srgbClr val="000000"/>
                </a:solidFill>
                <a:latin typeface="Helios"/>
              </a:rPr>
              <a:t>['Timestamp']).</a:t>
            </a:r>
            <a:r>
              <a:rPr lang="en-US" sz="2599" dirty="0" err="1">
                <a:solidFill>
                  <a:srgbClr val="000000"/>
                </a:solidFill>
                <a:latin typeface="Helios"/>
              </a:rPr>
              <a:t>dt.dayofweek</a:t>
            </a:r>
            <a:endParaRPr lang="en-US" sz="2599" dirty="0">
              <a:solidFill>
                <a:srgbClr val="000000"/>
              </a:solidFill>
              <a:latin typeface="Helios"/>
            </a:endParaRPr>
          </a:p>
          <a:p>
            <a:pPr algn="ctr">
              <a:lnSpc>
                <a:spcPts val="3639"/>
              </a:lnSpc>
              <a:spcBef>
                <a:spcPct val="0"/>
              </a:spcBef>
            </a:pPr>
            <a:endParaRPr lang="en-US" sz="2599" dirty="0">
              <a:solidFill>
                <a:srgbClr val="000000"/>
              </a:solidFill>
              <a:latin typeface="Helios"/>
            </a:endParaRPr>
          </a:p>
          <a:p>
            <a:pPr algn="ctr">
              <a:lnSpc>
                <a:spcPts val="3639"/>
              </a:lnSpc>
              <a:spcBef>
                <a:spcPct val="0"/>
              </a:spcBef>
            </a:pPr>
            <a:r>
              <a:rPr lang="en-US" sz="2599" dirty="0">
                <a:solidFill>
                  <a:srgbClr val="000000"/>
                </a:solidFill>
                <a:latin typeface="Helios"/>
              </a:rPr>
              <a:t># Create a new feature for the transaction hour of the day</a:t>
            </a:r>
          </a:p>
          <a:p>
            <a:pPr algn="ctr">
              <a:lnSpc>
                <a:spcPts val="3639"/>
              </a:lnSpc>
              <a:spcBef>
                <a:spcPct val="0"/>
              </a:spcBef>
            </a:pPr>
            <a:r>
              <a:rPr lang="en-US" sz="2599" dirty="0" err="1">
                <a:solidFill>
                  <a:srgbClr val="000000"/>
                </a:solidFill>
                <a:latin typeface="Helios"/>
              </a:rPr>
              <a:t>df</a:t>
            </a:r>
            <a:r>
              <a:rPr lang="en-US" sz="2599" dirty="0">
                <a:solidFill>
                  <a:srgbClr val="000000"/>
                </a:solidFill>
                <a:latin typeface="Helios"/>
              </a:rPr>
              <a:t>['</a:t>
            </a:r>
            <a:r>
              <a:rPr lang="en-US" sz="2599" dirty="0" err="1">
                <a:solidFill>
                  <a:srgbClr val="000000"/>
                </a:solidFill>
                <a:latin typeface="Helios"/>
              </a:rPr>
              <a:t>Transaction_hour</a:t>
            </a:r>
            <a:r>
              <a:rPr lang="en-US" sz="2599" dirty="0">
                <a:solidFill>
                  <a:srgbClr val="000000"/>
                </a:solidFill>
                <a:latin typeface="Helios"/>
              </a:rPr>
              <a:t>'] = </a:t>
            </a:r>
            <a:r>
              <a:rPr lang="en-US" sz="2599" dirty="0" err="1">
                <a:solidFill>
                  <a:srgbClr val="000000"/>
                </a:solidFill>
                <a:latin typeface="Helios"/>
              </a:rPr>
              <a:t>pd.to_datetime</a:t>
            </a:r>
            <a:r>
              <a:rPr lang="en-US" sz="2599" dirty="0">
                <a:solidFill>
                  <a:srgbClr val="000000"/>
                </a:solidFill>
                <a:latin typeface="Helios"/>
              </a:rPr>
              <a:t>(</a:t>
            </a:r>
            <a:r>
              <a:rPr lang="en-US" sz="2599" dirty="0" err="1">
                <a:solidFill>
                  <a:srgbClr val="000000"/>
                </a:solidFill>
                <a:latin typeface="Helios"/>
              </a:rPr>
              <a:t>df</a:t>
            </a:r>
            <a:r>
              <a:rPr lang="en-US" sz="2599" dirty="0">
                <a:solidFill>
                  <a:srgbClr val="000000"/>
                </a:solidFill>
                <a:latin typeface="Helios"/>
              </a:rPr>
              <a:t>['Timestamp']).</a:t>
            </a:r>
            <a:r>
              <a:rPr lang="en-US" sz="2599" dirty="0" err="1">
                <a:solidFill>
                  <a:srgbClr val="000000"/>
                </a:solidFill>
                <a:latin typeface="Helios"/>
              </a:rPr>
              <a:t>dt.hour</a:t>
            </a:r>
            <a:r>
              <a:rPr lang="en-US" sz="2599" dirty="0">
                <a:solidFill>
                  <a:srgbClr val="000000"/>
                </a:solidFill>
                <a:latin typeface="Helios"/>
              </a:rPr>
              <a:t>. </a:t>
            </a:r>
          </a:p>
        </p:txBody>
      </p:sp>
    </p:spTree>
    <p:extLst>
      <p:ext uri="{BB962C8B-B14F-4D97-AF65-F5344CB8AC3E}">
        <p14:creationId xmlns:p14="http://schemas.microsoft.com/office/powerpoint/2010/main" val="72756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TotalTime>
  <Words>1706</Words>
  <Application>Microsoft Office PowerPoint</Application>
  <PresentationFormat>Custom</PresentationFormat>
  <Paragraphs>86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Klein Bold</vt:lpstr>
      <vt:lpstr>Arial</vt:lpstr>
      <vt:lpstr>Calibri</vt:lpstr>
      <vt:lpstr>Helios</vt:lpstr>
      <vt:lpstr>Helios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for Data Professionals</dc:title>
  <cp:lastModifiedBy>Shreenita Saha</cp:lastModifiedBy>
  <cp:revision>5</cp:revision>
  <dcterms:created xsi:type="dcterms:W3CDTF">2006-08-16T00:00:00Z</dcterms:created>
  <dcterms:modified xsi:type="dcterms:W3CDTF">2024-06-19T21:22:35Z</dcterms:modified>
  <dc:identifier>DAGH15YZGuo</dc:identifier>
</cp:coreProperties>
</file>