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Helios" panose="020B0604020202020204" charset="0"/>
      <p:regular r:id="rId17"/>
    </p:embeddedFont>
    <p:embeddedFont>
      <p:font typeface="Helios Bold" panose="020B0604020202020204" charset="0"/>
      <p:regular r:id="rId18"/>
    </p:embeddedFont>
    <p:embeddedFont>
      <p:font typeface="Klein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22" autoAdjust="0"/>
  </p:normalViewPr>
  <p:slideViewPr>
    <p:cSldViewPr>
      <p:cViewPr varScale="1">
        <p:scale>
          <a:sx n="54" d="100"/>
          <a:sy n="54" d="100"/>
        </p:scale>
        <p:origin x="72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1"/>
            <a:ext cx="8156016" cy="6532033"/>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32570" t="-65528" b="-1"/>
            </a:stretch>
          </a:blipFill>
        </p:spPr>
      </p:sp>
      <p:sp>
        <p:nvSpPr>
          <p:cNvPr id="3" name="Freeform 3"/>
          <p:cNvSpPr/>
          <p:nvPr/>
        </p:nvSpPr>
        <p:spPr>
          <a:xfrm>
            <a:off x="1028700" y="1125837"/>
            <a:ext cx="588961" cy="618185"/>
          </a:xfrm>
          <a:custGeom>
            <a:avLst/>
            <a:gdLst/>
            <a:ahLst/>
            <a:cxnLst/>
            <a:rect l="l" t="t" r="r" b="b"/>
            <a:pathLst>
              <a:path w="588961" h="618185">
                <a:moveTo>
                  <a:pt x="0" y="0"/>
                </a:moveTo>
                <a:lnTo>
                  <a:pt x="588961" y="0"/>
                </a:lnTo>
                <a:lnTo>
                  <a:pt x="588961" y="618184"/>
                </a:lnTo>
                <a:lnTo>
                  <a:pt x="0" y="618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1" y="4432068"/>
            <a:ext cx="2433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87330"/>
            </a:stretch>
          </a:blipFill>
        </p:spPr>
      </p:sp>
      <p:sp>
        <p:nvSpPr>
          <p:cNvPr id="5" name="Freeform 5"/>
          <p:cNvSpPr/>
          <p:nvPr/>
        </p:nvSpPr>
        <p:spPr>
          <a:xfrm>
            <a:off x="57078" y="7902203"/>
            <a:ext cx="5764383" cy="2384797"/>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6941" t="-650" r="-6941" b="-141064"/>
            </a:stretch>
          </a:blipFill>
        </p:spPr>
      </p:sp>
      <p:grpSp>
        <p:nvGrpSpPr>
          <p:cNvPr id="6" name="Group 6"/>
          <p:cNvGrpSpPr/>
          <p:nvPr/>
        </p:nvGrpSpPr>
        <p:grpSpPr>
          <a:xfrm>
            <a:off x="8079816" y="770069"/>
            <a:ext cx="10551099" cy="7999789"/>
            <a:chOff x="0" y="0"/>
            <a:chExt cx="14068131" cy="10666385"/>
          </a:xfrm>
        </p:grpSpPr>
        <p:sp>
          <p:nvSpPr>
            <p:cNvPr id="7" name="TextBox 7"/>
            <p:cNvSpPr txBox="1"/>
            <p:nvPr/>
          </p:nvSpPr>
          <p:spPr>
            <a:xfrm>
              <a:off x="0" y="0"/>
              <a:ext cx="14068131" cy="9702800"/>
            </a:xfrm>
            <a:prstGeom prst="rect">
              <a:avLst/>
            </a:prstGeom>
          </p:spPr>
          <p:txBody>
            <a:bodyPr lIns="0" tIns="0" rIns="0" bIns="0" rtlCol="0" anchor="t">
              <a:spAutoFit/>
            </a:bodyPr>
            <a:lstStyle/>
            <a:p>
              <a:pPr algn="l">
                <a:lnSpc>
                  <a:spcPts val="14399"/>
                </a:lnSpc>
              </a:pPr>
              <a:r>
                <a:rPr lang="en-US" sz="11999">
                  <a:solidFill>
                    <a:srgbClr val="2A2E3A"/>
                  </a:solidFill>
                  <a:latin typeface="Klein Bold"/>
                </a:rPr>
                <a:t>Salary Prediction for Data Professionals</a:t>
              </a:r>
            </a:p>
          </p:txBody>
        </p:sp>
        <p:sp>
          <p:nvSpPr>
            <p:cNvPr id="8" name="TextBox 8"/>
            <p:cNvSpPr txBox="1"/>
            <p:nvPr/>
          </p:nvSpPr>
          <p:spPr>
            <a:xfrm>
              <a:off x="0" y="9958783"/>
              <a:ext cx="13650230" cy="707602"/>
            </a:xfrm>
            <a:prstGeom prst="rect">
              <a:avLst/>
            </a:prstGeom>
          </p:spPr>
          <p:txBody>
            <a:bodyPr lIns="0" tIns="0" rIns="0" bIns="0" rtlCol="0" anchor="t">
              <a:spAutoFit/>
            </a:bodyPr>
            <a:lstStyle/>
            <a:p>
              <a:pPr algn="l">
                <a:lnSpc>
                  <a:spcPts val="4479"/>
                </a:lnSpc>
              </a:pPr>
              <a:r>
                <a:rPr lang="en-US" sz="3199">
                  <a:solidFill>
                    <a:srgbClr val="2A2E3A"/>
                  </a:solidFill>
                  <a:latin typeface="Helios"/>
                </a:rPr>
                <a:t>Using Machine Learning Models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8663586" cy="1028700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61140" t="-17855" r="1" b="-17855"/>
            </a:stretch>
          </a:blipFill>
        </p:spPr>
      </p:sp>
      <p:grpSp>
        <p:nvGrpSpPr>
          <p:cNvPr id="3" name="Group 3"/>
          <p:cNvGrpSpPr/>
          <p:nvPr/>
        </p:nvGrpSpPr>
        <p:grpSpPr>
          <a:xfrm>
            <a:off x="1028700" y="2913704"/>
            <a:ext cx="5534402" cy="4232898"/>
            <a:chOff x="0" y="0"/>
            <a:chExt cx="7379203" cy="5643864"/>
          </a:xfrm>
        </p:grpSpPr>
        <p:sp>
          <p:nvSpPr>
            <p:cNvPr id="4" name="TextBox 4"/>
            <p:cNvSpPr txBox="1"/>
            <p:nvPr/>
          </p:nvSpPr>
          <p:spPr>
            <a:xfrm>
              <a:off x="0" y="-104775"/>
              <a:ext cx="7379203" cy="4744523"/>
            </a:xfrm>
            <a:prstGeom prst="rect">
              <a:avLst/>
            </a:prstGeom>
          </p:spPr>
          <p:txBody>
            <a:bodyPr lIns="0" tIns="0" rIns="0" bIns="0" rtlCol="0" anchor="t">
              <a:spAutoFit/>
            </a:bodyPr>
            <a:lstStyle/>
            <a:p>
              <a:pPr algn="l">
                <a:lnSpc>
                  <a:spcPts val="14298"/>
                </a:lnSpc>
              </a:pPr>
              <a:r>
                <a:rPr lang="en-US" sz="10999">
                  <a:solidFill>
                    <a:srgbClr val="2A2E3A"/>
                  </a:solidFill>
                  <a:latin typeface="Klein Bold"/>
                </a:rPr>
                <a:t>Models Used</a:t>
              </a:r>
            </a:p>
          </p:txBody>
        </p:sp>
        <p:sp>
          <p:nvSpPr>
            <p:cNvPr id="5" name="TextBox 5"/>
            <p:cNvSpPr txBox="1"/>
            <p:nvPr/>
          </p:nvSpPr>
          <p:spPr>
            <a:xfrm>
              <a:off x="0" y="4936262"/>
              <a:ext cx="7025100" cy="707602"/>
            </a:xfrm>
            <a:prstGeom prst="rect">
              <a:avLst/>
            </a:prstGeom>
          </p:spPr>
          <p:txBody>
            <a:bodyPr lIns="0" tIns="0" rIns="0" bIns="0" rtlCol="0" anchor="t">
              <a:spAutoFit/>
            </a:bodyPr>
            <a:lstStyle/>
            <a:p>
              <a:pPr algn="l">
                <a:lnSpc>
                  <a:spcPts val="4479"/>
                </a:lnSpc>
              </a:pPr>
              <a:endParaRPr/>
            </a:p>
          </p:txBody>
        </p:sp>
      </p:grpSp>
      <p:sp>
        <p:nvSpPr>
          <p:cNvPr id="6" name="Freeform 6"/>
          <p:cNvSpPr/>
          <p:nvPr/>
        </p:nvSpPr>
        <p:spPr>
          <a:xfrm>
            <a:off x="10035187" y="1515588"/>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a:stretch>
          </a:blipFill>
        </p:spPr>
      </p:sp>
      <p:sp>
        <p:nvSpPr>
          <p:cNvPr id="7" name="Freeform 7"/>
          <p:cNvSpPr/>
          <p:nvPr/>
        </p:nvSpPr>
        <p:spPr>
          <a:xfrm>
            <a:off x="10224358" y="1704759"/>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0733254" y="2143069"/>
            <a:ext cx="425574" cy="566744"/>
          </a:xfrm>
          <a:custGeom>
            <a:avLst/>
            <a:gdLst/>
            <a:ahLst/>
            <a:cxnLst/>
            <a:rect l="l" t="t" r="r" b="b"/>
            <a:pathLst>
              <a:path w="425574" h="56674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9" name="Group 9"/>
          <p:cNvGrpSpPr/>
          <p:nvPr/>
        </p:nvGrpSpPr>
        <p:grpSpPr>
          <a:xfrm>
            <a:off x="12157699" y="648671"/>
            <a:ext cx="5893816" cy="2499453"/>
            <a:chOff x="0" y="0"/>
            <a:chExt cx="7858421" cy="3332604"/>
          </a:xfrm>
        </p:grpSpPr>
        <p:sp>
          <p:nvSpPr>
            <p:cNvPr id="10" name="TextBox 10"/>
            <p:cNvSpPr txBox="1"/>
            <p:nvPr/>
          </p:nvSpPr>
          <p:spPr>
            <a:xfrm>
              <a:off x="0" y="0"/>
              <a:ext cx="7858421"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2A2E3A"/>
                  </a:solidFill>
                  <a:latin typeface="Klein Bold"/>
                </a:rPr>
                <a:t>Linear Regression:</a:t>
              </a:r>
            </a:p>
          </p:txBody>
        </p:sp>
        <p:sp>
          <p:nvSpPr>
            <p:cNvPr id="11" name="TextBox 11"/>
            <p:cNvSpPr txBox="1"/>
            <p:nvPr/>
          </p:nvSpPr>
          <p:spPr>
            <a:xfrm>
              <a:off x="0" y="915582"/>
              <a:ext cx="7858421" cy="2417022"/>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a:rPr>
                <a:t>A simple model that predicts salaries by fitting a linear relationship between the features and the target variable, chosen for its interpretability.</a:t>
              </a:r>
            </a:p>
          </p:txBody>
        </p:sp>
      </p:grpSp>
      <p:sp>
        <p:nvSpPr>
          <p:cNvPr id="12" name="Freeform 12"/>
          <p:cNvSpPr/>
          <p:nvPr/>
        </p:nvSpPr>
        <p:spPr>
          <a:xfrm>
            <a:off x="10026702" y="4795309"/>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0215873" y="4984481"/>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a:off x="12157699" y="3839105"/>
            <a:ext cx="5893816" cy="2956653"/>
            <a:chOff x="0" y="0"/>
            <a:chExt cx="7858421" cy="3942204"/>
          </a:xfrm>
        </p:grpSpPr>
        <p:sp>
          <p:nvSpPr>
            <p:cNvPr id="15" name="TextBox 15"/>
            <p:cNvSpPr txBox="1"/>
            <p:nvPr/>
          </p:nvSpPr>
          <p:spPr>
            <a:xfrm>
              <a:off x="0" y="0"/>
              <a:ext cx="7858421"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2A2E3A"/>
                  </a:solidFill>
                  <a:latin typeface="Klein Bold"/>
                </a:rPr>
                <a:t>Random Forest: </a:t>
              </a:r>
            </a:p>
          </p:txBody>
        </p:sp>
        <p:sp>
          <p:nvSpPr>
            <p:cNvPr id="16" name="TextBox 16"/>
            <p:cNvSpPr txBox="1"/>
            <p:nvPr/>
          </p:nvSpPr>
          <p:spPr>
            <a:xfrm>
              <a:off x="0" y="915582"/>
              <a:ext cx="7858421" cy="3026622"/>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a:rPr>
                <a:t>An ensemble model that uses multiple decision trees to improve prediction accuracy and robustness, chosen for its ability to handle complex relationships and non-linear data.</a:t>
              </a:r>
            </a:p>
          </p:txBody>
        </p:sp>
      </p:grpSp>
      <p:sp>
        <p:nvSpPr>
          <p:cNvPr id="17" name="Freeform 17"/>
          <p:cNvSpPr/>
          <p:nvPr/>
        </p:nvSpPr>
        <p:spPr>
          <a:xfrm>
            <a:off x="10043672" y="8075031"/>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a:stretch>
          </a:blipFill>
        </p:spPr>
      </p:sp>
      <p:sp>
        <p:nvSpPr>
          <p:cNvPr id="18" name="Freeform 18"/>
          <p:cNvSpPr/>
          <p:nvPr/>
        </p:nvSpPr>
        <p:spPr>
          <a:xfrm>
            <a:off x="10232844" y="8264202"/>
            <a:ext cx="1443365" cy="1443365"/>
          </a:xfrm>
          <a:custGeom>
            <a:avLst/>
            <a:gdLst/>
            <a:ahLst/>
            <a:cxnLst/>
            <a:rect l="l" t="t" r="r" b="b"/>
            <a:pathLst>
              <a:path w="1443365" h="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12157699" y="7171141"/>
            <a:ext cx="5893816" cy="2956653"/>
            <a:chOff x="0" y="0"/>
            <a:chExt cx="7858421" cy="3942204"/>
          </a:xfrm>
        </p:grpSpPr>
        <p:sp>
          <p:nvSpPr>
            <p:cNvPr id="20" name="TextBox 20"/>
            <p:cNvSpPr txBox="1"/>
            <p:nvPr/>
          </p:nvSpPr>
          <p:spPr>
            <a:xfrm>
              <a:off x="0" y="0"/>
              <a:ext cx="7858421"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2A2E3A"/>
                  </a:solidFill>
                  <a:latin typeface="Klein Bold"/>
                </a:rPr>
                <a:t>Gradient Boosting:</a:t>
              </a:r>
            </a:p>
          </p:txBody>
        </p:sp>
        <p:sp>
          <p:nvSpPr>
            <p:cNvPr id="21" name="TextBox 21"/>
            <p:cNvSpPr txBox="1"/>
            <p:nvPr/>
          </p:nvSpPr>
          <p:spPr>
            <a:xfrm>
              <a:off x="0" y="915582"/>
              <a:ext cx="7858421" cy="3026622"/>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a:rPr>
                <a:t>An advanced ensemble technique that builds models sequentially to correct errors of previous models, chosen for its high predictive power and ability to handle various types of data.</a:t>
              </a:r>
            </a:p>
          </p:txBody>
        </p:sp>
      </p:grpSp>
      <p:sp>
        <p:nvSpPr>
          <p:cNvPr id="22" name="Freeform 22"/>
          <p:cNvSpPr/>
          <p:nvPr/>
        </p:nvSpPr>
        <p:spPr>
          <a:xfrm>
            <a:off x="10619298" y="5143500"/>
            <a:ext cx="670457" cy="676608"/>
          </a:xfrm>
          <a:custGeom>
            <a:avLst/>
            <a:gdLst/>
            <a:ahLst/>
            <a:cxnLst/>
            <a:rect l="l" t="t" r="r" b="b"/>
            <a:pathLst>
              <a:path w="670457" h="676608">
                <a:moveTo>
                  <a:pt x="0" y="0"/>
                </a:moveTo>
                <a:lnTo>
                  <a:pt x="670457" y="0"/>
                </a:lnTo>
                <a:lnTo>
                  <a:pt x="670457"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a:off x="10716284" y="86309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868"/>
            <a:ext cx="9144000" cy="10295868"/>
            <a:chOff x="0" y="0"/>
            <a:chExt cx="2408296" cy="2711669"/>
          </a:xfrm>
        </p:grpSpPr>
        <p:sp>
          <p:nvSpPr>
            <p:cNvPr id="3" name="Freeform 3"/>
            <p:cNvSpPr/>
            <p:nvPr/>
          </p:nvSpPr>
          <p:spPr>
            <a:xfrm>
              <a:off x="0" y="0"/>
              <a:ext cx="2408296" cy="2711669"/>
            </a:xfrm>
            <a:custGeom>
              <a:avLst/>
              <a:gdLst/>
              <a:ahLst/>
              <a:cxnLst/>
              <a:rect l="l" t="t" r="r" b="b"/>
              <a:pathLst>
                <a:path w="2408296" h="2711669">
                  <a:moveTo>
                    <a:pt x="0" y="0"/>
                  </a:moveTo>
                  <a:lnTo>
                    <a:pt x="2408296" y="0"/>
                  </a:lnTo>
                  <a:lnTo>
                    <a:pt x="2408296" y="2711669"/>
                  </a:lnTo>
                  <a:lnTo>
                    <a:pt x="0" y="2711669"/>
                  </a:lnTo>
                  <a:close/>
                </a:path>
              </a:pathLst>
            </a:custGeom>
            <a:solidFill>
              <a:srgbClr val="F4F4F4"/>
            </a:solidFill>
          </p:spPr>
        </p:sp>
        <p:sp>
          <p:nvSpPr>
            <p:cNvPr id="4" name="TextBox 4"/>
            <p:cNvSpPr txBox="1"/>
            <p:nvPr/>
          </p:nvSpPr>
          <p:spPr>
            <a:xfrm>
              <a:off x="0" y="-38100"/>
              <a:ext cx="2408296" cy="2749769"/>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0367417" y="550236"/>
            <a:ext cx="5878025" cy="9109086"/>
          </a:xfrm>
          <a:custGeom>
            <a:avLst/>
            <a:gdLst/>
            <a:ahLst/>
            <a:cxnLst/>
            <a:rect l="l" t="t" r="r" b="b"/>
            <a:pathLst>
              <a:path w="5878025" h="9109086">
                <a:moveTo>
                  <a:pt x="0" y="0"/>
                </a:moveTo>
                <a:lnTo>
                  <a:pt x="5878026" y="0"/>
                </a:lnTo>
                <a:lnTo>
                  <a:pt x="5878026" y="9109087"/>
                </a:lnTo>
                <a:lnTo>
                  <a:pt x="0" y="9109087"/>
                </a:lnTo>
                <a:lnTo>
                  <a:pt x="0" y="0"/>
                </a:lnTo>
                <a:close/>
              </a:path>
            </a:pathLst>
          </a:custGeom>
          <a:blipFill>
            <a:blip r:embed="rId2"/>
            <a:stretch>
              <a:fillRect r="-3218"/>
            </a:stretch>
          </a:blipFill>
        </p:spPr>
      </p:sp>
      <p:sp>
        <p:nvSpPr>
          <p:cNvPr id="6" name="TextBox 6"/>
          <p:cNvSpPr txBox="1"/>
          <p:nvPr/>
        </p:nvSpPr>
        <p:spPr>
          <a:xfrm>
            <a:off x="14061464" y="1584326"/>
            <a:ext cx="3518787" cy="457835"/>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a:rPr>
              <a:t>L</a:t>
            </a:r>
            <a:r>
              <a:rPr lang="en-US" sz="2599">
                <a:solidFill>
                  <a:srgbClr val="2A2E3A"/>
                </a:solidFill>
                <a:latin typeface="Helios Bold"/>
              </a:rPr>
              <a:t>inear Regression</a:t>
            </a:r>
          </a:p>
        </p:txBody>
      </p:sp>
      <p:sp>
        <p:nvSpPr>
          <p:cNvPr id="7" name="TextBox 7"/>
          <p:cNvSpPr txBox="1"/>
          <p:nvPr/>
        </p:nvSpPr>
        <p:spPr>
          <a:xfrm>
            <a:off x="532081" y="1322706"/>
            <a:ext cx="8390385" cy="9144635"/>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a:rPr>
              <a:t>Evaluation M</a:t>
            </a:r>
            <a:r>
              <a:rPr lang="en-US" sz="2599" u="none">
                <a:solidFill>
                  <a:srgbClr val="2A2E3A"/>
                </a:solidFill>
                <a:latin typeface="Helios"/>
              </a:rPr>
              <a:t>etrics:</a:t>
            </a:r>
          </a:p>
          <a:p>
            <a:pPr marL="561339" lvl="1" indent="-280669" algn="l">
              <a:lnSpc>
                <a:spcPts val="3639"/>
              </a:lnSpc>
              <a:spcBef>
                <a:spcPct val="0"/>
              </a:spcBef>
              <a:buAutoNum type="arabicPeriod"/>
            </a:pPr>
            <a:r>
              <a:rPr lang="en-US" sz="2599" u="none">
                <a:solidFill>
                  <a:srgbClr val="2A2E3A"/>
                </a:solidFill>
                <a:latin typeface="Helios"/>
              </a:rPr>
              <a:t>Mean Absolute Error (MAE): Measures the average magnitude of errors in the predictions, without considering their direction. In this case, MAE is 11,370.93, indicating the average error in salary prediction.</a:t>
            </a:r>
          </a:p>
          <a:p>
            <a:pPr marL="561339" lvl="1" indent="-280669" algn="l">
              <a:lnSpc>
                <a:spcPts val="3639"/>
              </a:lnSpc>
              <a:spcBef>
                <a:spcPct val="0"/>
              </a:spcBef>
              <a:buAutoNum type="arabicPeriod"/>
            </a:pPr>
            <a:r>
              <a:rPr lang="en-US" sz="2599" u="none">
                <a:solidFill>
                  <a:srgbClr val="2A2E3A"/>
                </a:solidFill>
                <a:latin typeface="Helios"/>
              </a:rPr>
              <a:t>Mean Squared Error (MSE): Measures the average of the squared differences between predicted and actual values, penalizing larger errors more. Here, MSE is 386,882,498.54.</a:t>
            </a:r>
          </a:p>
          <a:p>
            <a:pPr marL="561339" lvl="1" indent="-280669" algn="l">
              <a:lnSpc>
                <a:spcPts val="3639"/>
              </a:lnSpc>
              <a:spcBef>
                <a:spcPct val="0"/>
              </a:spcBef>
              <a:buAutoNum type="arabicPeriod"/>
            </a:pPr>
            <a:r>
              <a:rPr lang="en-US" sz="2599" u="none">
                <a:solidFill>
                  <a:srgbClr val="2A2E3A"/>
                </a:solidFill>
                <a:latin typeface="Helios"/>
              </a:rPr>
              <a:t>Root Mean Squared Error (RMSE): The square root of MSE, providing error magnitude in the same units as the target variable. An RMSE of 19,669.33 means the typical prediction error is around 19,669.</a:t>
            </a:r>
          </a:p>
          <a:p>
            <a:pPr marL="561339" lvl="1" indent="-280669" algn="l">
              <a:lnSpc>
                <a:spcPts val="3639"/>
              </a:lnSpc>
              <a:spcBef>
                <a:spcPct val="0"/>
              </a:spcBef>
              <a:buAutoNum type="arabicPeriod"/>
            </a:pPr>
            <a:r>
              <a:rPr lang="en-US" sz="2599" u="none">
                <a:solidFill>
                  <a:srgbClr val="2A2E3A"/>
                </a:solidFill>
                <a:latin typeface="Helios"/>
              </a:rPr>
              <a:t>R2 Score (R2): Indicates the proportion of variance in the dependent variable predictable from the independent variables. An R2 score of 0.77 means 77% of the variance in salary can be explained by the model.</a:t>
            </a:r>
          </a:p>
          <a:p>
            <a:pPr marL="0" lvl="0" indent="0" algn="l">
              <a:lnSpc>
                <a:spcPts val="3639"/>
              </a:lnSpc>
              <a:spcBef>
                <a:spcPct val="0"/>
              </a:spcBef>
            </a:pPr>
            <a:endParaRPr lang="en-US" sz="2599" u="none">
              <a:solidFill>
                <a:srgbClr val="2A2E3A"/>
              </a:solidFill>
              <a:latin typeface="Helios"/>
            </a:endParaRPr>
          </a:p>
        </p:txBody>
      </p:sp>
      <p:sp>
        <p:nvSpPr>
          <p:cNvPr id="8" name="TextBox 8"/>
          <p:cNvSpPr txBox="1"/>
          <p:nvPr/>
        </p:nvSpPr>
        <p:spPr>
          <a:xfrm>
            <a:off x="532081" y="85502"/>
            <a:ext cx="8115300" cy="1139825"/>
          </a:xfrm>
          <a:prstGeom prst="rect">
            <a:avLst/>
          </a:prstGeom>
        </p:spPr>
        <p:txBody>
          <a:bodyPr lIns="0" tIns="0" rIns="0" bIns="0" rtlCol="0" anchor="t">
            <a:spAutoFit/>
          </a:bodyPr>
          <a:lstStyle/>
          <a:p>
            <a:pPr algn="l">
              <a:lnSpc>
                <a:spcPts val="9099"/>
              </a:lnSpc>
            </a:pPr>
            <a:r>
              <a:rPr lang="en-US" sz="6999">
                <a:solidFill>
                  <a:srgbClr val="2A2E3A"/>
                </a:solidFill>
                <a:latin typeface="Klein Bold"/>
              </a:rPr>
              <a:t>Model Evaluation </a:t>
            </a:r>
          </a:p>
        </p:txBody>
      </p:sp>
      <p:sp>
        <p:nvSpPr>
          <p:cNvPr id="9" name="TextBox 9"/>
          <p:cNvSpPr txBox="1"/>
          <p:nvPr/>
        </p:nvSpPr>
        <p:spPr>
          <a:xfrm>
            <a:off x="14061464" y="3798047"/>
            <a:ext cx="3832475" cy="915035"/>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Bold"/>
              </a:rPr>
              <a:t>Decision Tree Regressor</a:t>
            </a:r>
          </a:p>
        </p:txBody>
      </p:sp>
      <p:sp>
        <p:nvSpPr>
          <p:cNvPr id="10" name="TextBox 10"/>
          <p:cNvSpPr txBox="1"/>
          <p:nvPr/>
        </p:nvSpPr>
        <p:spPr>
          <a:xfrm>
            <a:off x="14061464" y="5987748"/>
            <a:ext cx="3518787" cy="915035"/>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Bold"/>
              </a:rPr>
              <a:t>Random Forest Regressorr</a:t>
            </a:r>
          </a:p>
        </p:txBody>
      </p:sp>
      <p:sp>
        <p:nvSpPr>
          <p:cNvPr id="11" name="TextBox 11"/>
          <p:cNvSpPr txBox="1"/>
          <p:nvPr/>
        </p:nvSpPr>
        <p:spPr>
          <a:xfrm>
            <a:off x="14061464" y="7990907"/>
            <a:ext cx="3518787" cy="915035"/>
          </a:xfrm>
          <a:prstGeom prst="rect">
            <a:avLst/>
          </a:prstGeom>
        </p:spPr>
        <p:txBody>
          <a:bodyPr lIns="0" tIns="0" rIns="0" bIns="0" rtlCol="0" anchor="t">
            <a:spAutoFit/>
          </a:bodyPr>
          <a:lstStyle/>
          <a:p>
            <a:pPr marL="0" lvl="0" indent="0" algn="l">
              <a:lnSpc>
                <a:spcPts val="3639"/>
              </a:lnSpc>
              <a:spcBef>
                <a:spcPct val="0"/>
              </a:spcBef>
            </a:pPr>
            <a:r>
              <a:rPr lang="en-US" sz="2599">
                <a:solidFill>
                  <a:srgbClr val="2A2E3A"/>
                </a:solidFill>
                <a:latin typeface="Helios Bold"/>
              </a:rPr>
              <a:t>Gradient Boosting Regressor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3145062" y="620078"/>
            <a:ext cx="12063594" cy="2292350"/>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Reason of Choosing Linear Regression as the Model</a:t>
            </a:r>
          </a:p>
        </p:txBody>
      </p:sp>
      <p:sp>
        <p:nvSpPr>
          <p:cNvPr id="4" name="TextBox 4"/>
          <p:cNvSpPr txBox="1"/>
          <p:nvPr/>
        </p:nvSpPr>
        <p:spPr>
          <a:xfrm>
            <a:off x="10314275" y="3532507"/>
            <a:ext cx="7485872" cy="6400800"/>
          </a:xfrm>
          <a:prstGeom prst="rect">
            <a:avLst/>
          </a:prstGeom>
        </p:spPr>
        <p:txBody>
          <a:bodyPr lIns="0" tIns="0" rIns="0" bIns="0" rtlCol="0" anchor="t">
            <a:spAutoFit/>
          </a:bodyPr>
          <a:lstStyle/>
          <a:p>
            <a:pPr algn="just">
              <a:lnSpc>
                <a:spcPts val="4200"/>
              </a:lnSpc>
            </a:pPr>
            <a:r>
              <a:rPr lang="en-US" sz="3000">
                <a:solidFill>
                  <a:srgbClr val="2A2E3A"/>
                </a:solidFill>
                <a:latin typeface="Helios"/>
              </a:rPr>
              <a:t>The Linear Regression model shows a reasonable performance with an R2 score of 0.77, suggesting it explains 77% of the variance in salaries. The errors (MAE, MSE, and RMSE) indicate some prediction inaccuracies, but the model is still effective for a linear approach. Linear Regression was chosen for its simplicity and interpretability, making it a good baseline model to understand the relationship between features and salary before exploring more complex models.</a:t>
            </a:r>
          </a:p>
        </p:txBody>
      </p:sp>
      <p:sp>
        <p:nvSpPr>
          <p:cNvPr id="5" name="TextBox 5"/>
          <p:cNvSpPr txBox="1"/>
          <p:nvPr/>
        </p:nvSpPr>
        <p:spPr>
          <a:xfrm>
            <a:off x="216353" y="4357501"/>
            <a:ext cx="13666497" cy="3827145"/>
          </a:xfrm>
          <a:prstGeom prst="rect">
            <a:avLst/>
          </a:prstGeom>
        </p:spPr>
        <p:txBody>
          <a:bodyPr lIns="0" tIns="0" rIns="0" bIns="0" rtlCol="0" anchor="t">
            <a:spAutoFit/>
          </a:bodyPr>
          <a:lstStyle/>
          <a:p>
            <a:pPr algn="l">
              <a:lnSpc>
                <a:spcPts val="3359"/>
              </a:lnSpc>
            </a:pPr>
            <a:r>
              <a:rPr lang="en-US" sz="2400">
                <a:solidFill>
                  <a:srgbClr val="000000"/>
                </a:solidFill>
                <a:latin typeface="Helios Bold"/>
              </a:rPr>
              <a:t>results = []</a:t>
            </a:r>
          </a:p>
          <a:p>
            <a:pPr algn="l">
              <a:lnSpc>
                <a:spcPts val="3359"/>
              </a:lnSpc>
            </a:pPr>
            <a:r>
              <a:rPr lang="en-US" sz="2400">
                <a:solidFill>
                  <a:srgbClr val="000000"/>
                </a:solidFill>
                <a:latin typeface="Helios Bold"/>
              </a:rPr>
              <a:t>for model in models:</a:t>
            </a:r>
          </a:p>
          <a:p>
            <a:pPr algn="l">
              <a:lnSpc>
                <a:spcPts val="3359"/>
              </a:lnSpc>
            </a:pPr>
            <a:r>
              <a:rPr lang="en-US" sz="2400">
                <a:solidFill>
                  <a:srgbClr val="000000"/>
                </a:solidFill>
                <a:latin typeface="Helios Bold"/>
              </a:rPr>
              <a:t>    model.fit(X_train_scaled, y_train)</a:t>
            </a:r>
          </a:p>
          <a:p>
            <a:pPr algn="l">
              <a:lnSpc>
                <a:spcPts val="3359"/>
              </a:lnSpc>
            </a:pPr>
            <a:r>
              <a:rPr lang="en-US" sz="2400">
                <a:solidFill>
                  <a:srgbClr val="000000"/>
                </a:solidFill>
                <a:latin typeface="Helios Bold"/>
              </a:rPr>
              <a:t>    y_pred = model.predict(X_test_scaled)</a:t>
            </a:r>
          </a:p>
          <a:p>
            <a:pPr algn="l">
              <a:lnSpc>
                <a:spcPts val="3359"/>
              </a:lnSpc>
            </a:pPr>
            <a:r>
              <a:rPr lang="en-US" sz="2400">
                <a:solidFill>
                  <a:srgbClr val="000000"/>
                </a:solidFill>
                <a:latin typeface="Helios Bold"/>
              </a:rPr>
              <a:t>    mae = mean_absolute_error(y_test, y_pred)</a:t>
            </a:r>
          </a:p>
          <a:p>
            <a:pPr algn="l">
              <a:lnSpc>
                <a:spcPts val="3359"/>
              </a:lnSpc>
            </a:pPr>
            <a:r>
              <a:rPr lang="en-US" sz="2400">
                <a:solidFill>
                  <a:srgbClr val="000000"/>
                </a:solidFill>
                <a:latin typeface="Helios Bold"/>
              </a:rPr>
              <a:t>    mse = mean_squared_error(y_test, y_pred)</a:t>
            </a:r>
          </a:p>
          <a:p>
            <a:pPr algn="l">
              <a:lnSpc>
                <a:spcPts val="3359"/>
              </a:lnSpc>
            </a:pPr>
            <a:r>
              <a:rPr lang="en-US" sz="2400">
                <a:solidFill>
                  <a:srgbClr val="000000"/>
                </a:solidFill>
                <a:latin typeface="Helios Bold"/>
              </a:rPr>
              <a:t>    rmse = np.sqrt(mse)</a:t>
            </a:r>
          </a:p>
          <a:p>
            <a:pPr algn="l">
              <a:lnSpc>
                <a:spcPts val="3359"/>
              </a:lnSpc>
            </a:pPr>
            <a:r>
              <a:rPr lang="en-US" sz="2400">
                <a:solidFill>
                  <a:srgbClr val="000000"/>
                </a:solidFill>
                <a:latin typeface="Helios Bold"/>
              </a:rPr>
              <a:t>    r2 = r2_score(y_test, y_pred)</a:t>
            </a:r>
          </a:p>
          <a:p>
            <a:pPr algn="l">
              <a:lnSpc>
                <a:spcPts val="3359"/>
              </a:lnSpc>
              <a:spcBef>
                <a:spcPct val="0"/>
              </a:spcBef>
            </a:pPr>
            <a:r>
              <a:rPr lang="en-US" sz="2400">
                <a:solidFill>
                  <a:srgbClr val="000000"/>
                </a:solidFill>
                <a:latin typeface="Helios Bold"/>
              </a:rPr>
              <a:t>    results.append((model.__class__.__name__, mae, mse, rmse, r2))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471356" cy="10287000"/>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68706" t="-27665" r="-1" b="-27665"/>
            </a:stretch>
          </a:blipFill>
        </p:spPr>
      </p:sp>
      <p:sp>
        <p:nvSpPr>
          <p:cNvPr id="3" name="Freeform 3"/>
          <p:cNvSpPr/>
          <p:nvPr/>
        </p:nvSpPr>
        <p:spPr>
          <a:xfrm>
            <a:off x="224873" y="2852445"/>
            <a:ext cx="6731877" cy="5299675"/>
          </a:xfrm>
          <a:custGeom>
            <a:avLst/>
            <a:gdLst/>
            <a:ahLst/>
            <a:cxnLst/>
            <a:rect l="l" t="t" r="r" b="b"/>
            <a:pathLst>
              <a:path w="6731877" h="5299675">
                <a:moveTo>
                  <a:pt x="0" y="0"/>
                </a:moveTo>
                <a:lnTo>
                  <a:pt x="6731876" y="0"/>
                </a:lnTo>
                <a:lnTo>
                  <a:pt x="6731876" y="5299675"/>
                </a:lnTo>
                <a:lnTo>
                  <a:pt x="0" y="5299675"/>
                </a:lnTo>
                <a:lnTo>
                  <a:pt x="0" y="0"/>
                </a:lnTo>
                <a:close/>
              </a:path>
            </a:pathLst>
          </a:custGeom>
          <a:blipFill>
            <a:blip r:embed="rId4"/>
            <a:stretch>
              <a:fillRect l="-11241" r="-122399"/>
            </a:stretch>
          </a:blipFill>
        </p:spPr>
      </p:sp>
      <p:sp>
        <p:nvSpPr>
          <p:cNvPr id="4" name="TextBox 4"/>
          <p:cNvSpPr txBox="1"/>
          <p:nvPr/>
        </p:nvSpPr>
        <p:spPr>
          <a:xfrm>
            <a:off x="484784" y="138925"/>
            <a:ext cx="6212054" cy="4559307"/>
          </a:xfrm>
          <a:prstGeom prst="rect">
            <a:avLst/>
          </a:prstGeom>
        </p:spPr>
        <p:txBody>
          <a:bodyPr lIns="0" tIns="0" rIns="0" bIns="0" rtlCol="0" anchor="t">
            <a:spAutoFit/>
          </a:bodyPr>
          <a:lstStyle/>
          <a:p>
            <a:pPr algn="l">
              <a:lnSpc>
                <a:spcPts val="9004"/>
              </a:lnSpc>
            </a:pPr>
            <a:r>
              <a:rPr lang="en-US" sz="6926">
                <a:solidFill>
                  <a:srgbClr val="FFFFFF"/>
                </a:solidFill>
                <a:latin typeface="Klein Bold"/>
              </a:rPr>
              <a:t>Model Deployment</a:t>
            </a:r>
          </a:p>
          <a:p>
            <a:pPr algn="l">
              <a:lnSpc>
                <a:spcPts val="9004"/>
              </a:lnSpc>
            </a:pPr>
            <a:endParaRPr lang="en-US" sz="6926">
              <a:solidFill>
                <a:srgbClr val="FFFFFF"/>
              </a:solidFill>
              <a:latin typeface="Klein Bold"/>
            </a:endParaRPr>
          </a:p>
          <a:p>
            <a:pPr algn="l">
              <a:lnSpc>
                <a:spcPts val="9004"/>
              </a:lnSpc>
            </a:pPr>
            <a:endParaRPr lang="en-US" sz="6926">
              <a:solidFill>
                <a:srgbClr val="FFFFFF"/>
              </a:solidFill>
              <a:latin typeface="Klein Bold"/>
            </a:endParaRPr>
          </a:p>
        </p:txBody>
      </p:sp>
      <p:sp>
        <p:nvSpPr>
          <p:cNvPr id="5" name="TextBox 5"/>
          <p:cNvSpPr txBox="1"/>
          <p:nvPr/>
        </p:nvSpPr>
        <p:spPr>
          <a:xfrm>
            <a:off x="9471357" y="1261435"/>
            <a:ext cx="8154003" cy="8415020"/>
          </a:xfrm>
          <a:prstGeom prst="rect">
            <a:avLst/>
          </a:prstGeom>
        </p:spPr>
        <p:txBody>
          <a:bodyPr lIns="0" tIns="0" rIns="0" bIns="0" rtlCol="0" anchor="t">
            <a:spAutoFit/>
          </a:bodyPr>
          <a:lstStyle/>
          <a:p>
            <a:pPr algn="just">
              <a:lnSpc>
                <a:spcPts val="4479"/>
              </a:lnSpc>
            </a:pPr>
            <a:r>
              <a:rPr lang="en-US" sz="3199">
                <a:solidFill>
                  <a:srgbClr val="000000"/>
                </a:solidFill>
                <a:latin typeface="Helios"/>
              </a:rPr>
              <a:t>The deployment process involves creating a Flask web application, which serves as an interface for the trained model. Users can send input data to the Flask API, which processes the data and returns salary predictions.</a:t>
            </a:r>
          </a:p>
          <a:p>
            <a:pPr algn="just">
              <a:lnSpc>
                <a:spcPts val="4479"/>
              </a:lnSpc>
            </a:pPr>
            <a:endParaRPr lang="en-US" sz="3199">
              <a:solidFill>
                <a:srgbClr val="000000"/>
              </a:solidFill>
              <a:latin typeface="Helios"/>
            </a:endParaRPr>
          </a:p>
          <a:p>
            <a:pPr algn="just">
              <a:lnSpc>
                <a:spcPts val="4479"/>
              </a:lnSpc>
            </a:pPr>
            <a:endParaRPr lang="en-US" sz="3199">
              <a:solidFill>
                <a:srgbClr val="000000"/>
              </a:solidFill>
              <a:latin typeface="Helios"/>
            </a:endParaRPr>
          </a:p>
          <a:p>
            <a:pPr algn="just">
              <a:lnSpc>
                <a:spcPts val="4479"/>
              </a:lnSpc>
            </a:pPr>
            <a:r>
              <a:rPr lang="en-US" sz="3199">
                <a:solidFill>
                  <a:srgbClr val="000000"/>
                </a:solidFill>
                <a:latin typeface="Helios"/>
              </a:rPr>
              <a:t>Deploying the model enables real-world usage, allowing users to easily access and benefit from salary predictions through a simple web interface. This makes the model practical and accessible for decision-making in hiring and job seeking.</a:t>
            </a:r>
          </a:p>
          <a:p>
            <a:pPr algn="just">
              <a:lnSpc>
                <a:spcPts val="4479"/>
              </a:lnSpc>
            </a:pPr>
            <a:endParaRPr lang="en-US" sz="3199">
              <a:solidFill>
                <a:srgbClr val="000000"/>
              </a:solidFill>
              <a:latin typeface="Heli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5356381" y="1250425"/>
            <a:ext cx="12063594" cy="1447805"/>
          </a:xfrm>
          <a:prstGeom prst="rect">
            <a:avLst/>
          </a:prstGeom>
        </p:spPr>
        <p:txBody>
          <a:bodyPr lIns="0" tIns="0" rIns="0" bIns="0" rtlCol="0" anchor="t">
            <a:spAutoFit/>
          </a:bodyPr>
          <a:lstStyle/>
          <a:p>
            <a:pPr algn="l">
              <a:lnSpc>
                <a:spcPts val="11699"/>
              </a:lnSpc>
            </a:pPr>
            <a:r>
              <a:rPr lang="en-US" sz="8999">
                <a:solidFill>
                  <a:srgbClr val="FFFFFF"/>
                </a:solidFill>
                <a:latin typeface="Klein Bold"/>
              </a:rPr>
              <a:t>Conclusion </a:t>
            </a:r>
          </a:p>
        </p:txBody>
      </p:sp>
      <p:sp>
        <p:nvSpPr>
          <p:cNvPr id="4" name="TextBox 4"/>
          <p:cNvSpPr txBox="1"/>
          <p:nvPr/>
        </p:nvSpPr>
        <p:spPr>
          <a:xfrm>
            <a:off x="754128" y="4028382"/>
            <a:ext cx="16779744" cy="5559425"/>
          </a:xfrm>
          <a:prstGeom prst="rect">
            <a:avLst/>
          </a:prstGeom>
        </p:spPr>
        <p:txBody>
          <a:bodyPr lIns="0" tIns="0" rIns="0" bIns="0" rtlCol="0" anchor="t">
            <a:spAutoFit/>
          </a:bodyPr>
          <a:lstStyle/>
          <a:p>
            <a:pPr algn="just">
              <a:lnSpc>
                <a:spcPts val="4899"/>
              </a:lnSpc>
            </a:pPr>
            <a:r>
              <a:rPr lang="en-US" sz="3499">
                <a:solidFill>
                  <a:srgbClr val="2A2E3A"/>
                </a:solidFill>
                <a:latin typeface="Helios"/>
              </a:rPr>
              <a:t>Potential Improvements and Future Work</a:t>
            </a:r>
          </a:p>
          <a:p>
            <a:pPr algn="just">
              <a:lnSpc>
                <a:spcPts val="4899"/>
              </a:lnSpc>
            </a:pPr>
            <a:endParaRPr lang="en-US" sz="3499">
              <a:solidFill>
                <a:srgbClr val="2A2E3A"/>
              </a:solidFill>
              <a:latin typeface="Helios"/>
            </a:endParaRPr>
          </a:p>
          <a:p>
            <a:pPr algn="just">
              <a:lnSpc>
                <a:spcPts val="4899"/>
              </a:lnSpc>
            </a:pPr>
            <a:r>
              <a:rPr lang="en-US" sz="3499">
                <a:solidFill>
                  <a:srgbClr val="2A2E3A"/>
                </a:solidFill>
                <a:latin typeface="Helios"/>
              </a:rPr>
              <a:t>Future work could involve incorporating more advanced models like deep learning to improve prediction accuracy. Enhancing feature engineering by adding more relevant features, such as education level or industry-specific factors, could also boost performance. Additionally, continuous model retraining with new data will ensure the model remains accurate and up-to-date. Lastly, deploying the model on a cloud platform for scalability and integrating it with user-friendly interfaces can enhance accessibility and usability.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5229" y="-712298"/>
            <a:ext cx="18603229" cy="14882583"/>
          </a:xfrm>
          <a:custGeom>
            <a:avLst/>
            <a:gdLst/>
            <a:ahLst/>
            <a:cxnLst/>
            <a:rect l="l" t="t" r="r" b="b"/>
            <a:pathLst>
              <a:path w="18603229" h="14882583">
                <a:moveTo>
                  <a:pt x="0" y="0"/>
                </a:moveTo>
                <a:lnTo>
                  <a:pt x="18603229" y="0"/>
                </a:lnTo>
                <a:lnTo>
                  <a:pt x="18603229" y="14882583"/>
                </a:lnTo>
                <a:lnTo>
                  <a:pt x="0" y="14882583"/>
                </a:lnTo>
                <a:lnTo>
                  <a:pt x="0" y="0"/>
                </a:lnTo>
                <a:close/>
              </a:path>
            </a:pathLst>
          </a:custGeom>
          <a:blipFill>
            <a:blip r:embed="rId2">
              <a:extLst>
                <a:ext uri="{96DAC541-7B7A-43D3-8B79-37D633B846F1}">
                  <asvg:svgBlip xmlns:asvg="http://schemas.microsoft.com/office/drawing/2016/SVG/main" r:embed="rId3"/>
                </a:ext>
              </a:extLst>
            </a:blip>
            <a:stretch>
              <a:fillRect l="-76482" t="-65150" r="-76482" b="-12499"/>
            </a:stretch>
          </a:blipFill>
        </p:spPr>
      </p:sp>
      <p:sp>
        <p:nvSpPr>
          <p:cNvPr id="3" name="TextBox 3"/>
          <p:cNvSpPr txBox="1"/>
          <p:nvPr/>
        </p:nvSpPr>
        <p:spPr>
          <a:xfrm>
            <a:off x="4752425" y="2499894"/>
            <a:ext cx="8467921" cy="4229100"/>
          </a:xfrm>
          <a:prstGeom prst="rect">
            <a:avLst/>
          </a:prstGeom>
        </p:spPr>
        <p:txBody>
          <a:bodyPr lIns="0" tIns="0" rIns="0" bIns="0" rtlCol="0" anchor="t">
            <a:spAutoFit/>
          </a:bodyPr>
          <a:lstStyle/>
          <a:p>
            <a:pPr algn="ctr">
              <a:lnSpc>
                <a:spcPts val="16800"/>
              </a:lnSpc>
            </a:pPr>
            <a:r>
              <a:rPr lang="en-US" sz="12000">
                <a:solidFill>
                  <a:srgbClr val="FFFFFF"/>
                </a:solidFill>
                <a:latin typeface="Helios"/>
              </a:rPr>
              <a:t>THANK </a:t>
            </a:r>
          </a:p>
          <a:p>
            <a:pPr algn="ctr">
              <a:lnSpc>
                <a:spcPts val="16800"/>
              </a:lnSpc>
            </a:pPr>
            <a:r>
              <a:rPr lang="en-US" sz="12000">
                <a:solidFill>
                  <a:srgbClr val="FFFFFF"/>
                </a:solidFill>
                <a:latin typeface="Helios"/>
              </a:rPr>
              <a:t>YOU</a:t>
            </a:r>
          </a:p>
        </p:txBody>
      </p:sp>
      <p:sp>
        <p:nvSpPr>
          <p:cNvPr id="4" name="TextBox 4"/>
          <p:cNvSpPr txBox="1"/>
          <p:nvPr/>
        </p:nvSpPr>
        <p:spPr>
          <a:xfrm>
            <a:off x="12729703" y="8148955"/>
            <a:ext cx="4045646" cy="1109345"/>
          </a:xfrm>
          <a:prstGeom prst="rect">
            <a:avLst/>
          </a:prstGeom>
        </p:spPr>
        <p:txBody>
          <a:bodyPr lIns="0" tIns="0" rIns="0" bIns="0" rtlCol="0" anchor="t">
            <a:spAutoFit/>
          </a:bodyPr>
          <a:lstStyle/>
          <a:p>
            <a:pPr algn="l">
              <a:lnSpc>
                <a:spcPts val="4479"/>
              </a:lnSpc>
            </a:pPr>
            <a:r>
              <a:rPr lang="en-US" sz="3199">
                <a:solidFill>
                  <a:srgbClr val="FFFFFF"/>
                </a:solidFill>
                <a:latin typeface="Helios"/>
              </a:rPr>
              <a:t>BY-</a:t>
            </a:r>
          </a:p>
          <a:p>
            <a:pPr algn="l">
              <a:lnSpc>
                <a:spcPts val="4479"/>
              </a:lnSpc>
            </a:pPr>
            <a:r>
              <a:rPr lang="en-US" sz="3199">
                <a:solidFill>
                  <a:srgbClr val="FFFFFF"/>
                </a:solidFill>
                <a:latin typeface="Helios"/>
              </a:rPr>
              <a:t>    SHREENITA SAHA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nvGraphicFramePr>
        <p:xfrm>
          <a:off x="734711" y="3773114"/>
          <a:ext cx="16886738" cy="9196892"/>
        </p:xfrm>
        <a:graphic>
          <a:graphicData uri="http://schemas.openxmlformats.org/drawingml/2006/table">
            <a:tbl>
              <a:tblPr/>
              <a:tblGrid>
                <a:gridCol w="1646763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5867400">
                <a:tc>
                  <a:txBody>
                    <a:bodyPr/>
                    <a:lstStyle/>
                    <a:p>
                      <a:pPr algn="ctr">
                        <a:lnSpc>
                          <a:spcPts val="5739"/>
                        </a:lnSpc>
                        <a:defRPr/>
                      </a:pPr>
                      <a:r>
                        <a:rPr lang="en-US" sz="4099">
                          <a:solidFill>
                            <a:srgbClr val="2A2E3A"/>
                          </a:solidFill>
                          <a:latin typeface="Helios Bold"/>
                        </a:rPr>
                        <a:t>Problem Statement:</a:t>
                      </a:r>
                      <a:endParaRPr lang="en-US" sz="1100"/>
                    </a:p>
                    <a:p>
                      <a:pPr algn="ctr">
                        <a:lnSpc>
                          <a:spcPts val="4759"/>
                        </a:lnSpc>
                      </a:pPr>
                      <a:endParaRPr lang="en-US" sz="1100"/>
                    </a:p>
                    <a:p>
                      <a:pPr algn="ctr">
                        <a:lnSpc>
                          <a:spcPts val="4759"/>
                        </a:lnSpc>
                      </a:pPr>
                      <a:r>
                        <a:rPr lang="en-US" sz="3399">
                          <a:solidFill>
                            <a:srgbClr val="2A2E3A"/>
                          </a:solidFill>
                          <a:latin typeface="Helios"/>
                        </a:rPr>
                        <a:t>Salaries in the field of data professions vary widely due to factors such as experience, job role, and performance. Accurately predicting these salaries is crucial for job seekers to understand their market value and for employers to offer competitive compensation. The goal is to develop a predictive model that uses these factors to estimate salaries, providing valuable insights for both parties in the job market. This model will aid in making informed decisions regarding career planning and hiring strategies.</a:t>
                      </a: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5</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7</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Introduction</a:t>
            </a:r>
          </a:p>
        </p:txBody>
      </p:sp>
      <p:sp>
        <p:nvSpPr>
          <p:cNvPr id="9" name="Freeform 9"/>
          <p:cNvSpPr/>
          <p:nvPr/>
        </p:nvSpPr>
        <p:spPr>
          <a:xfrm>
            <a:off x="8333203" y="-1"/>
            <a:ext cx="1621594" cy="51180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t="-216840"/>
            </a:stretch>
          </a:blipFill>
        </p:spPr>
      </p:sp>
      <p:sp>
        <p:nvSpPr>
          <p:cNvPr id="10" name="Freeform 10"/>
          <p:cNvSpPr/>
          <p:nvPr/>
        </p:nvSpPr>
        <p:spPr>
          <a:xfrm>
            <a:off x="8361778" y="9476203"/>
            <a:ext cx="1621594" cy="810797"/>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b="-100000"/>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97525" cy="3773114"/>
            <a:chOff x="0" y="0"/>
            <a:chExt cx="24396700" cy="5030819"/>
          </a:xfrm>
        </p:grpSpPr>
        <p:pic>
          <p:nvPicPr>
            <p:cNvPr id="3" name="Picture 3"/>
            <p:cNvPicPr>
              <a:picLocks noChangeAspect="1"/>
            </p:cNvPicPr>
            <p:nvPr/>
          </p:nvPicPr>
          <p:blipFill>
            <a:blip r:embed="rId2">
              <a:alphaModFix amt="14000"/>
            </a:blip>
            <a:srcRect t="27941" b="41107"/>
            <a:stretch>
              <a:fillRect/>
            </a:stretch>
          </p:blipFill>
          <p:spPr>
            <a:xfrm>
              <a:off x="0" y="0"/>
              <a:ext cx="243967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nvGraphicFramePr>
        <p:xfrm>
          <a:off x="705394" y="3773114"/>
          <a:ext cx="16886738" cy="9603292"/>
        </p:xfrm>
        <a:graphic>
          <a:graphicData uri="http://schemas.openxmlformats.org/drawingml/2006/table">
            <a:tbl>
              <a:tblPr/>
              <a:tblGrid>
                <a:gridCol w="1646763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6200775">
                <a:tc>
                  <a:txBody>
                    <a:bodyPr/>
                    <a:lstStyle/>
                    <a:p>
                      <a:pPr algn="just">
                        <a:lnSpc>
                          <a:spcPts val="4759"/>
                        </a:lnSpc>
                        <a:defRPr/>
                      </a:pPr>
                      <a:r>
                        <a:rPr lang="en-US" sz="3399">
                          <a:solidFill>
                            <a:srgbClr val="2A2E3A"/>
                          </a:solidFill>
                          <a:latin typeface="Helios"/>
                        </a:rPr>
                        <a:t>For Job Seekers:</a:t>
                      </a:r>
                      <a:endParaRPr lang="en-US" sz="1100"/>
                    </a:p>
                    <a:p>
                      <a:pPr marL="734055" lvl="1" indent="-367027" algn="just">
                        <a:lnSpc>
                          <a:spcPts val="4759"/>
                        </a:lnSpc>
                        <a:buAutoNum type="arabicPeriod"/>
                      </a:pPr>
                      <a:r>
                        <a:rPr lang="en-US" sz="3399">
                          <a:solidFill>
                            <a:srgbClr val="2A2E3A"/>
                          </a:solidFill>
                          <a:latin typeface="Helios"/>
                        </a:rPr>
                        <a:t>Market Value Understanding: Helps job seekers understand their market value.</a:t>
                      </a:r>
                    </a:p>
                    <a:p>
                      <a:pPr marL="734055" lvl="1" indent="-367027" algn="just">
                        <a:lnSpc>
                          <a:spcPts val="4759"/>
                        </a:lnSpc>
                        <a:buAutoNum type="arabicPeriod"/>
                      </a:pPr>
                      <a:r>
                        <a:rPr lang="en-US" sz="3399">
                          <a:solidFill>
                            <a:srgbClr val="2A2E3A"/>
                          </a:solidFill>
                          <a:latin typeface="Helios"/>
                        </a:rPr>
                        <a:t>Career Planning: Enables effective career planning based on potential earnings.</a:t>
                      </a:r>
                    </a:p>
                    <a:p>
                      <a:pPr marL="734055" lvl="1" indent="-367027" algn="just">
                        <a:lnSpc>
                          <a:spcPts val="4759"/>
                        </a:lnSpc>
                        <a:buAutoNum type="arabicPeriod"/>
                      </a:pPr>
                      <a:r>
                        <a:rPr lang="en-US" sz="3399">
                          <a:solidFill>
                            <a:srgbClr val="2A2E3A"/>
                          </a:solidFill>
                          <a:latin typeface="Helios"/>
                        </a:rPr>
                        <a:t>Fair Compensation: Ensures fair compensation compared to industry standards.</a:t>
                      </a:r>
                    </a:p>
                    <a:p>
                      <a:pPr algn="just">
                        <a:lnSpc>
                          <a:spcPts val="4759"/>
                        </a:lnSpc>
                      </a:pPr>
                      <a:r>
                        <a:rPr lang="en-US" sz="3399">
                          <a:solidFill>
                            <a:srgbClr val="2A2E3A"/>
                          </a:solidFill>
                          <a:latin typeface="Helios"/>
                        </a:rPr>
                        <a:t>For Employers:</a:t>
                      </a:r>
                    </a:p>
                    <a:p>
                      <a:pPr marL="734055" lvl="1" indent="-367027" algn="just">
                        <a:lnSpc>
                          <a:spcPts val="4759"/>
                        </a:lnSpc>
                        <a:buAutoNum type="arabicPeriod"/>
                      </a:pPr>
                      <a:r>
                        <a:rPr lang="en-US" sz="3399">
                          <a:solidFill>
                            <a:srgbClr val="2A2E3A"/>
                          </a:solidFill>
                          <a:latin typeface="Helios"/>
                        </a:rPr>
                        <a:t>Competitive Compensation Packages: Allows offering competitive compensation packages.</a:t>
                      </a:r>
                    </a:p>
                    <a:p>
                      <a:pPr marL="734055" lvl="1" indent="-367027" algn="just">
                        <a:lnSpc>
                          <a:spcPts val="4759"/>
                        </a:lnSpc>
                        <a:buAutoNum type="arabicPeriod"/>
                      </a:pPr>
                      <a:r>
                        <a:rPr lang="en-US" sz="3399">
                          <a:solidFill>
                            <a:srgbClr val="2A2E3A"/>
                          </a:solidFill>
                          <a:latin typeface="Helios"/>
                        </a:rPr>
                        <a:t>Budget Planning: Aids in accurate budget planning and resource allocation.</a:t>
                      </a:r>
                    </a:p>
                    <a:p>
                      <a:pPr marL="734055" lvl="1" indent="-367027" algn="just">
                        <a:lnSpc>
                          <a:spcPts val="4759"/>
                        </a:lnSpc>
                        <a:buAutoNum type="arabicPeriod"/>
                      </a:pPr>
                      <a:r>
                        <a:rPr lang="en-US" sz="3399">
                          <a:solidFill>
                            <a:srgbClr val="2A2E3A"/>
                          </a:solidFill>
                          <a:latin typeface="Helios"/>
                        </a:rPr>
                        <a:t>Benchmarking: Helps benchmark salary offerings against industry standards.</a:t>
                      </a:r>
                    </a:p>
                    <a:p>
                      <a:pPr algn="just">
                        <a:lnSpc>
                          <a:spcPts val="3779"/>
                        </a:lnSpc>
                      </a:pPr>
                      <a:endParaRPr lang="en-US" sz="3399">
                        <a:solidFill>
                          <a:srgbClr val="2A2E3A"/>
                        </a:solidFill>
                        <a:latin typeface="Helios"/>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5</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rPr>
                        <a:t>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dirty="0">
                          <a:solidFill>
                            <a:srgbClr val="718BAB"/>
                          </a:solidFill>
                          <a:latin typeface="Helios Bold"/>
                        </a:rPr>
                        <a:t>7</a:t>
                      </a: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4639504" y="1004391"/>
            <a:ext cx="9008992" cy="2292350"/>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Why Is This Project Important?</a:t>
            </a:r>
          </a:p>
        </p:txBody>
      </p:sp>
      <p:sp>
        <p:nvSpPr>
          <p:cNvPr id="9" name="Freeform 9"/>
          <p:cNvSpPr/>
          <p:nvPr/>
        </p:nvSpPr>
        <p:spPr>
          <a:xfrm>
            <a:off x="8304628" y="-1"/>
            <a:ext cx="1621594" cy="87781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1762" t="-91284" r="-1762" b="6553"/>
            </a:stretch>
          </a:blipFill>
        </p:spPr>
      </p:sp>
      <p:sp>
        <p:nvSpPr>
          <p:cNvPr id="10" name="Freeform 10"/>
          <p:cNvSpPr/>
          <p:nvPr/>
        </p:nvSpPr>
        <p:spPr>
          <a:xfrm>
            <a:off x="8333203" y="9678747"/>
            <a:ext cx="1621594" cy="60825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b="-166599"/>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18272" y="215303"/>
            <a:ext cx="9856393" cy="9856393"/>
            <a:chOff x="0" y="0"/>
            <a:chExt cx="13141858" cy="13141858"/>
          </a:xfrm>
        </p:grpSpPr>
        <p:sp>
          <p:nvSpPr>
            <p:cNvPr id="3" name="Freeform 3"/>
            <p:cNvSpPr/>
            <p:nvPr/>
          </p:nvSpPr>
          <p:spPr>
            <a:xfrm rot="-1200957">
              <a:off x="1444916" y="1444916"/>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311122" y="1311122"/>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6776219" y="3118615"/>
            <a:ext cx="11346241" cy="3924675"/>
          </a:xfrm>
          <a:custGeom>
            <a:avLst/>
            <a:gdLst/>
            <a:ahLst/>
            <a:cxnLst/>
            <a:rect l="l" t="t" r="r" b="b"/>
            <a:pathLst>
              <a:path w="11346241" h="3924675">
                <a:moveTo>
                  <a:pt x="0" y="0"/>
                </a:moveTo>
                <a:lnTo>
                  <a:pt x="11346241" y="0"/>
                </a:lnTo>
                <a:lnTo>
                  <a:pt x="11346241" y="3924675"/>
                </a:lnTo>
                <a:lnTo>
                  <a:pt x="0" y="3924675"/>
                </a:lnTo>
                <a:lnTo>
                  <a:pt x="0" y="0"/>
                </a:lnTo>
                <a:close/>
              </a:path>
            </a:pathLst>
          </a:custGeom>
          <a:blipFill>
            <a:blip r:embed="rId4"/>
            <a:stretch>
              <a:fillRect l="-10421" r="-1146"/>
            </a:stretch>
          </a:blipFill>
        </p:spPr>
      </p:sp>
      <p:grpSp>
        <p:nvGrpSpPr>
          <p:cNvPr id="6" name="Group 6"/>
          <p:cNvGrpSpPr/>
          <p:nvPr/>
        </p:nvGrpSpPr>
        <p:grpSpPr>
          <a:xfrm>
            <a:off x="271947" y="1028700"/>
            <a:ext cx="8326276" cy="8104504"/>
            <a:chOff x="0" y="0"/>
            <a:chExt cx="11101701" cy="10806006"/>
          </a:xfrm>
        </p:grpSpPr>
        <p:sp>
          <p:nvSpPr>
            <p:cNvPr id="7" name="TextBox 7"/>
            <p:cNvSpPr txBox="1"/>
            <p:nvPr/>
          </p:nvSpPr>
          <p:spPr>
            <a:xfrm>
              <a:off x="0" y="-76200"/>
              <a:ext cx="11101701" cy="1494367"/>
            </a:xfrm>
            <a:prstGeom prst="rect">
              <a:avLst/>
            </a:prstGeom>
          </p:spPr>
          <p:txBody>
            <a:bodyPr lIns="0" tIns="0" rIns="0" bIns="0" rtlCol="0" anchor="t">
              <a:spAutoFit/>
            </a:bodyPr>
            <a:lstStyle/>
            <a:p>
              <a:pPr algn="l">
                <a:lnSpc>
                  <a:spcPts val="9099"/>
                </a:lnSpc>
              </a:pPr>
              <a:r>
                <a:rPr lang="en-US" sz="6999">
                  <a:solidFill>
                    <a:srgbClr val="2A2E3A"/>
                  </a:solidFill>
                  <a:latin typeface="Klein Bold"/>
                </a:rPr>
                <a:t>Dataset Overview</a:t>
              </a:r>
            </a:p>
          </p:txBody>
        </p:sp>
        <p:sp>
          <p:nvSpPr>
            <p:cNvPr id="8" name="TextBox 8"/>
            <p:cNvSpPr txBox="1"/>
            <p:nvPr/>
          </p:nvSpPr>
          <p:spPr>
            <a:xfrm>
              <a:off x="0" y="2117936"/>
              <a:ext cx="10022844" cy="8688069"/>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A2E3A"/>
                  </a:solidFill>
                  <a:latin typeface="Helios"/>
                </a:rPr>
                <a:t>The dataset contains the following columns:</a:t>
              </a:r>
            </a:p>
            <a:p>
              <a:pPr marL="539753" lvl="1" indent="-269876" algn="l">
                <a:lnSpc>
                  <a:spcPts val="3500"/>
                </a:lnSpc>
                <a:buFont typeface="Arial"/>
                <a:buChar char="•"/>
              </a:pPr>
              <a:r>
                <a:rPr lang="en-US" sz="2500">
                  <a:solidFill>
                    <a:srgbClr val="2A2E3A"/>
                  </a:solidFill>
                  <a:latin typeface="Helios"/>
                  <a:sym typeface="Helios"/>
                </a:rPr>
                <a:t> `FIRST NAME`: First name</a:t>
              </a:r>
            </a:p>
            <a:p>
              <a:pPr marL="539753" lvl="1" indent="-269876" algn="l">
                <a:lnSpc>
                  <a:spcPts val="3500"/>
                </a:lnSpc>
                <a:buFont typeface="Arial"/>
                <a:buChar char="•"/>
              </a:pPr>
              <a:r>
                <a:rPr lang="en-US" sz="2500">
                  <a:solidFill>
                    <a:srgbClr val="2A2E3A"/>
                  </a:solidFill>
                  <a:latin typeface="Helios"/>
                  <a:sym typeface="Helios"/>
                </a:rPr>
                <a:t> `LAST NAME`: Last name</a:t>
              </a:r>
            </a:p>
            <a:p>
              <a:pPr marL="539753" lvl="1" indent="-269876" algn="l">
                <a:lnSpc>
                  <a:spcPts val="3500"/>
                </a:lnSpc>
                <a:buFont typeface="Arial"/>
                <a:buChar char="•"/>
              </a:pPr>
              <a:r>
                <a:rPr lang="en-US" sz="2500">
                  <a:solidFill>
                    <a:srgbClr val="2A2E3A"/>
                  </a:solidFill>
                  <a:latin typeface="Helios"/>
                  <a:sym typeface="Helios"/>
                </a:rPr>
                <a:t> `SEX`: Gender</a:t>
              </a:r>
            </a:p>
            <a:p>
              <a:pPr marL="539753" lvl="1" indent="-269876" algn="l">
                <a:lnSpc>
                  <a:spcPts val="3500"/>
                </a:lnSpc>
                <a:buFont typeface="Arial"/>
                <a:buChar char="•"/>
              </a:pPr>
              <a:r>
                <a:rPr lang="en-US" sz="2500">
                  <a:solidFill>
                    <a:srgbClr val="2A2E3A"/>
                  </a:solidFill>
                  <a:latin typeface="Helios"/>
                  <a:sym typeface="Helios"/>
                </a:rPr>
                <a:t> `DOJ`: Date of joining the company</a:t>
              </a:r>
            </a:p>
            <a:p>
              <a:pPr marL="539753" lvl="1" indent="-269876" algn="l">
                <a:lnSpc>
                  <a:spcPts val="3500"/>
                </a:lnSpc>
                <a:buFont typeface="Arial"/>
                <a:buChar char="•"/>
              </a:pPr>
              <a:r>
                <a:rPr lang="en-US" sz="2500">
                  <a:solidFill>
                    <a:srgbClr val="2A2E3A"/>
                  </a:solidFill>
                  <a:latin typeface="Helios"/>
                  <a:sym typeface="Helios"/>
                </a:rPr>
                <a:t> `CURRENT DATE`: Current date of data</a:t>
              </a:r>
            </a:p>
            <a:p>
              <a:pPr marL="539753" lvl="1" indent="-269876" algn="l">
                <a:lnSpc>
                  <a:spcPts val="3500"/>
                </a:lnSpc>
                <a:buFont typeface="Arial"/>
                <a:buChar char="•"/>
              </a:pPr>
              <a:r>
                <a:rPr lang="en-US" sz="2500">
                  <a:solidFill>
                    <a:srgbClr val="2A2E3A"/>
                  </a:solidFill>
                  <a:latin typeface="Helios"/>
                  <a:sym typeface="Helios"/>
                </a:rPr>
                <a:t> `DESIGNATION`: Job role/designation</a:t>
              </a:r>
            </a:p>
            <a:p>
              <a:pPr marL="539753" lvl="1" indent="-269876" algn="l">
                <a:lnSpc>
                  <a:spcPts val="3500"/>
                </a:lnSpc>
                <a:buFont typeface="Arial"/>
                <a:buChar char="•"/>
              </a:pPr>
              <a:r>
                <a:rPr lang="en-US" sz="2500">
                  <a:solidFill>
                    <a:srgbClr val="2A2E3A"/>
                  </a:solidFill>
                  <a:latin typeface="Helios"/>
                  <a:sym typeface="Helios"/>
                </a:rPr>
                <a:t> `AGE`: Age</a:t>
              </a:r>
            </a:p>
            <a:p>
              <a:pPr marL="539753" lvl="1" indent="-269876" algn="l">
                <a:lnSpc>
                  <a:spcPts val="3500"/>
                </a:lnSpc>
                <a:buFont typeface="Arial"/>
                <a:buChar char="•"/>
              </a:pPr>
              <a:r>
                <a:rPr lang="en-US" sz="2500">
                  <a:solidFill>
                    <a:srgbClr val="2A2E3A"/>
                  </a:solidFill>
                  <a:latin typeface="Helios"/>
                  <a:sym typeface="Helios"/>
                </a:rPr>
                <a:t> `SALARY`: Target variable, </a:t>
              </a:r>
            </a:p>
            <a:p>
              <a:pPr marL="539753" lvl="1" indent="-269876" algn="l">
                <a:lnSpc>
                  <a:spcPts val="3500"/>
                </a:lnSpc>
                <a:buFont typeface="Arial"/>
                <a:buChar char="•"/>
              </a:pPr>
              <a:r>
                <a:rPr lang="en-US" sz="2500">
                  <a:solidFill>
                    <a:srgbClr val="2A2E3A"/>
                  </a:solidFill>
                  <a:latin typeface="Helios"/>
                  <a:sym typeface="Helios"/>
                </a:rPr>
                <a:t> `UNIT`: Business unit or department</a:t>
              </a:r>
            </a:p>
            <a:p>
              <a:pPr marL="539753" lvl="1" indent="-269876" algn="l">
                <a:lnSpc>
                  <a:spcPts val="3500"/>
                </a:lnSpc>
                <a:buFont typeface="Arial"/>
                <a:buChar char="•"/>
              </a:pPr>
              <a:r>
                <a:rPr lang="en-US" sz="2500">
                  <a:solidFill>
                    <a:srgbClr val="2A2E3A"/>
                  </a:solidFill>
                  <a:latin typeface="Helios"/>
                  <a:sym typeface="Helios"/>
                </a:rPr>
                <a:t> `LEAVES USED`: Number of leaves used</a:t>
              </a:r>
            </a:p>
            <a:p>
              <a:pPr marL="539753" lvl="1" indent="-269876" algn="l">
                <a:lnSpc>
                  <a:spcPts val="3500"/>
                </a:lnSpc>
                <a:buFont typeface="Arial"/>
                <a:buChar char="•"/>
              </a:pPr>
              <a:r>
                <a:rPr lang="en-US" sz="2500">
                  <a:solidFill>
                    <a:srgbClr val="2A2E3A"/>
                  </a:solidFill>
                  <a:latin typeface="Helios"/>
                  <a:sym typeface="Helios"/>
                </a:rPr>
                <a:t> `LEAVES REMAINING`: Number of leaves remaining</a:t>
              </a:r>
            </a:p>
            <a:p>
              <a:pPr marL="539753" lvl="1" indent="-269876" algn="l">
                <a:lnSpc>
                  <a:spcPts val="3500"/>
                </a:lnSpc>
                <a:buFont typeface="Arial"/>
                <a:buChar char="•"/>
              </a:pPr>
              <a:r>
                <a:rPr lang="en-US" sz="2500">
                  <a:solidFill>
                    <a:srgbClr val="2A2E3A"/>
                  </a:solidFill>
                  <a:latin typeface="Helios"/>
                  <a:sym typeface="Helios"/>
                </a:rPr>
                <a:t> `RATINGS`: Ratings or performance ratings</a:t>
              </a:r>
            </a:p>
            <a:p>
              <a:pPr marL="496574" lvl="1" indent="-248287" algn="l">
                <a:lnSpc>
                  <a:spcPts val="3220"/>
                </a:lnSpc>
                <a:buFont typeface="Arial"/>
                <a:buChar char="•"/>
              </a:pPr>
              <a:r>
                <a:rPr lang="en-US" sz="2300">
                  <a:solidFill>
                    <a:srgbClr val="2A2E3A"/>
                  </a:solidFill>
                  <a:latin typeface="Helios"/>
                  <a:sym typeface="Helios"/>
                </a:rPr>
                <a:t> `PAST EXP`: Past work experience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8600262" y="253548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508998" y="6276492"/>
            <a:ext cx="1621594" cy="1621594"/>
          </a:xfrm>
          <a:custGeom>
            <a:avLst/>
            <a:gdLst/>
            <a:ahLst/>
            <a:cxnLst/>
            <a:rect l="l" t="t" r="r" b="b"/>
            <a:pathLst>
              <a:path w="1621594" h="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959784" y="5629910"/>
            <a:ext cx="5585113" cy="2791567"/>
            <a:chOff x="0" y="0"/>
            <a:chExt cx="7446817" cy="3722090"/>
          </a:xfrm>
        </p:grpSpPr>
        <p:sp>
          <p:nvSpPr>
            <p:cNvPr id="5" name="TextBox 5"/>
            <p:cNvSpPr txBox="1"/>
            <p:nvPr/>
          </p:nvSpPr>
          <p:spPr>
            <a:xfrm>
              <a:off x="0" y="0"/>
              <a:ext cx="7446817"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718BAB"/>
                  </a:solidFill>
                  <a:latin typeface="Klein Bold"/>
                </a:rPr>
                <a:t>data.describe():</a:t>
              </a:r>
            </a:p>
          </p:txBody>
        </p:sp>
        <p:sp>
          <p:nvSpPr>
            <p:cNvPr id="6" name="TextBox 6"/>
            <p:cNvSpPr txBox="1"/>
            <p:nvPr/>
          </p:nvSpPr>
          <p:spPr>
            <a:xfrm>
              <a:off x="0" y="1305068"/>
              <a:ext cx="7446817" cy="2417022"/>
            </a:xfrm>
            <a:prstGeom prst="rect">
              <a:avLst/>
            </a:prstGeom>
          </p:spPr>
          <p:txBody>
            <a:bodyPr lIns="0" tIns="0" rIns="0" bIns="0" rtlCol="0" anchor="t">
              <a:spAutoFit/>
            </a:bodyPr>
            <a:lstStyle/>
            <a:p>
              <a:pPr marL="0" lvl="0" indent="0" algn="l">
                <a:lnSpc>
                  <a:spcPts val="3639"/>
                </a:lnSpc>
                <a:spcBef>
                  <a:spcPct val="0"/>
                </a:spcBef>
              </a:pPr>
              <a:r>
                <a:rPr lang="en-US" sz="2599" u="none">
                  <a:solidFill>
                    <a:srgbClr val="2A2E3A"/>
                  </a:solidFill>
                  <a:latin typeface="Helios"/>
                </a:rPr>
                <a:t>Generates descriptive statistics for numerical columns, including count, mean, standard deviation, min, and max values.</a:t>
              </a:r>
            </a:p>
          </p:txBody>
        </p:sp>
      </p:grpSp>
      <p:grpSp>
        <p:nvGrpSpPr>
          <p:cNvPr id="7" name="Group 7"/>
          <p:cNvGrpSpPr/>
          <p:nvPr/>
        </p:nvGrpSpPr>
        <p:grpSpPr>
          <a:xfrm>
            <a:off x="0" y="0"/>
            <a:ext cx="9411059" cy="10287000"/>
            <a:chOff x="0" y="0"/>
            <a:chExt cx="2478633" cy="2709333"/>
          </a:xfrm>
        </p:grpSpPr>
        <p:sp>
          <p:nvSpPr>
            <p:cNvPr id="8" name="Freeform 8"/>
            <p:cNvSpPr/>
            <p:nvPr/>
          </p:nvSpPr>
          <p:spPr>
            <a:xfrm>
              <a:off x="0" y="0"/>
              <a:ext cx="2478633" cy="2709333"/>
            </a:xfrm>
            <a:custGeom>
              <a:avLst/>
              <a:gdLst/>
              <a:ahLst/>
              <a:cxnLst/>
              <a:rect l="l" t="t" r="r" b="b"/>
              <a:pathLst>
                <a:path w="2478633" h="2709333">
                  <a:moveTo>
                    <a:pt x="0" y="0"/>
                  </a:moveTo>
                  <a:lnTo>
                    <a:pt x="2478633" y="0"/>
                  </a:lnTo>
                  <a:lnTo>
                    <a:pt x="2478633" y="2709333"/>
                  </a:lnTo>
                  <a:lnTo>
                    <a:pt x="0" y="2709333"/>
                  </a:lnTo>
                  <a:close/>
                </a:path>
              </a:pathLst>
            </a:custGeom>
            <a:solidFill>
              <a:srgbClr val="FFFFFF"/>
            </a:solidFill>
          </p:spPr>
        </p:sp>
        <p:sp>
          <p:nvSpPr>
            <p:cNvPr id="9" name="TextBox 9"/>
            <p:cNvSpPr txBox="1"/>
            <p:nvPr/>
          </p:nvSpPr>
          <p:spPr>
            <a:xfrm>
              <a:off x="0" y="-38100"/>
              <a:ext cx="2478633" cy="2747433"/>
            </a:xfrm>
            <a:prstGeom prst="rect">
              <a:avLst/>
            </a:prstGeom>
          </p:spPr>
          <p:txBody>
            <a:bodyPr lIns="50800" tIns="50800" rIns="50800" bIns="50800" rtlCol="0" anchor="ctr"/>
            <a:lstStyle/>
            <a:p>
              <a:pPr algn="ctr">
                <a:lnSpc>
                  <a:spcPts val="2100"/>
                </a:lnSpc>
              </a:pPr>
              <a:endParaRPr/>
            </a:p>
          </p:txBody>
        </p:sp>
      </p:grpSp>
      <p:grpSp>
        <p:nvGrpSpPr>
          <p:cNvPr id="10" name="Group 10"/>
          <p:cNvGrpSpPr/>
          <p:nvPr/>
        </p:nvGrpSpPr>
        <p:grpSpPr>
          <a:xfrm>
            <a:off x="697621" y="431952"/>
            <a:ext cx="10072975" cy="9471660"/>
            <a:chOff x="0" y="0"/>
            <a:chExt cx="13430634" cy="12628880"/>
          </a:xfrm>
        </p:grpSpPr>
        <p:sp>
          <p:nvSpPr>
            <p:cNvPr id="11" name="TextBox 11"/>
            <p:cNvSpPr txBox="1"/>
            <p:nvPr/>
          </p:nvSpPr>
          <p:spPr>
            <a:xfrm>
              <a:off x="0" y="-76200"/>
              <a:ext cx="13430634" cy="3031067"/>
            </a:xfrm>
            <a:prstGeom prst="rect">
              <a:avLst/>
            </a:prstGeom>
          </p:spPr>
          <p:txBody>
            <a:bodyPr lIns="0" tIns="0" rIns="0" bIns="0" rtlCol="0" anchor="t">
              <a:spAutoFit/>
            </a:bodyPr>
            <a:lstStyle/>
            <a:p>
              <a:pPr algn="l">
                <a:lnSpc>
                  <a:spcPts val="9099"/>
                </a:lnSpc>
              </a:pPr>
              <a:r>
                <a:rPr lang="en-US" sz="6999">
                  <a:solidFill>
                    <a:srgbClr val="2A2E3A"/>
                  </a:solidFill>
                  <a:latin typeface="Klein Bold"/>
                </a:rPr>
                <a:t>Exploratory Data Analysis (EDA)</a:t>
              </a:r>
            </a:p>
          </p:txBody>
        </p:sp>
        <p:sp>
          <p:nvSpPr>
            <p:cNvPr id="12" name="TextBox 12"/>
            <p:cNvSpPr txBox="1"/>
            <p:nvPr/>
          </p:nvSpPr>
          <p:spPr>
            <a:xfrm>
              <a:off x="0" y="3638338"/>
              <a:ext cx="10538087" cy="8990542"/>
            </a:xfrm>
            <a:prstGeom prst="rect">
              <a:avLst/>
            </a:prstGeom>
          </p:spPr>
          <p:txBody>
            <a:bodyPr lIns="0" tIns="0" rIns="0" bIns="0" rtlCol="0" anchor="t">
              <a:spAutoFit/>
            </a:bodyPr>
            <a:lstStyle/>
            <a:p>
              <a:pPr algn="l">
                <a:lnSpc>
                  <a:spcPts val="4479"/>
                </a:lnSpc>
              </a:pPr>
              <a:r>
                <a:rPr lang="en-US" sz="3199">
                  <a:solidFill>
                    <a:srgbClr val="2A2E3A"/>
                  </a:solidFill>
                  <a:latin typeface="Helios"/>
                </a:rPr>
                <a:t>1. </a:t>
              </a:r>
              <a:r>
                <a:rPr lang="en-US" sz="3199">
                  <a:solidFill>
                    <a:srgbClr val="2A2E3A"/>
                  </a:solidFill>
                  <a:latin typeface="Helios Bold"/>
                </a:rPr>
                <a:t>Data Understanding and Cleaning</a:t>
              </a:r>
              <a:r>
                <a:rPr lang="en-US" sz="3199">
                  <a:solidFill>
                    <a:srgbClr val="2A2E3A"/>
                  </a:solidFill>
                  <a:latin typeface="Helios"/>
                </a:rPr>
                <a:t>: EDA helps to understand the data structure, identify missing values, and detect outliers.</a:t>
              </a:r>
            </a:p>
            <a:p>
              <a:pPr algn="l">
                <a:lnSpc>
                  <a:spcPts val="4479"/>
                </a:lnSpc>
              </a:pPr>
              <a:r>
                <a:rPr lang="en-US" sz="3199">
                  <a:solidFill>
                    <a:srgbClr val="2A2E3A"/>
                  </a:solidFill>
                  <a:latin typeface="Helios"/>
                </a:rPr>
                <a:t>2. </a:t>
              </a:r>
              <a:r>
                <a:rPr lang="en-US" sz="3199">
                  <a:solidFill>
                    <a:srgbClr val="2A2E3A"/>
                  </a:solidFill>
                  <a:latin typeface="Helios Bold"/>
                </a:rPr>
                <a:t>Pattern Discovery</a:t>
              </a:r>
              <a:r>
                <a:rPr lang="en-US" sz="3199">
                  <a:solidFill>
                    <a:srgbClr val="2A2E3A"/>
                  </a:solidFill>
                  <a:latin typeface="Helios"/>
                </a:rPr>
                <a:t>: It reveals patterns and relationships between variables, such as the impact of experience or job role on salary.</a:t>
              </a:r>
            </a:p>
            <a:p>
              <a:pPr algn="l">
                <a:lnSpc>
                  <a:spcPts val="4479"/>
                </a:lnSpc>
              </a:pPr>
              <a:r>
                <a:rPr lang="en-US" sz="3199">
                  <a:solidFill>
                    <a:srgbClr val="2A2E3A"/>
                  </a:solidFill>
                  <a:latin typeface="Helios"/>
                </a:rPr>
                <a:t>3. </a:t>
              </a:r>
              <a:r>
                <a:rPr lang="en-US" sz="3199">
                  <a:solidFill>
                    <a:srgbClr val="2A2E3A"/>
                  </a:solidFill>
                  <a:latin typeface="Helios Bold"/>
                </a:rPr>
                <a:t>Feature Selection and Transformation</a:t>
              </a:r>
              <a:r>
                <a:rPr lang="en-US" sz="3199">
                  <a:solidFill>
                    <a:srgbClr val="2A2E3A"/>
                  </a:solidFill>
                  <a:latin typeface="Helios"/>
                </a:rPr>
                <a:t>: EDA aids in selecting relevant features and transforming data to enhance model accuracy and performance.</a:t>
              </a:r>
            </a:p>
          </p:txBody>
        </p:sp>
      </p:grpSp>
      <p:grpSp>
        <p:nvGrpSpPr>
          <p:cNvPr id="13" name="Group 13"/>
          <p:cNvGrpSpPr/>
          <p:nvPr/>
        </p:nvGrpSpPr>
        <p:grpSpPr>
          <a:xfrm>
            <a:off x="10959784" y="1888905"/>
            <a:ext cx="5585113" cy="2791567"/>
            <a:chOff x="0" y="0"/>
            <a:chExt cx="7446817" cy="3722090"/>
          </a:xfrm>
        </p:grpSpPr>
        <p:sp>
          <p:nvSpPr>
            <p:cNvPr id="14" name="TextBox 14"/>
            <p:cNvSpPr txBox="1"/>
            <p:nvPr/>
          </p:nvSpPr>
          <p:spPr>
            <a:xfrm>
              <a:off x="0" y="0"/>
              <a:ext cx="7446817"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718BAB"/>
                  </a:solidFill>
                  <a:latin typeface="Klein Bold"/>
                </a:rPr>
                <a:t>data.info():</a:t>
              </a:r>
            </a:p>
          </p:txBody>
        </p:sp>
        <p:sp>
          <p:nvSpPr>
            <p:cNvPr id="15" name="TextBox 15"/>
            <p:cNvSpPr txBox="1"/>
            <p:nvPr/>
          </p:nvSpPr>
          <p:spPr>
            <a:xfrm>
              <a:off x="0" y="1305068"/>
              <a:ext cx="7446817" cy="2417022"/>
            </a:xfrm>
            <a:prstGeom prst="rect">
              <a:avLst/>
            </a:prstGeom>
          </p:spPr>
          <p:txBody>
            <a:bodyPr lIns="0" tIns="0" rIns="0" bIns="0" rtlCol="0" anchor="t">
              <a:spAutoFit/>
            </a:bodyPr>
            <a:lstStyle/>
            <a:p>
              <a:pPr marL="0" lvl="0" indent="0" algn="l">
                <a:lnSpc>
                  <a:spcPts val="3639"/>
                </a:lnSpc>
                <a:spcBef>
                  <a:spcPct val="0"/>
                </a:spcBef>
              </a:pPr>
              <a:r>
                <a:rPr lang="en-US" sz="2599" u="none">
                  <a:solidFill>
                    <a:srgbClr val="2A2E3A"/>
                  </a:solidFill>
                  <a:latin typeface="Helios"/>
                </a:rPr>
                <a:t>Provides a summary of the dataset, including the number of entries, columns, data types, and non-null counts.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5229" y="-712298"/>
            <a:ext cx="18603229" cy="14882583"/>
          </a:xfrm>
          <a:custGeom>
            <a:avLst/>
            <a:gdLst/>
            <a:ahLst/>
            <a:cxnLst/>
            <a:rect l="l" t="t" r="r" b="b"/>
            <a:pathLst>
              <a:path w="18603229" h="14882583">
                <a:moveTo>
                  <a:pt x="0" y="0"/>
                </a:moveTo>
                <a:lnTo>
                  <a:pt x="18603229" y="0"/>
                </a:lnTo>
                <a:lnTo>
                  <a:pt x="18603229" y="14882583"/>
                </a:lnTo>
                <a:lnTo>
                  <a:pt x="0" y="14882583"/>
                </a:lnTo>
                <a:lnTo>
                  <a:pt x="0" y="0"/>
                </a:lnTo>
                <a:close/>
              </a:path>
            </a:pathLst>
          </a:custGeom>
          <a:blipFill>
            <a:blip r:embed="rId2">
              <a:extLst>
                <a:ext uri="{96DAC541-7B7A-43D3-8B79-37D633B846F1}">
                  <asvg:svgBlip xmlns:asvg="http://schemas.microsoft.com/office/drawing/2016/SVG/main" r:embed="rId3"/>
                </a:ext>
              </a:extLst>
            </a:blip>
            <a:stretch>
              <a:fillRect l="-76482" t="-65150" r="-76482" b="-12499"/>
            </a:stretch>
          </a:blipFill>
        </p:spPr>
      </p:sp>
      <p:grpSp>
        <p:nvGrpSpPr>
          <p:cNvPr id="3" name="Group 3"/>
          <p:cNvGrpSpPr/>
          <p:nvPr/>
        </p:nvGrpSpPr>
        <p:grpSpPr>
          <a:xfrm>
            <a:off x="8615713" y="2371874"/>
            <a:ext cx="9471285" cy="4190244"/>
            <a:chOff x="0" y="0"/>
            <a:chExt cx="12192553" cy="5394175"/>
          </a:xfrm>
        </p:grpSpPr>
        <p:sp>
          <p:nvSpPr>
            <p:cNvPr id="4" name="Freeform 4"/>
            <p:cNvSpPr/>
            <p:nvPr/>
          </p:nvSpPr>
          <p:spPr>
            <a:xfrm>
              <a:off x="12168" y="5209"/>
              <a:ext cx="12168241" cy="5383767"/>
            </a:xfrm>
            <a:custGeom>
              <a:avLst/>
              <a:gdLst/>
              <a:ahLst/>
              <a:cxnLst/>
              <a:rect l="l" t="t" r="r" b="b"/>
              <a:pathLst>
                <a:path w="12168241" h="5383767">
                  <a:moveTo>
                    <a:pt x="12168217" y="4495853"/>
                  </a:moveTo>
                  <a:cubicBezTo>
                    <a:pt x="12168217" y="4986233"/>
                    <a:pt x="11239636" y="5383767"/>
                    <a:pt x="10094096" y="5383767"/>
                  </a:cubicBezTo>
                  <a:lnTo>
                    <a:pt x="2074121" y="5383767"/>
                  </a:lnTo>
                  <a:cubicBezTo>
                    <a:pt x="928606" y="5383767"/>
                    <a:pt x="0" y="4986244"/>
                    <a:pt x="0" y="4495853"/>
                  </a:cubicBezTo>
                  <a:lnTo>
                    <a:pt x="0" y="887904"/>
                  </a:lnTo>
                  <a:cubicBezTo>
                    <a:pt x="0" y="397524"/>
                    <a:pt x="928581" y="0"/>
                    <a:pt x="2074121" y="0"/>
                  </a:cubicBezTo>
                  <a:lnTo>
                    <a:pt x="10094120" y="0"/>
                  </a:lnTo>
                  <a:cubicBezTo>
                    <a:pt x="11239636" y="0"/>
                    <a:pt x="12168241" y="397524"/>
                    <a:pt x="12168241" y="887904"/>
                  </a:cubicBezTo>
                  <a:lnTo>
                    <a:pt x="12168241" y="4495853"/>
                  </a:lnTo>
                  <a:close/>
                </a:path>
              </a:pathLst>
            </a:custGeom>
            <a:blipFill>
              <a:blip r:embed="rId4"/>
              <a:stretch>
                <a:fillRect l="-11970" t="-96" r="-1250"/>
              </a:stretch>
            </a:blipFill>
          </p:spPr>
        </p:sp>
      </p:grpSp>
      <p:grpSp>
        <p:nvGrpSpPr>
          <p:cNvPr id="5" name="Group 5"/>
          <p:cNvGrpSpPr/>
          <p:nvPr/>
        </p:nvGrpSpPr>
        <p:grpSpPr>
          <a:xfrm>
            <a:off x="701415" y="1883899"/>
            <a:ext cx="7591238" cy="6980770"/>
            <a:chOff x="0" y="0"/>
            <a:chExt cx="9772335" cy="8986469"/>
          </a:xfrm>
        </p:grpSpPr>
        <p:sp>
          <p:nvSpPr>
            <p:cNvPr id="6" name="Freeform 6"/>
            <p:cNvSpPr/>
            <p:nvPr/>
          </p:nvSpPr>
          <p:spPr>
            <a:xfrm>
              <a:off x="9753" y="8678"/>
              <a:ext cx="9752849" cy="8969131"/>
            </a:xfrm>
            <a:custGeom>
              <a:avLst/>
              <a:gdLst/>
              <a:ahLst/>
              <a:cxnLst/>
              <a:rect l="l" t="t" r="r" b="b"/>
              <a:pathLst>
                <a:path w="9752849" h="8969131">
                  <a:moveTo>
                    <a:pt x="9752829" y="7489902"/>
                  </a:moveTo>
                  <a:cubicBezTo>
                    <a:pt x="9752829" y="8306856"/>
                    <a:pt x="9008572" y="8969131"/>
                    <a:pt x="8090421" y="8969131"/>
                  </a:cubicBezTo>
                  <a:lnTo>
                    <a:pt x="1662409" y="8969131"/>
                  </a:lnTo>
                  <a:cubicBezTo>
                    <a:pt x="744277" y="8969131"/>
                    <a:pt x="0" y="8306873"/>
                    <a:pt x="0" y="7489902"/>
                  </a:cubicBezTo>
                  <a:lnTo>
                    <a:pt x="0" y="1479212"/>
                  </a:lnTo>
                  <a:cubicBezTo>
                    <a:pt x="0" y="662258"/>
                    <a:pt x="744258" y="0"/>
                    <a:pt x="1662409" y="0"/>
                  </a:cubicBezTo>
                  <a:lnTo>
                    <a:pt x="8090440" y="0"/>
                  </a:lnTo>
                  <a:cubicBezTo>
                    <a:pt x="9008572" y="0"/>
                    <a:pt x="9752849" y="662258"/>
                    <a:pt x="9752849" y="1479212"/>
                  </a:cubicBezTo>
                  <a:lnTo>
                    <a:pt x="9752849" y="7489902"/>
                  </a:lnTo>
                  <a:close/>
                </a:path>
              </a:pathLst>
            </a:custGeom>
            <a:blipFill>
              <a:blip r:embed="rId5"/>
              <a:stretch>
                <a:fillRect l="-5020" t="-96" r="-5040" b="-93"/>
              </a:stretch>
            </a:blipFill>
          </p:spPr>
        </p:sp>
      </p:grpSp>
      <p:sp>
        <p:nvSpPr>
          <p:cNvPr id="7" name="TextBox 7"/>
          <p:cNvSpPr txBox="1"/>
          <p:nvPr/>
        </p:nvSpPr>
        <p:spPr>
          <a:xfrm>
            <a:off x="2876236" y="962025"/>
            <a:ext cx="4045646" cy="547370"/>
          </a:xfrm>
          <a:prstGeom prst="rect">
            <a:avLst/>
          </a:prstGeom>
        </p:spPr>
        <p:txBody>
          <a:bodyPr lIns="0" tIns="0" rIns="0" bIns="0" rtlCol="0" anchor="t">
            <a:spAutoFit/>
          </a:bodyPr>
          <a:lstStyle/>
          <a:p>
            <a:pPr algn="ctr">
              <a:lnSpc>
                <a:spcPts val="4479"/>
              </a:lnSpc>
            </a:pPr>
            <a:r>
              <a:rPr lang="en-US" sz="3199">
                <a:solidFill>
                  <a:srgbClr val="FFFFFF"/>
                </a:solidFill>
                <a:latin typeface="Helios"/>
              </a:rPr>
              <a:t>data.info()</a:t>
            </a:r>
          </a:p>
        </p:txBody>
      </p:sp>
      <p:sp>
        <p:nvSpPr>
          <p:cNvPr id="8" name="TextBox 8"/>
          <p:cNvSpPr txBox="1"/>
          <p:nvPr/>
        </p:nvSpPr>
        <p:spPr>
          <a:xfrm>
            <a:off x="11570925" y="962025"/>
            <a:ext cx="4045646" cy="547370"/>
          </a:xfrm>
          <a:prstGeom prst="rect">
            <a:avLst/>
          </a:prstGeom>
        </p:spPr>
        <p:txBody>
          <a:bodyPr lIns="0" tIns="0" rIns="0" bIns="0" rtlCol="0" anchor="t">
            <a:spAutoFit/>
          </a:bodyPr>
          <a:lstStyle/>
          <a:p>
            <a:pPr algn="ctr">
              <a:lnSpc>
                <a:spcPts val="4479"/>
              </a:lnSpc>
            </a:pPr>
            <a:r>
              <a:rPr lang="en-US" sz="3199">
                <a:solidFill>
                  <a:srgbClr val="FFFFFF"/>
                </a:solidFill>
                <a:latin typeface="Helios"/>
              </a:rPr>
              <a:t>data.describe()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0" y="4128707"/>
            <a:ext cx="9367210" cy="5461046"/>
          </a:xfrm>
          <a:custGeom>
            <a:avLst/>
            <a:gdLst/>
            <a:ahLst/>
            <a:cxnLst/>
            <a:rect l="l" t="t" r="r" b="b"/>
            <a:pathLst>
              <a:path w="9367210" h="5461046">
                <a:moveTo>
                  <a:pt x="0" y="0"/>
                </a:moveTo>
                <a:lnTo>
                  <a:pt x="9367210" y="0"/>
                </a:lnTo>
                <a:lnTo>
                  <a:pt x="9367210" y="5461046"/>
                </a:lnTo>
                <a:lnTo>
                  <a:pt x="0" y="5461046"/>
                </a:lnTo>
                <a:lnTo>
                  <a:pt x="0" y="0"/>
                </a:lnTo>
                <a:close/>
              </a:path>
            </a:pathLst>
          </a:custGeom>
          <a:blipFill>
            <a:blip r:embed="rId4"/>
            <a:stretch>
              <a:fillRect/>
            </a:stretch>
          </a:blipFill>
        </p:spPr>
      </p:sp>
      <p:sp>
        <p:nvSpPr>
          <p:cNvPr id="4" name="TextBox 4"/>
          <p:cNvSpPr txBox="1"/>
          <p:nvPr/>
        </p:nvSpPr>
        <p:spPr>
          <a:xfrm>
            <a:off x="1028700" y="950912"/>
            <a:ext cx="12063594" cy="1139825"/>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Correlation Heatmap</a:t>
            </a:r>
          </a:p>
        </p:txBody>
      </p:sp>
      <p:sp>
        <p:nvSpPr>
          <p:cNvPr id="5" name="TextBox 5"/>
          <p:cNvSpPr txBox="1"/>
          <p:nvPr/>
        </p:nvSpPr>
        <p:spPr>
          <a:xfrm>
            <a:off x="9548756" y="3731220"/>
            <a:ext cx="8739244" cy="6189345"/>
          </a:xfrm>
          <a:prstGeom prst="rect">
            <a:avLst/>
          </a:prstGeom>
        </p:spPr>
        <p:txBody>
          <a:bodyPr lIns="0" tIns="0" rIns="0" bIns="0" rtlCol="0" anchor="t">
            <a:spAutoFit/>
          </a:bodyPr>
          <a:lstStyle/>
          <a:p>
            <a:pPr algn="l">
              <a:lnSpc>
                <a:spcPts val="3780"/>
              </a:lnSpc>
            </a:pPr>
            <a:r>
              <a:rPr lang="en-US" sz="2700">
                <a:solidFill>
                  <a:srgbClr val="2A2E3A"/>
                </a:solidFill>
                <a:latin typeface="Helios"/>
              </a:rPr>
              <a:t> There are strong positive correlations between AGE and SALARY (0.87), AGE and PAST EXP (0.9), and SALARY and PAST EXP (0.85), indicating that as age increases, both salary and past experience tend to increase significantly. Conversely, there is a perfect negative correlation between LEAVES USED and LEAVES REMAINING (-1), meaning that more leaves used result in fewer leaves remaining, as expected. The other variables exhibit very weak or negligible correlations, suggesting no significant linear relationships among them. Overall, age, salary, and past experience are closely interlinked, while the number of leaves used and remaining are inversely related.</a:t>
            </a:r>
            <a:r>
              <a:rPr lang="en-US" sz="2700" u="none">
                <a:solidFill>
                  <a:srgbClr val="2A2E3A"/>
                </a:solidFill>
                <a:latin typeface="Helio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1028700" y="950912"/>
            <a:ext cx="12063594" cy="1139825"/>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Feature Engineering</a:t>
            </a:r>
          </a:p>
        </p:txBody>
      </p:sp>
      <p:sp>
        <p:nvSpPr>
          <p:cNvPr id="4" name="TextBox 4"/>
          <p:cNvSpPr txBox="1"/>
          <p:nvPr/>
        </p:nvSpPr>
        <p:spPr>
          <a:xfrm>
            <a:off x="786986" y="4038600"/>
            <a:ext cx="16779744" cy="2133600"/>
          </a:xfrm>
          <a:prstGeom prst="rect">
            <a:avLst/>
          </a:prstGeom>
        </p:spPr>
        <p:txBody>
          <a:bodyPr lIns="0" tIns="0" rIns="0" bIns="0" rtlCol="0" anchor="t">
            <a:spAutoFit/>
          </a:bodyPr>
          <a:lstStyle/>
          <a:p>
            <a:pPr algn="just">
              <a:lnSpc>
                <a:spcPts val="4200"/>
              </a:lnSpc>
            </a:pPr>
            <a:r>
              <a:rPr lang="en-US" sz="3000">
                <a:solidFill>
                  <a:srgbClr val="2A2E3A"/>
                </a:solidFill>
                <a:latin typeface="Helios"/>
              </a:rPr>
              <a:t>The code first converts `CURRENT DATE` and `DOJ` columns to datetime format. It then calculates total experience by adding past experience (`PAST EXP`) to the tenure at the current company, and stores this in a new `EXPERIENCE` column. Finally, it categorizes `RATINGS` into bins labeled 1 to 5, creating the `RATINGS_CAT` feature.</a:t>
            </a:r>
          </a:p>
        </p:txBody>
      </p:sp>
      <p:sp>
        <p:nvSpPr>
          <p:cNvPr id="5" name="TextBox 5"/>
          <p:cNvSpPr txBox="1"/>
          <p:nvPr/>
        </p:nvSpPr>
        <p:spPr>
          <a:xfrm>
            <a:off x="2522101" y="7206694"/>
            <a:ext cx="13243799" cy="2743835"/>
          </a:xfrm>
          <a:prstGeom prst="rect">
            <a:avLst/>
          </a:prstGeom>
        </p:spPr>
        <p:txBody>
          <a:bodyPr lIns="0" tIns="0" rIns="0" bIns="0" rtlCol="0" anchor="t">
            <a:spAutoFit/>
          </a:bodyPr>
          <a:lstStyle/>
          <a:p>
            <a:pPr algn="ctr">
              <a:lnSpc>
                <a:spcPts val="3639"/>
              </a:lnSpc>
            </a:pPr>
            <a:r>
              <a:rPr lang="en-US" sz="2599">
                <a:solidFill>
                  <a:srgbClr val="000000"/>
                </a:solidFill>
                <a:latin typeface="Helios Bold"/>
              </a:rPr>
              <a:t>CODE:</a:t>
            </a:r>
          </a:p>
          <a:p>
            <a:pPr algn="ctr">
              <a:lnSpc>
                <a:spcPts val="3639"/>
              </a:lnSpc>
              <a:spcBef>
                <a:spcPct val="0"/>
              </a:spcBef>
            </a:pPr>
            <a:r>
              <a:rPr lang="en-US" sz="2599">
                <a:solidFill>
                  <a:srgbClr val="000000"/>
                </a:solidFill>
                <a:latin typeface="Helios"/>
              </a:rPr>
              <a:t>df['CURRENT DATE'] = pd.to_datetime(df['CURRENT DATE'])</a:t>
            </a:r>
          </a:p>
          <a:p>
            <a:pPr algn="ctr">
              <a:lnSpc>
                <a:spcPts val="3639"/>
              </a:lnSpc>
              <a:spcBef>
                <a:spcPct val="0"/>
              </a:spcBef>
            </a:pPr>
            <a:r>
              <a:rPr lang="en-US" sz="2599">
                <a:solidFill>
                  <a:srgbClr val="000000"/>
                </a:solidFill>
                <a:latin typeface="Helios"/>
              </a:rPr>
              <a:t>df['DOJ'] = pd.to_datetime(df['DOJ'])</a:t>
            </a:r>
          </a:p>
          <a:p>
            <a:pPr algn="ctr">
              <a:lnSpc>
                <a:spcPts val="3639"/>
              </a:lnSpc>
              <a:spcBef>
                <a:spcPct val="0"/>
              </a:spcBef>
            </a:pPr>
            <a:endParaRPr lang="en-US" sz="2599">
              <a:solidFill>
                <a:srgbClr val="000000"/>
              </a:solidFill>
              <a:latin typeface="Helios"/>
            </a:endParaRPr>
          </a:p>
          <a:p>
            <a:pPr algn="ctr">
              <a:lnSpc>
                <a:spcPts val="3639"/>
              </a:lnSpc>
              <a:spcBef>
                <a:spcPct val="0"/>
              </a:spcBef>
            </a:pPr>
            <a:r>
              <a:rPr lang="en-US" sz="2599">
                <a:solidFill>
                  <a:srgbClr val="000000"/>
                </a:solidFill>
                <a:latin typeface="Helios"/>
              </a:rPr>
              <a:t>df['EXPERIENCE'] = df['PAST EXP'] + (df['CURRENT DATE'] - df['DOJ']).dt.days / 365</a:t>
            </a:r>
          </a:p>
          <a:p>
            <a:pPr algn="ctr">
              <a:lnSpc>
                <a:spcPts val="3639"/>
              </a:lnSpc>
              <a:spcBef>
                <a:spcPct val="0"/>
              </a:spcBef>
            </a:pPr>
            <a:r>
              <a:rPr lang="en-US" sz="2599">
                <a:solidFill>
                  <a:srgbClr val="000000"/>
                </a:solidFill>
                <a:latin typeface="Helios"/>
              </a:rPr>
              <a:t>df['RATINGS_CAT'] = pd.cut(df['RATINGS'], bins=[0, 2, 4, 6, 8, 10], labels=[1, 2, 3, 4, 5])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471356" cy="10287000"/>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68706" t="-27665" r="-1" b="-27665"/>
            </a:stretch>
          </a:blipFill>
        </p:spPr>
      </p:sp>
      <p:sp>
        <p:nvSpPr>
          <p:cNvPr id="3" name="TextBox 3"/>
          <p:cNvSpPr txBox="1"/>
          <p:nvPr/>
        </p:nvSpPr>
        <p:spPr>
          <a:xfrm>
            <a:off x="1028700" y="3959225"/>
            <a:ext cx="6278177" cy="2292350"/>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Data Preprocessing</a:t>
            </a:r>
          </a:p>
        </p:txBody>
      </p:sp>
      <p:sp>
        <p:nvSpPr>
          <p:cNvPr id="4" name="TextBox 4"/>
          <p:cNvSpPr txBox="1"/>
          <p:nvPr/>
        </p:nvSpPr>
        <p:spPr>
          <a:xfrm>
            <a:off x="9613248" y="637540"/>
            <a:ext cx="8295895" cy="6729095"/>
          </a:xfrm>
          <a:prstGeom prst="rect">
            <a:avLst/>
          </a:prstGeom>
        </p:spPr>
        <p:txBody>
          <a:bodyPr lIns="0" tIns="0" rIns="0" bIns="0" rtlCol="0" anchor="t">
            <a:spAutoFit/>
          </a:bodyPr>
          <a:lstStyle/>
          <a:p>
            <a:pPr algn="just">
              <a:lnSpc>
                <a:spcPts val="4479"/>
              </a:lnSpc>
            </a:pPr>
            <a:r>
              <a:rPr lang="en-US" sz="3199">
                <a:solidFill>
                  <a:srgbClr val="000000"/>
                </a:solidFill>
                <a:latin typeface="Helios"/>
              </a:rPr>
              <a:t>The new feature `YEARS_WITH_COMPANY` is calculated by determining the duration between the `CURRENT DATE` and the `DOJ` (Date of Joining), converted into years. This feature represents the number of years a professional has been with their current company. Its significance in the prediction model lies in its ability to capture the impact of tenure on salary, as longer tenure often correlates with higher salaries due to accumulated experience, loyalty, and potential promotions.</a:t>
            </a:r>
          </a:p>
        </p:txBody>
      </p:sp>
      <p:sp>
        <p:nvSpPr>
          <p:cNvPr id="5" name="TextBox 5"/>
          <p:cNvSpPr txBox="1"/>
          <p:nvPr/>
        </p:nvSpPr>
        <p:spPr>
          <a:xfrm>
            <a:off x="1028700" y="8957310"/>
            <a:ext cx="3621659" cy="271869"/>
          </a:xfrm>
          <a:prstGeom prst="rect">
            <a:avLst/>
          </a:prstGeom>
        </p:spPr>
        <p:txBody>
          <a:bodyPr lIns="0" tIns="0" rIns="0" bIns="0" rtlCol="0" anchor="t">
            <a:spAutoFit/>
          </a:bodyPr>
          <a:lstStyle/>
          <a:p>
            <a:pPr marL="0" lvl="0" indent="0" algn="l">
              <a:lnSpc>
                <a:spcPts val="2340"/>
              </a:lnSpc>
              <a:spcBef>
                <a:spcPct val="0"/>
              </a:spcBef>
            </a:pPr>
            <a:r>
              <a:rPr lang="en-US" sz="1800" dirty="0">
                <a:solidFill>
                  <a:srgbClr val="FFFFFF"/>
                </a:solidFill>
                <a:latin typeface="Helios"/>
              </a:rPr>
              <a:t>Back </a:t>
            </a:r>
            <a:r>
              <a:rPr lang="en-US" sz="1800" dirty="0" err="1">
                <a:solidFill>
                  <a:srgbClr val="FFFFFF"/>
                </a:solidFill>
                <a:latin typeface="Helios"/>
              </a:rPr>
              <a:t>togenda</a:t>
            </a:r>
            <a:endParaRPr lang="en-US" sz="1800" dirty="0">
              <a:solidFill>
                <a:srgbClr val="FFFFFF"/>
              </a:solidFill>
              <a:latin typeface="Helios"/>
            </a:endParaRPr>
          </a:p>
        </p:txBody>
      </p:sp>
      <p:sp>
        <p:nvSpPr>
          <p:cNvPr id="6" name="TextBox 6"/>
          <p:cNvSpPr txBox="1"/>
          <p:nvPr/>
        </p:nvSpPr>
        <p:spPr>
          <a:xfrm>
            <a:off x="6515512" y="8938260"/>
            <a:ext cx="11594783" cy="824866"/>
          </a:xfrm>
          <a:prstGeom prst="rect">
            <a:avLst/>
          </a:prstGeom>
        </p:spPr>
        <p:txBody>
          <a:bodyPr lIns="0" tIns="0" rIns="0" bIns="0" rtlCol="0" anchor="t">
            <a:spAutoFit/>
          </a:bodyPr>
          <a:lstStyle/>
          <a:p>
            <a:pPr algn="ctr">
              <a:lnSpc>
                <a:spcPts val="3359"/>
              </a:lnSpc>
              <a:spcBef>
                <a:spcPct val="0"/>
              </a:spcBef>
            </a:pPr>
            <a:r>
              <a:rPr lang="en-US" sz="2399">
                <a:solidFill>
                  <a:srgbClr val="153969"/>
                </a:solidFill>
                <a:latin typeface="Helios"/>
              </a:rPr>
              <a:t>X['CURRENT DATE'] = (X['CURRENT DATE'] - pd.to_datetime('1970-01-01')).dt.days</a:t>
            </a:r>
          </a:p>
          <a:p>
            <a:pPr algn="ctr">
              <a:lnSpc>
                <a:spcPts val="3359"/>
              </a:lnSpc>
              <a:spcBef>
                <a:spcPct val="0"/>
              </a:spcBef>
            </a:pPr>
            <a:r>
              <a:rPr lang="en-US" sz="2399">
                <a:solidFill>
                  <a:srgbClr val="153969"/>
                </a:solidFill>
                <a:latin typeface="Helios"/>
              </a:rPr>
              <a:t>X['DOJ'] = (X['DOJ'] - pd.to_datetime('1970-01-01')).dt.days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1495</Words>
  <Application>Microsoft Office PowerPoint</Application>
  <PresentationFormat>Custom</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Helios Bold</vt:lpstr>
      <vt:lpstr>Klein Bold</vt:lpstr>
      <vt:lpstr>Helios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for Data Professionals</dc:title>
  <cp:lastModifiedBy>Shreenita Saha</cp:lastModifiedBy>
  <cp:revision>2</cp:revision>
  <dcterms:created xsi:type="dcterms:W3CDTF">2006-08-16T00:00:00Z</dcterms:created>
  <dcterms:modified xsi:type="dcterms:W3CDTF">2024-06-12T07:42:53Z</dcterms:modified>
  <dc:identifier>DAGH15YZGuo</dc:identifier>
</cp:coreProperties>
</file>