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4/4/2024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530D2B-C74A-979E-53B9-343A6CB008D7}"/>
              </a:ext>
            </a:extLst>
          </p:cNvPr>
          <p:cNvSpPr txBox="1"/>
          <p:nvPr/>
        </p:nvSpPr>
        <p:spPr>
          <a:xfrm>
            <a:off x="1721221" y="2151727"/>
            <a:ext cx="9269507" cy="2554545"/>
          </a:xfrm>
          <a:prstGeom prst="rect">
            <a:avLst/>
          </a:prstGeom>
          <a:noFill/>
        </p:spPr>
        <p:txBody>
          <a:bodyPr wrap="square" rtlCol="0">
            <a:spAutoFit/>
          </a:bodyPr>
          <a:lstStyle/>
          <a:p>
            <a:pPr marL="342900" indent="-342900" algn="l">
              <a:buFont typeface="+mj-lt"/>
              <a:buAutoNum type="arabicPeriod"/>
            </a:pPr>
            <a:r>
              <a:rPr lang="en-IN" sz="3200" b="1" dirty="0"/>
              <a:t>NAME           :</a:t>
            </a:r>
            <a:r>
              <a:rPr lang="en-IN" sz="3200" dirty="0"/>
              <a:t>SHREENITHI.S</a:t>
            </a:r>
          </a:p>
          <a:p>
            <a:pPr marL="342900" indent="-342900" algn="l">
              <a:buFont typeface="+mj-lt"/>
              <a:buAutoNum type="arabicPeriod"/>
            </a:pPr>
            <a:r>
              <a:rPr lang="en-IN" sz="3200" b="1" dirty="0"/>
              <a:t>DEPARTMENT:</a:t>
            </a:r>
            <a:r>
              <a:rPr lang="en-IN" sz="3200" dirty="0"/>
              <a:t>COMPUTER SCIENCE ENGINEERING </a:t>
            </a:r>
          </a:p>
          <a:p>
            <a:pPr marL="342900" indent="-342900" algn="l">
              <a:buFont typeface="+mj-lt"/>
              <a:buAutoNum type="arabicPeriod"/>
            </a:pPr>
            <a:r>
              <a:rPr lang="en-IN" sz="3200" b="1" dirty="0"/>
              <a:t>COLLEGE      :</a:t>
            </a:r>
            <a:r>
              <a:rPr lang="en-IN" sz="3200" dirty="0"/>
              <a:t>PARK COLLEGE OF ENGINEERING                    AND TECHNOLOGY </a:t>
            </a:r>
          </a:p>
          <a:p>
            <a:pPr marL="342900" indent="-342900" algn="l">
              <a:buFont typeface="+mj-lt"/>
              <a:buAutoNum type="arabicPeriod"/>
            </a:pPr>
            <a:r>
              <a:rPr lang="en-IN" sz="3200" b="1" dirty="0"/>
              <a:t>MAIL ID         :</a:t>
            </a:r>
            <a:r>
              <a:rPr lang="en-IN" sz="3200" dirty="0"/>
              <a:t> shreenithisureshkumar@gmail</a:t>
            </a:r>
            <a:r>
              <a:rPr lang="en-IN" sz="3200"/>
              <a:t>.com</a:t>
            </a:r>
            <a:endParaRPr lang="en-US" sz="3200" b="1" dirty="0"/>
          </a:p>
        </p:txBody>
      </p:sp>
    </p:spTree>
    <p:extLst>
      <p:ext uri="{BB962C8B-B14F-4D97-AF65-F5344CB8AC3E}">
        <p14:creationId xmlns:p14="http://schemas.microsoft.com/office/powerpoint/2010/main" val="2741928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8DF1DA-CAA4-E3DF-28DD-A5011E36E3F7}"/>
              </a:ext>
            </a:extLst>
          </p:cNvPr>
          <p:cNvSpPr txBox="1"/>
          <p:nvPr/>
        </p:nvSpPr>
        <p:spPr>
          <a:xfrm>
            <a:off x="1936376" y="892964"/>
            <a:ext cx="8606118" cy="5324535"/>
          </a:xfrm>
          <a:prstGeom prst="rect">
            <a:avLst/>
          </a:prstGeom>
          <a:noFill/>
        </p:spPr>
        <p:txBody>
          <a:bodyPr wrap="square" rtlCol="0">
            <a:spAutoFit/>
          </a:bodyPr>
          <a:lstStyle/>
          <a:p>
            <a:pPr algn="l"/>
            <a:r>
              <a:rPr lang="en-IN" sz="2000" dirty="0"/>
              <a:t>4.</a:t>
            </a:r>
            <a:r>
              <a:rPr lang="en-IN" sz="2000" b="1" dirty="0"/>
              <a:t>Training Objective</a:t>
            </a:r>
            <a:r>
              <a:rPr lang="en-IN" sz="2000" dirty="0"/>
              <a:t>: The model is trained using a parallel corpus of source-target language pairs. The training objective is typically maximum likelihood estimation (MLE) or its variants, such as cross-entropy loss, which measures the discrepancy between the model’s predicted probability distribution over the target vocabulary and the true distribution.</a:t>
            </a:r>
          </a:p>
          <a:p>
            <a:pPr algn="l"/>
            <a:r>
              <a:rPr lang="en-IN" sz="2000" dirty="0"/>
              <a:t>5.</a:t>
            </a:r>
            <a:r>
              <a:rPr lang="en-IN" sz="2000" b="1" dirty="0"/>
              <a:t>Beam Search or Greedy Decoding</a:t>
            </a:r>
            <a:r>
              <a:rPr lang="en-IN" sz="2000" dirty="0"/>
              <a:t>: During inference, the model generates translations by either greedily selecting the most likely word at each step or using beam search to explore multiple candidate translations and select the one with the highest overall probability</a:t>
            </a:r>
          </a:p>
          <a:p>
            <a:pPr algn="l"/>
            <a:r>
              <a:rPr lang="en-IN" sz="2000" dirty="0"/>
              <a:t>6.</a:t>
            </a:r>
            <a:r>
              <a:rPr lang="en-IN" sz="2000" b="1" dirty="0"/>
              <a:t>Fine-tuning and Transfer Learning</a:t>
            </a:r>
            <a:r>
              <a:rPr lang="en-IN" sz="2000" dirty="0"/>
              <a:t>: Large pre-trained language models, such as BERT or GPT, can be fine-tuned for specific translation tasks to leverage their language understanding capabilities. This approach often leads to improved performance, especially when training data is limited</a:t>
            </a:r>
          </a:p>
          <a:p>
            <a:pPr algn="l"/>
            <a:r>
              <a:rPr lang="en-IN" sz="2000" dirty="0"/>
              <a:t>Overall, the choice of modelling approach depends on factors such as the size of the dataset, computational resources available, and desired translation quality. Transformer-based architectures have become the de facto standard due to their effectiveness and scalability.</a:t>
            </a:r>
            <a:endParaRPr lang="en-US" sz="2000" dirty="0"/>
          </a:p>
        </p:txBody>
      </p:sp>
    </p:spTree>
    <p:extLst>
      <p:ext uri="{BB962C8B-B14F-4D97-AF65-F5344CB8AC3E}">
        <p14:creationId xmlns:p14="http://schemas.microsoft.com/office/powerpoint/2010/main" val="2819187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55C04-5471-5121-2881-FEF1BFCD4072}"/>
              </a:ext>
            </a:extLst>
          </p:cNvPr>
          <p:cNvSpPr>
            <a:spLocks noGrp="1"/>
          </p:cNvSpPr>
          <p:nvPr>
            <p:ph type="title"/>
          </p:nvPr>
        </p:nvSpPr>
        <p:spPr>
          <a:xfrm>
            <a:off x="913774" y="152755"/>
            <a:ext cx="10364451" cy="1596177"/>
          </a:xfrm>
        </p:spPr>
        <p:txBody>
          <a:bodyPr>
            <a:normAutofit/>
          </a:bodyPr>
          <a:lstStyle/>
          <a:p>
            <a:r>
              <a:rPr lang="en-IN" sz="4000" b="1" dirty="0"/>
              <a:t>Result</a:t>
            </a:r>
            <a:endParaRPr lang="en-US" sz="4000" b="1" dirty="0"/>
          </a:p>
        </p:txBody>
      </p:sp>
      <p:pic>
        <p:nvPicPr>
          <p:cNvPr id="4" name="Picture 3">
            <a:extLst>
              <a:ext uri="{FF2B5EF4-FFF2-40B4-BE49-F238E27FC236}">
                <a16:creationId xmlns:a16="http://schemas.microsoft.com/office/drawing/2014/main" id="{176E89E3-B2DF-7EAB-EE3F-B50C00D85273}"/>
              </a:ext>
            </a:extLst>
          </p:cNvPr>
          <p:cNvPicPr>
            <a:picLocks noChangeAspect="1"/>
          </p:cNvPicPr>
          <p:nvPr/>
        </p:nvPicPr>
        <p:blipFill>
          <a:blip r:embed="rId2"/>
          <a:stretch>
            <a:fillRect/>
          </a:stretch>
        </p:blipFill>
        <p:spPr>
          <a:xfrm>
            <a:off x="1918448" y="1647824"/>
            <a:ext cx="8139952" cy="4259332"/>
          </a:xfrm>
          <a:prstGeom prst="rect">
            <a:avLst/>
          </a:prstGeom>
        </p:spPr>
      </p:pic>
    </p:spTree>
    <p:extLst>
      <p:ext uri="{BB962C8B-B14F-4D97-AF65-F5344CB8AC3E}">
        <p14:creationId xmlns:p14="http://schemas.microsoft.com/office/powerpoint/2010/main" val="1615645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3DA3A-1B8B-974E-0DF8-E2DD9039D97E}"/>
              </a:ext>
            </a:extLst>
          </p:cNvPr>
          <p:cNvSpPr>
            <a:spLocks noGrp="1"/>
          </p:cNvSpPr>
          <p:nvPr>
            <p:ph type="title"/>
          </p:nvPr>
        </p:nvSpPr>
        <p:spPr/>
        <p:txBody>
          <a:bodyPr>
            <a:normAutofit/>
          </a:bodyPr>
          <a:lstStyle/>
          <a:p>
            <a:r>
              <a:rPr lang="en-IN" sz="4000" b="1" dirty="0"/>
              <a:t>Conclusion</a:t>
            </a:r>
            <a:endParaRPr lang="en-US" sz="4000" b="1" dirty="0"/>
          </a:p>
        </p:txBody>
      </p:sp>
      <p:sp>
        <p:nvSpPr>
          <p:cNvPr id="4" name="TextBox 3">
            <a:extLst>
              <a:ext uri="{FF2B5EF4-FFF2-40B4-BE49-F238E27FC236}">
                <a16:creationId xmlns:a16="http://schemas.microsoft.com/office/drawing/2014/main" id="{5176BABF-1229-60EC-5E63-BEB598A6FFC4}"/>
              </a:ext>
            </a:extLst>
          </p:cNvPr>
          <p:cNvSpPr txBox="1"/>
          <p:nvPr/>
        </p:nvSpPr>
        <p:spPr>
          <a:xfrm>
            <a:off x="2537012" y="1963270"/>
            <a:ext cx="7575176" cy="3970318"/>
          </a:xfrm>
          <a:prstGeom prst="rect">
            <a:avLst/>
          </a:prstGeom>
          <a:noFill/>
        </p:spPr>
        <p:txBody>
          <a:bodyPr wrap="square" rtlCol="0">
            <a:spAutoFit/>
          </a:bodyPr>
          <a:lstStyle/>
          <a:p>
            <a:pPr marL="285750" indent="-285750" algn="l">
              <a:buFont typeface="Arial" panose="020B0604020202020204" pitchFamily="34" charset="0"/>
              <a:buChar char="•"/>
            </a:pPr>
            <a:r>
              <a:rPr lang="en-IN" sz="2800" dirty="0"/>
              <a:t>The language translation model demonstrates remarkable capabilities in bridging linguistic barriers, facilitating global communication, and fostering cultural exchange. </a:t>
            </a:r>
          </a:p>
          <a:p>
            <a:pPr marL="285750" indent="-285750" algn="l">
              <a:buFont typeface="Arial" panose="020B0604020202020204" pitchFamily="34" charset="0"/>
              <a:buChar char="•"/>
            </a:pPr>
            <a:r>
              <a:rPr lang="en-IN" sz="2800" dirty="0"/>
              <a:t>Its accuracy, efficiency, and adaptability signify significant advancements in artificial intelligence.</a:t>
            </a:r>
          </a:p>
          <a:p>
            <a:pPr marL="285750" indent="-285750" algn="l">
              <a:buFont typeface="Arial" panose="020B0604020202020204" pitchFamily="34" charset="0"/>
              <a:buChar char="•"/>
            </a:pPr>
            <a:r>
              <a:rPr lang="en-IN" sz="2800" dirty="0"/>
              <a:t>It promises a future where language is no longer a barrier to understanding and connection among diverse communities worldwide.</a:t>
            </a:r>
            <a:endParaRPr lang="en-US" sz="2800" dirty="0"/>
          </a:p>
        </p:txBody>
      </p:sp>
    </p:spTree>
    <p:extLst>
      <p:ext uri="{BB962C8B-B14F-4D97-AF65-F5344CB8AC3E}">
        <p14:creationId xmlns:p14="http://schemas.microsoft.com/office/powerpoint/2010/main" val="2133786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5D8E4-E681-2B94-69D6-873AEEDD48BC}"/>
              </a:ext>
            </a:extLst>
          </p:cNvPr>
          <p:cNvSpPr>
            <a:spLocks noGrp="1"/>
          </p:cNvSpPr>
          <p:nvPr>
            <p:ph type="ctrTitle"/>
          </p:nvPr>
        </p:nvSpPr>
        <p:spPr>
          <a:xfrm>
            <a:off x="1751012" y="1300785"/>
            <a:ext cx="8689976" cy="3284663"/>
          </a:xfrm>
        </p:spPr>
        <p:txBody>
          <a:bodyPr>
            <a:normAutofit/>
          </a:bodyPr>
          <a:lstStyle/>
          <a:p>
            <a:r>
              <a:rPr lang="en-IN" sz="6000" dirty="0"/>
              <a:t>Language translation model </a:t>
            </a:r>
            <a:endParaRPr lang="en-US" sz="6000" dirty="0"/>
          </a:p>
        </p:txBody>
      </p:sp>
    </p:spTree>
    <p:extLst>
      <p:ext uri="{BB962C8B-B14F-4D97-AF65-F5344CB8AC3E}">
        <p14:creationId xmlns:p14="http://schemas.microsoft.com/office/powerpoint/2010/main" val="2982471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475AA65-035D-660A-C652-A25C127654C6}"/>
              </a:ext>
            </a:extLst>
          </p:cNvPr>
          <p:cNvSpPr>
            <a:spLocks noGrp="1"/>
          </p:cNvSpPr>
          <p:nvPr>
            <p:ph sz="quarter" idx="13"/>
          </p:nvPr>
        </p:nvSpPr>
        <p:spPr>
          <a:xfrm>
            <a:off x="5462108" y="624625"/>
            <a:ext cx="10019696" cy="2961619"/>
          </a:xfrm>
        </p:spPr>
        <p:txBody>
          <a:bodyPr>
            <a:noAutofit/>
          </a:bodyPr>
          <a:lstStyle/>
          <a:p>
            <a:pPr marL="457200" indent="-457200">
              <a:buFont typeface="+mj-lt"/>
              <a:buAutoNum type="arabicPeriod"/>
            </a:pPr>
            <a:r>
              <a:rPr lang="en-IN" sz="2800" dirty="0"/>
              <a:t>Problem statement</a:t>
            </a:r>
          </a:p>
          <a:p>
            <a:pPr marL="457200" indent="-457200">
              <a:buFont typeface="+mj-lt"/>
              <a:buAutoNum type="arabicPeriod"/>
            </a:pPr>
            <a:r>
              <a:rPr lang="en-IN" sz="2800" dirty="0"/>
              <a:t>Project overview</a:t>
            </a:r>
          </a:p>
          <a:p>
            <a:pPr marL="457200" indent="-457200">
              <a:buFont typeface="+mj-lt"/>
              <a:buAutoNum type="arabicPeriod"/>
            </a:pPr>
            <a:r>
              <a:rPr lang="en-IN" sz="2800" dirty="0"/>
              <a:t>End users</a:t>
            </a:r>
          </a:p>
          <a:p>
            <a:pPr marL="457200" indent="-457200">
              <a:buFont typeface="+mj-lt"/>
              <a:buAutoNum type="arabicPeriod"/>
            </a:pPr>
            <a:r>
              <a:rPr lang="en-IN" sz="2800" dirty="0"/>
              <a:t>Proposition</a:t>
            </a:r>
          </a:p>
          <a:p>
            <a:pPr marL="457200" indent="-457200">
              <a:buFont typeface="+mj-lt"/>
              <a:buAutoNum type="arabicPeriod"/>
            </a:pPr>
            <a:r>
              <a:rPr lang="en-IN" sz="2800" dirty="0"/>
              <a:t>Wow factors</a:t>
            </a:r>
          </a:p>
          <a:p>
            <a:pPr marL="457200" indent="-457200">
              <a:buFont typeface="+mj-lt"/>
              <a:buAutoNum type="arabicPeriod"/>
            </a:pPr>
            <a:r>
              <a:rPr lang="en-IN" sz="2800" dirty="0"/>
              <a:t>Modelling approach</a:t>
            </a:r>
          </a:p>
          <a:p>
            <a:pPr marL="457200" indent="-457200">
              <a:buFont typeface="+mj-lt"/>
              <a:buAutoNum type="arabicPeriod"/>
            </a:pPr>
            <a:r>
              <a:rPr lang="en-IN" sz="2800" dirty="0"/>
              <a:t>Result</a:t>
            </a:r>
          </a:p>
          <a:p>
            <a:pPr marL="457200" indent="-457200">
              <a:buFont typeface="+mj-lt"/>
              <a:buAutoNum type="arabicPeriod"/>
            </a:pPr>
            <a:r>
              <a:rPr lang="en-IN" sz="2800" dirty="0"/>
              <a:t>conclusion</a:t>
            </a:r>
            <a:endParaRPr lang="en-US" sz="2800" dirty="0"/>
          </a:p>
        </p:txBody>
      </p:sp>
      <p:sp>
        <p:nvSpPr>
          <p:cNvPr id="7" name="Title 6">
            <a:extLst>
              <a:ext uri="{FF2B5EF4-FFF2-40B4-BE49-F238E27FC236}">
                <a16:creationId xmlns:a16="http://schemas.microsoft.com/office/drawing/2014/main" id="{C99FE28E-C9A2-CCF4-AE39-E1EE0A19BD09}"/>
              </a:ext>
            </a:extLst>
          </p:cNvPr>
          <p:cNvSpPr>
            <a:spLocks noGrp="1"/>
          </p:cNvSpPr>
          <p:nvPr>
            <p:ph type="title"/>
          </p:nvPr>
        </p:nvSpPr>
        <p:spPr>
          <a:xfrm>
            <a:off x="-2869331" y="2770046"/>
            <a:ext cx="10364451" cy="1596177"/>
          </a:xfrm>
        </p:spPr>
        <p:txBody>
          <a:bodyPr>
            <a:normAutofit/>
          </a:bodyPr>
          <a:lstStyle/>
          <a:p>
            <a:r>
              <a:rPr lang="en-IN" sz="7200" dirty="0"/>
              <a:t>Agenda</a:t>
            </a:r>
            <a:endParaRPr lang="en-US" sz="7200" dirty="0"/>
          </a:p>
        </p:txBody>
      </p:sp>
    </p:spTree>
    <p:extLst>
      <p:ext uri="{BB962C8B-B14F-4D97-AF65-F5344CB8AC3E}">
        <p14:creationId xmlns:p14="http://schemas.microsoft.com/office/powerpoint/2010/main" val="3996061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D47D-C3DA-BCDC-2B4C-303EB2771C16}"/>
              </a:ext>
            </a:extLst>
          </p:cNvPr>
          <p:cNvSpPr>
            <a:spLocks noGrp="1"/>
          </p:cNvSpPr>
          <p:nvPr>
            <p:ph type="title"/>
          </p:nvPr>
        </p:nvSpPr>
        <p:spPr/>
        <p:txBody>
          <a:bodyPr>
            <a:normAutofit/>
          </a:bodyPr>
          <a:lstStyle/>
          <a:p>
            <a:r>
              <a:rPr lang="en-IN" sz="4800" dirty="0">
                <a:latin typeface="+mn-lt"/>
              </a:rPr>
              <a:t>Problem statement</a:t>
            </a:r>
            <a:endParaRPr lang="en-US" sz="4800" dirty="0">
              <a:latin typeface="+mn-lt"/>
            </a:endParaRPr>
          </a:p>
        </p:txBody>
      </p:sp>
      <p:sp>
        <p:nvSpPr>
          <p:cNvPr id="7" name="TextBox 6">
            <a:extLst>
              <a:ext uri="{FF2B5EF4-FFF2-40B4-BE49-F238E27FC236}">
                <a16:creationId xmlns:a16="http://schemas.microsoft.com/office/drawing/2014/main" id="{390AC431-3403-A2F1-6974-89638B48E730}"/>
              </a:ext>
            </a:extLst>
          </p:cNvPr>
          <p:cNvSpPr txBox="1"/>
          <p:nvPr/>
        </p:nvSpPr>
        <p:spPr>
          <a:xfrm>
            <a:off x="913774" y="2214694"/>
            <a:ext cx="10041097" cy="3216129"/>
          </a:xfrm>
          <a:prstGeom prst="rect">
            <a:avLst/>
          </a:prstGeom>
          <a:noFill/>
        </p:spPr>
        <p:txBody>
          <a:bodyPr wrap="square" rtlCol="0">
            <a:spAutoFit/>
          </a:bodyPr>
          <a:lstStyle/>
          <a:p>
            <a:pPr algn="l"/>
            <a:endParaRPr lang="en-US" dirty="0"/>
          </a:p>
        </p:txBody>
      </p:sp>
      <p:sp>
        <p:nvSpPr>
          <p:cNvPr id="8" name="TextBox 7">
            <a:extLst>
              <a:ext uri="{FF2B5EF4-FFF2-40B4-BE49-F238E27FC236}">
                <a16:creationId xmlns:a16="http://schemas.microsoft.com/office/drawing/2014/main" id="{C64E6A29-0600-488E-1C75-BF76D8869C03}"/>
              </a:ext>
            </a:extLst>
          </p:cNvPr>
          <p:cNvSpPr txBox="1"/>
          <p:nvPr/>
        </p:nvSpPr>
        <p:spPr>
          <a:xfrm rot="10800000" flipV="1">
            <a:off x="913772" y="2214694"/>
            <a:ext cx="10041098" cy="3657188"/>
          </a:xfrm>
          <a:prstGeom prst="rect">
            <a:avLst/>
          </a:prstGeom>
          <a:noFill/>
          <a:ln>
            <a:noFill/>
          </a:ln>
        </p:spPr>
        <p:txBody>
          <a:bodyPr wrap="square" rtlCol="0">
            <a:spAutoFit/>
          </a:bodyPr>
          <a:lstStyle/>
          <a:p>
            <a:pPr marL="285750" indent="-285750" algn="l">
              <a:buFont typeface="Arial" panose="020B0604020202020204" pitchFamily="34" charset="0"/>
              <a:buChar char="•"/>
            </a:pPr>
            <a:r>
              <a:rPr lang="en-US" sz="2800" dirty="0"/>
              <a:t>A language translation model is a system designed to convert text or speech from one language into another. </a:t>
            </a:r>
            <a:endParaRPr lang="en-IN" sz="2800" dirty="0"/>
          </a:p>
          <a:p>
            <a:pPr marL="285750" indent="-285750" algn="l">
              <a:buFont typeface="Arial" panose="020B0604020202020204" pitchFamily="34" charset="0"/>
              <a:buChar char="•"/>
            </a:pPr>
            <a:r>
              <a:rPr lang="en-US" sz="2800" dirty="0"/>
              <a:t>Its primary function is to accurately and fluently translate content while preserving meaning, tone, and context. </a:t>
            </a:r>
            <a:endParaRPr lang="en-IN" sz="2800" dirty="0"/>
          </a:p>
          <a:p>
            <a:pPr marL="285750" indent="-285750" algn="l">
              <a:buFont typeface="Arial" panose="020B0604020202020204" pitchFamily="34" charset="0"/>
              <a:buChar char="•"/>
            </a:pPr>
            <a:r>
              <a:rPr lang="en-US" sz="2800" dirty="0"/>
              <a:t>The goal is to create a model that can produce high-quality translations across a wide range of languages and domains, providing users with seamless communication and understanding across linguistic barriers.</a:t>
            </a:r>
          </a:p>
        </p:txBody>
      </p:sp>
      <p:sp>
        <p:nvSpPr>
          <p:cNvPr id="9" name="TextBox 8">
            <a:extLst>
              <a:ext uri="{FF2B5EF4-FFF2-40B4-BE49-F238E27FC236}">
                <a16:creationId xmlns:a16="http://schemas.microsoft.com/office/drawing/2014/main" id="{6982B861-30DF-3C19-6ADA-55B7E9FEE5F3}"/>
              </a:ext>
            </a:extLst>
          </p:cNvPr>
          <p:cNvSpPr txBox="1"/>
          <p:nvPr/>
        </p:nvSpPr>
        <p:spPr>
          <a:xfrm>
            <a:off x="5181600" y="2519082"/>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594674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A458-FFF5-24FA-FB7F-94918C71E0D5}"/>
              </a:ext>
            </a:extLst>
          </p:cNvPr>
          <p:cNvSpPr>
            <a:spLocks noGrp="1"/>
          </p:cNvSpPr>
          <p:nvPr>
            <p:ph type="title"/>
          </p:nvPr>
        </p:nvSpPr>
        <p:spPr/>
        <p:txBody>
          <a:bodyPr>
            <a:normAutofit/>
          </a:bodyPr>
          <a:lstStyle/>
          <a:p>
            <a:r>
              <a:rPr lang="en-IN" sz="4000" b="1" dirty="0"/>
              <a:t>Project overview</a:t>
            </a:r>
            <a:endParaRPr lang="en-US" sz="4000" b="1" dirty="0"/>
          </a:p>
        </p:txBody>
      </p:sp>
      <p:sp>
        <p:nvSpPr>
          <p:cNvPr id="4" name="TextBox 3">
            <a:extLst>
              <a:ext uri="{FF2B5EF4-FFF2-40B4-BE49-F238E27FC236}">
                <a16:creationId xmlns:a16="http://schemas.microsoft.com/office/drawing/2014/main" id="{90B6C6BA-D650-EED5-3CA9-7D888A7EC9FD}"/>
              </a:ext>
            </a:extLst>
          </p:cNvPr>
          <p:cNvSpPr txBox="1"/>
          <p:nvPr/>
        </p:nvSpPr>
        <p:spPr>
          <a:xfrm>
            <a:off x="5181600" y="2519082"/>
            <a:ext cx="1828800"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6F0E4016-2803-972C-1AC6-6013B97A033F}"/>
              </a:ext>
            </a:extLst>
          </p:cNvPr>
          <p:cNvSpPr txBox="1"/>
          <p:nvPr/>
        </p:nvSpPr>
        <p:spPr>
          <a:xfrm>
            <a:off x="1381189" y="1981199"/>
            <a:ext cx="9897036" cy="4031873"/>
          </a:xfrm>
          <a:prstGeom prst="rect">
            <a:avLst/>
          </a:prstGeom>
          <a:noFill/>
        </p:spPr>
        <p:txBody>
          <a:bodyPr wrap="square" rtlCol="0">
            <a:spAutoFit/>
          </a:bodyPr>
          <a:lstStyle/>
          <a:p>
            <a:pPr marL="285750" indent="-285750" algn="l">
              <a:buFont typeface="Arial" panose="020B0604020202020204" pitchFamily="34" charset="0"/>
              <a:buChar char="•"/>
            </a:pPr>
            <a:r>
              <a:rPr lang="en-IN" sz="3200" dirty="0"/>
              <a:t>The main aim of the project is to translate one language into another language</a:t>
            </a:r>
          </a:p>
          <a:p>
            <a:pPr marL="285750" indent="-285750" algn="l">
              <a:buFont typeface="Arial" panose="020B0604020202020204" pitchFamily="34" charset="0"/>
              <a:buChar char="•"/>
            </a:pPr>
            <a:r>
              <a:rPr lang="en-IN" sz="3200" dirty="0"/>
              <a:t>By using python, we seek to accurately change one language into another specified language</a:t>
            </a:r>
          </a:p>
          <a:p>
            <a:pPr marL="285750" indent="-285750" algn="l">
              <a:buFont typeface="Arial" panose="020B0604020202020204" pitchFamily="34" charset="0"/>
              <a:buChar char="•"/>
            </a:pPr>
            <a:r>
              <a:rPr lang="en-IN" sz="3200" dirty="0"/>
              <a:t>The system will utilize deep learning techniques to lean The mappings between source and target languages enabling accurate and fluent translations across various language pairs</a:t>
            </a:r>
            <a:endParaRPr lang="en-US" sz="3200" dirty="0"/>
          </a:p>
        </p:txBody>
      </p:sp>
    </p:spTree>
    <p:extLst>
      <p:ext uri="{BB962C8B-B14F-4D97-AF65-F5344CB8AC3E}">
        <p14:creationId xmlns:p14="http://schemas.microsoft.com/office/powerpoint/2010/main" val="3082732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0BCF-774B-DDD5-55C8-CFD93D6E870F}"/>
              </a:ext>
            </a:extLst>
          </p:cNvPr>
          <p:cNvSpPr>
            <a:spLocks noGrp="1"/>
          </p:cNvSpPr>
          <p:nvPr>
            <p:ph type="title"/>
          </p:nvPr>
        </p:nvSpPr>
        <p:spPr>
          <a:xfrm>
            <a:off x="1066174" y="242101"/>
            <a:ext cx="10364451" cy="1596177"/>
          </a:xfrm>
        </p:spPr>
        <p:txBody>
          <a:bodyPr/>
          <a:lstStyle/>
          <a:p>
            <a:r>
              <a:rPr lang="en-IN" b="1" dirty="0"/>
              <a:t>End users</a:t>
            </a:r>
            <a:endParaRPr lang="en-US" b="1" dirty="0"/>
          </a:p>
        </p:txBody>
      </p:sp>
      <p:sp>
        <p:nvSpPr>
          <p:cNvPr id="4" name="TextBox 3">
            <a:extLst>
              <a:ext uri="{FF2B5EF4-FFF2-40B4-BE49-F238E27FC236}">
                <a16:creationId xmlns:a16="http://schemas.microsoft.com/office/drawing/2014/main" id="{2A2836FF-9219-6DB1-9818-0A54568BEC97}"/>
              </a:ext>
            </a:extLst>
          </p:cNvPr>
          <p:cNvSpPr txBox="1"/>
          <p:nvPr/>
        </p:nvSpPr>
        <p:spPr>
          <a:xfrm flipV="1">
            <a:off x="3191436" y="2635623"/>
            <a:ext cx="5235388" cy="1066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90C8B74A-B239-522B-F6C6-9BFD4D4D0357}"/>
              </a:ext>
            </a:extLst>
          </p:cNvPr>
          <p:cNvSpPr txBox="1"/>
          <p:nvPr/>
        </p:nvSpPr>
        <p:spPr>
          <a:xfrm>
            <a:off x="2259105" y="1372113"/>
            <a:ext cx="7978588" cy="4401205"/>
          </a:xfrm>
          <a:prstGeom prst="rect">
            <a:avLst/>
          </a:prstGeom>
          <a:noFill/>
        </p:spPr>
        <p:txBody>
          <a:bodyPr wrap="square" rtlCol="0">
            <a:spAutoFit/>
          </a:bodyPr>
          <a:lstStyle/>
          <a:p>
            <a:pPr marL="285750" indent="-285750" algn="l">
              <a:buFont typeface="Arial" panose="020B0604020202020204" pitchFamily="34" charset="0"/>
              <a:buChar char="•"/>
            </a:pPr>
            <a:r>
              <a:rPr lang="en-IN" sz="2800" dirty="0"/>
              <a:t>The end users of a language translation model are</a:t>
            </a:r>
          </a:p>
          <a:p>
            <a:pPr marL="285750" indent="-285750" algn="l">
              <a:buFont typeface="Arial" panose="020B0604020202020204" pitchFamily="34" charset="0"/>
              <a:buChar char="•"/>
            </a:pPr>
            <a:r>
              <a:rPr lang="en-IN" sz="2800" dirty="0"/>
              <a:t> Typically individuals or organizations who utilize the model to translate text or speech from one language to another for various purposes, such as communication, information retrieval, or content localization. </a:t>
            </a:r>
          </a:p>
          <a:p>
            <a:pPr marL="285750" indent="-285750" algn="l">
              <a:buFont typeface="Arial" panose="020B0604020202020204" pitchFamily="34" charset="0"/>
              <a:buChar char="•"/>
            </a:pPr>
            <a:r>
              <a:rPr lang="en-IN" sz="2800" dirty="0"/>
              <a:t>These users can include individuals seeking translation services, businesses expanding into global markets, researchers </a:t>
            </a:r>
            <a:r>
              <a:rPr lang="en-IN" sz="2800" dirty="0" err="1"/>
              <a:t>analyzing</a:t>
            </a:r>
            <a:r>
              <a:rPr lang="en-IN" sz="2800" dirty="0"/>
              <a:t> multilingual data, and more.</a:t>
            </a:r>
            <a:endParaRPr lang="en-US" sz="2800" dirty="0"/>
          </a:p>
        </p:txBody>
      </p:sp>
    </p:spTree>
    <p:extLst>
      <p:ext uri="{BB962C8B-B14F-4D97-AF65-F5344CB8AC3E}">
        <p14:creationId xmlns:p14="http://schemas.microsoft.com/office/powerpoint/2010/main" val="3187094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D6A9-B971-81AF-6A4E-F2B28FF2866B}"/>
              </a:ext>
            </a:extLst>
          </p:cNvPr>
          <p:cNvSpPr>
            <a:spLocks noGrp="1"/>
          </p:cNvSpPr>
          <p:nvPr>
            <p:ph type="title"/>
          </p:nvPr>
        </p:nvSpPr>
        <p:spPr>
          <a:xfrm>
            <a:off x="913774" y="241931"/>
            <a:ext cx="10364451" cy="1596177"/>
          </a:xfrm>
        </p:spPr>
        <p:txBody>
          <a:bodyPr/>
          <a:lstStyle/>
          <a:p>
            <a:r>
              <a:rPr lang="en-IN" b="1" dirty="0"/>
              <a:t>Proposition</a:t>
            </a:r>
            <a:endParaRPr lang="en-US" b="1" dirty="0"/>
          </a:p>
        </p:txBody>
      </p:sp>
      <p:sp>
        <p:nvSpPr>
          <p:cNvPr id="4" name="TextBox 3">
            <a:extLst>
              <a:ext uri="{FF2B5EF4-FFF2-40B4-BE49-F238E27FC236}">
                <a16:creationId xmlns:a16="http://schemas.microsoft.com/office/drawing/2014/main" id="{1D4D6DC4-D9B7-E660-ACE6-E320889F06A9}"/>
              </a:ext>
            </a:extLst>
          </p:cNvPr>
          <p:cNvSpPr txBox="1"/>
          <p:nvPr/>
        </p:nvSpPr>
        <p:spPr>
          <a:xfrm flipV="1">
            <a:off x="3299012" y="2895190"/>
            <a:ext cx="4625788" cy="1748117"/>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08BD9D6A-4F4F-B68E-AFD1-BF0F36BB4316}"/>
              </a:ext>
            </a:extLst>
          </p:cNvPr>
          <p:cNvSpPr txBox="1"/>
          <p:nvPr/>
        </p:nvSpPr>
        <p:spPr>
          <a:xfrm>
            <a:off x="1577789" y="1353202"/>
            <a:ext cx="8713694" cy="4832092"/>
          </a:xfrm>
          <a:prstGeom prst="rect">
            <a:avLst/>
          </a:prstGeom>
          <a:noFill/>
        </p:spPr>
        <p:txBody>
          <a:bodyPr wrap="square" rtlCol="0">
            <a:spAutoFit/>
          </a:bodyPr>
          <a:lstStyle/>
          <a:p>
            <a:pPr marL="285750" indent="-285750" algn="l">
              <a:buFont typeface="Arial" panose="020B0604020202020204" pitchFamily="34" charset="0"/>
              <a:buChar char="•"/>
            </a:pPr>
            <a:r>
              <a:rPr lang="en-IN" sz="2800" dirty="0"/>
              <a:t>The value proposition of a language translation model lies in its ability to accurately and efficiently translate text or speech from one language to another, facilitating communication and understanding across linguistic barriers. </a:t>
            </a:r>
          </a:p>
          <a:p>
            <a:pPr marL="285750" indent="-285750" algn="l">
              <a:buFont typeface="Arial" panose="020B0604020202020204" pitchFamily="34" charset="0"/>
              <a:buChar char="•"/>
            </a:pPr>
            <a:r>
              <a:rPr lang="en-IN" sz="2800" dirty="0"/>
              <a:t>These models can save time, reduce costs, and improve accessibility for individuals, businesses, and organizations operating in multilingual environments.</a:t>
            </a:r>
          </a:p>
          <a:p>
            <a:pPr marL="285750" indent="-285750" algn="l">
              <a:buFont typeface="Arial" panose="020B0604020202020204" pitchFamily="34" charset="0"/>
              <a:buChar char="•"/>
            </a:pPr>
            <a:r>
              <a:rPr lang="en-IN" sz="2800" dirty="0"/>
              <a:t> Additionally, they can enhance user experience by providing seamless and natural translations across various platforms and applications.</a:t>
            </a:r>
            <a:endParaRPr lang="en-US" sz="2800" dirty="0"/>
          </a:p>
        </p:txBody>
      </p:sp>
    </p:spTree>
    <p:extLst>
      <p:ext uri="{BB962C8B-B14F-4D97-AF65-F5344CB8AC3E}">
        <p14:creationId xmlns:p14="http://schemas.microsoft.com/office/powerpoint/2010/main" val="2697970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9C91-E9EB-029F-6744-BDDB0230A2CC}"/>
              </a:ext>
            </a:extLst>
          </p:cNvPr>
          <p:cNvSpPr>
            <a:spLocks noGrp="1"/>
          </p:cNvSpPr>
          <p:nvPr>
            <p:ph type="title"/>
          </p:nvPr>
        </p:nvSpPr>
        <p:spPr>
          <a:xfrm>
            <a:off x="913774" y="156616"/>
            <a:ext cx="10364451" cy="1596177"/>
          </a:xfrm>
        </p:spPr>
        <p:txBody>
          <a:bodyPr/>
          <a:lstStyle/>
          <a:p>
            <a:r>
              <a:rPr lang="en-IN" b="1" dirty="0"/>
              <a:t>Wow Factors</a:t>
            </a:r>
            <a:endParaRPr lang="en-US" b="1" dirty="0"/>
          </a:p>
        </p:txBody>
      </p:sp>
      <p:sp>
        <p:nvSpPr>
          <p:cNvPr id="4" name="TextBox 3">
            <a:extLst>
              <a:ext uri="{FF2B5EF4-FFF2-40B4-BE49-F238E27FC236}">
                <a16:creationId xmlns:a16="http://schemas.microsoft.com/office/drawing/2014/main" id="{DCED246D-14C6-DC94-903B-0FB5E7BB3262}"/>
              </a:ext>
            </a:extLst>
          </p:cNvPr>
          <p:cNvSpPr txBox="1"/>
          <p:nvPr/>
        </p:nvSpPr>
        <p:spPr>
          <a:xfrm>
            <a:off x="5181600" y="2519082"/>
            <a:ext cx="1828800" cy="1828800"/>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ED50F61C-05DA-1281-DA26-950EF9C3D701}"/>
              </a:ext>
            </a:extLst>
          </p:cNvPr>
          <p:cNvSpPr txBox="1"/>
          <p:nvPr/>
        </p:nvSpPr>
        <p:spPr>
          <a:xfrm>
            <a:off x="3047687" y="2514600"/>
            <a:ext cx="6096626" cy="1828800"/>
          </a:xfrm>
          <a:prstGeom prst="rect">
            <a:avLst/>
          </a:prstGeom>
          <a:noFill/>
        </p:spPr>
        <p:txBody>
          <a:bodyPr wrap="square" rtlCol="0">
            <a:spAutoFit/>
          </a:bodyPr>
          <a:lstStyle/>
          <a:p>
            <a:pPr algn="l"/>
            <a:endParaRPr lang="en-US" dirty="0"/>
          </a:p>
        </p:txBody>
      </p:sp>
      <p:sp>
        <p:nvSpPr>
          <p:cNvPr id="8" name="TextBox 7">
            <a:extLst>
              <a:ext uri="{FF2B5EF4-FFF2-40B4-BE49-F238E27FC236}">
                <a16:creationId xmlns:a16="http://schemas.microsoft.com/office/drawing/2014/main" id="{73092BDA-CAE2-FA13-B980-83D7F5B239FB}"/>
              </a:ext>
            </a:extLst>
          </p:cNvPr>
          <p:cNvSpPr txBox="1"/>
          <p:nvPr/>
        </p:nvSpPr>
        <p:spPr>
          <a:xfrm>
            <a:off x="2151530" y="1465922"/>
            <a:ext cx="9287434" cy="4524315"/>
          </a:xfrm>
          <a:prstGeom prst="rect">
            <a:avLst/>
          </a:prstGeom>
          <a:noFill/>
        </p:spPr>
        <p:txBody>
          <a:bodyPr wrap="square" rtlCol="0">
            <a:spAutoFit/>
          </a:bodyPr>
          <a:lstStyle/>
          <a:p>
            <a:pPr algn="l"/>
            <a:r>
              <a:rPr lang="en-IN" sz="1600" b="1" dirty="0"/>
              <a:t>Language translation models, like the one you’re using now, offer several wow factors:
1.Accuracy
2.Speed
3.Adaptability
4.Multilingualism
5.Continuous Improvement
6. Integration
7. Customization.
These factors collectively contribute to the wow factor of language translation models, revolutionizing the way we communicate across languages.</a:t>
            </a:r>
            <a:endParaRPr lang="en-US" sz="1600" b="1" dirty="0"/>
          </a:p>
        </p:txBody>
      </p:sp>
    </p:spTree>
    <p:extLst>
      <p:ext uri="{BB962C8B-B14F-4D97-AF65-F5344CB8AC3E}">
        <p14:creationId xmlns:p14="http://schemas.microsoft.com/office/powerpoint/2010/main" val="3895286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B80E8-59E5-D3DB-F2F4-DBCEBCF90289}"/>
              </a:ext>
            </a:extLst>
          </p:cNvPr>
          <p:cNvSpPr>
            <a:spLocks noGrp="1"/>
          </p:cNvSpPr>
          <p:nvPr>
            <p:ph type="title"/>
          </p:nvPr>
        </p:nvSpPr>
        <p:spPr>
          <a:xfrm>
            <a:off x="913773" y="385435"/>
            <a:ext cx="10364451" cy="1596177"/>
          </a:xfrm>
        </p:spPr>
        <p:txBody>
          <a:bodyPr/>
          <a:lstStyle/>
          <a:p>
            <a:r>
              <a:rPr lang="en-IN" b="1" dirty="0"/>
              <a:t>Modelling approach</a:t>
            </a:r>
            <a:endParaRPr lang="en-US" b="1" dirty="0"/>
          </a:p>
        </p:txBody>
      </p:sp>
      <p:sp>
        <p:nvSpPr>
          <p:cNvPr id="4" name="TextBox 3">
            <a:extLst>
              <a:ext uri="{FF2B5EF4-FFF2-40B4-BE49-F238E27FC236}">
                <a16:creationId xmlns:a16="http://schemas.microsoft.com/office/drawing/2014/main" id="{96D345AD-037A-70CA-4CBF-3FA645636E61}"/>
              </a:ext>
            </a:extLst>
          </p:cNvPr>
          <p:cNvSpPr txBox="1"/>
          <p:nvPr/>
        </p:nvSpPr>
        <p:spPr>
          <a:xfrm>
            <a:off x="1326776" y="1676399"/>
            <a:ext cx="9538447" cy="5355312"/>
          </a:xfrm>
          <a:prstGeom prst="rect">
            <a:avLst/>
          </a:prstGeom>
          <a:noFill/>
        </p:spPr>
        <p:txBody>
          <a:bodyPr wrap="square" rtlCol="0">
            <a:spAutoFit/>
          </a:bodyPr>
          <a:lstStyle/>
          <a:p>
            <a:pPr algn="l"/>
            <a:r>
              <a:rPr lang="en-IN" dirty="0"/>
              <a:t>Language translation models, especially those based on neural networks, typically use a sequence-to-sequence (seq2seq) modelling approach. Here’s a brief overview:
1.</a:t>
            </a:r>
            <a:r>
              <a:rPr lang="en-IN" b="1" dirty="0"/>
              <a:t> Encoder-Decoder Architecture:</a:t>
            </a:r>
            <a:r>
              <a:rPr lang="en-IN" dirty="0"/>
              <a:t> The model consists of two main components: an encoder and a decoder. The encoder processes the input sequence (source language) and converts it into a fixed-length vector representation called the context vector. The decoder then generates the output sequence (target language) based on this context vector.
</a:t>
            </a:r>
            <a:r>
              <a:rPr lang="en-IN" b="1" dirty="0"/>
              <a:t>
2. Recurrent Neural Networks (RNNs) or Transformers</a:t>
            </a:r>
            <a:r>
              <a:rPr lang="en-IN" dirty="0"/>
              <a:t>: Traditionally, recurrent neural networks (RNNs), especially variants like Long Short-Term Memory (LSTM) or Gated Recurrent Unit (GRU), were used for both the encoder and decoder. However, transformer-based architectures, such as the one introduced in the “Attention is All You Need” paper, have become more popular due to their superior performance and parallelization capabilities.
3.</a:t>
            </a:r>
            <a:r>
              <a:rPr lang="en-IN" b="1" dirty="0"/>
              <a:t> Attention Mechanism:</a:t>
            </a:r>
            <a:r>
              <a:rPr lang="en-IN" dirty="0"/>
              <a:t> Attention mechanisms help the model focus on relevant parts of the input sequence during the decoding process. This allows the model to effectively handle long-range dependencies and improve translation accuracy.
</a:t>
            </a:r>
            <a:endParaRPr lang="en-US" dirty="0"/>
          </a:p>
        </p:txBody>
      </p:sp>
    </p:spTree>
    <p:extLst>
      <p:ext uri="{BB962C8B-B14F-4D97-AF65-F5344CB8AC3E}">
        <p14:creationId xmlns:p14="http://schemas.microsoft.com/office/powerpoint/2010/main" val="153152340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Droplet</vt:lpstr>
      <vt:lpstr>PowerPoint Presentation</vt:lpstr>
      <vt:lpstr>Language translation model </vt:lpstr>
      <vt:lpstr>Agenda</vt:lpstr>
      <vt:lpstr>Problem statement</vt:lpstr>
      <vt:lpstr>Project overview</vt:lpstr>
      <vt:lpstr>End users</vt:lpstr>
      <vt:lpstr>Proposition</vt:lpstr>
      <vt:lpstr>Wow Factors</vt:lpstr>
      <vt:lpstr>Modelling approach</vt:lpstr>
      <vt:lpstr>PowerPoint Presentation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translation model </dc:title>
  <dc:creator>shreenithisureshkumar@gmail.com</dc:creator>
  <cp:lastModifiedBy>shreenithisureshkumar@gmail.com</cp:lastModifiedBy>
  <cp:revision>3</cp:revision>
  <dcterms:created xsi:type="dcterms:W3CDTF">2024-04-04T09:27:43Z</dcterms:created>
  <dcterms:modified xsi:type="dcterms:W3CDTF">2024-04-04T16:08:35Z</dcterms:modified>
</cp:coreProperties>
</file>