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7" d="100"/>
          <a:sy n="57" d="100"/>
        </p:scale>
        <p:origin x="9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18632" y="2136011"/>
            <a:ext cx="7929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RM.SHREEPRIYADARSHINI</a:t>
            </a:r>
            <a:endParaRPr spc="15" dirty="0"/>
          </a:p>
        </p:txBody>
      </p:sp>
      <p:sp>
        <p:nvSpPr>
          <p:cNvPr id="8" name="object 8"/>
          <p:cNvSpPr txBox="1"/>
          <p:nvPr/>
        </p:nvSpPr>
        <p:spPr>
          <a:xfrm>
            <a:off x="6484620" y="2821622"/>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a:t>
            </a:r>
            <a:r>
              <a:rPr lang="en-IN" sz="2400" b="1" spc="10" dirty="0" err="1">
                <a:solidFill>
                  <a:srgbClr val="2D936B"/>
                </a:solidFill>
                <a:latin typeface="Trebuchet MS"/>
                <a:cs typeface="Trebuchet MS"/>
              </a:rPr>
              <a:t>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r>
              <a:rPr lang="en-IN" dirty="0"/>
              <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9A09207-A97A-92C2-2EBA-1AB562DF3EF3}"/>
              </a:ext>
            </a:extLst>
          </p:cNvPr>
          <p:cNvSpPr txBox="1"/>
          <p:nvPr/>
        </p:nvSpPr>
        <p:spPr>
          <a:xfrm>
            <a:off x="533399" y="2215120"/>
            <a:ext cx="9001125" cy="3785652"/>
          </a:xfrm>
          <a:prstGeom prst="rect">
            <a:avLst/>
          </a:prstGeom>
          <a:noFill/>
        </p:spPr>
        <p:txBody>
          <a:bodyPr wrap="square" rtlCol="0">
            <a:spAutoFit/>
          </a:bodyPr>
          <a:lstStyle/>
          <a:p>
            <a:r>
              <a:rPr lang="en-US" sz="2000" dirty="0">
                <a:solidFill>
                  <a:srgbClr val="0D0D0D"/>
                </a:solidFill>
                <a:latin typeface="+mj-lt"/>
              </a:rPr>
              <a:t>My</a:t>
            </a:r>
            <a:r>
              <a:rPr lang="en-US" sz="2000" b="0" i="0" dirty="0">
                <a:solidFill>
                  <a:srgbClr val="0D0D0D"/>
                </a:solidFill>
                <a:effectLst/>
                <a:latin typeface="+mj-lt"/>
              </a:rPr>
              <a:t> trained model exhibits remarkable proficiency in generating high-fidelity celebrity faces that closely resemble authentic photographs. Through extensive validation and testing, we achieve impressive levels of realism and diversity in the generated images, capturing the unique characteristics and expressions of various celebrities present in the dataset. Qualitative assessments reveal that the generated faces possess striking resemblances to their real counterparts, eliciting astonishment and admiration from viewers. Furthermore, quantitative metrics such as inception score and </a:t>
            </a:r>
            <a:r>
              <a:rPr lang="en-US" sz="2000" b="0" i="0" dirty="0" err="1">
                <a:solidFill>
                  <a:srgbClr val="0D0D0D"/>
                </a:solidFill>
                <a:effectLst/>
                <a:latin typeface="+mj-lt"/>
              </a:rPr>
              <a:t>Fréchet</a:t>
            </a:r>
            <a:r>
              <a:rPr lang="en-US" sz="2000" b="0" i="0" dirty="0">
                <a:solidFill>
                  <a:srgbClr val="0D0D0D"/>
                </a:solidFill>
                <a:effectLst/>
                <a:latin typeface="+mj-lt"/>
              </a:rPr>
              <a:t> Inception Distance (FID) validate the quality and diversity of the generated images, consistently outperforming baseline approaches. These compelling results underscore the efficacy and potential of our approach in pushing the boundaries of synthetic image generation and opening new avenues for creative expression and research exploration</a:t>
            </a:r>
            <a:r>
              <a:rPr lang="en-US" sz="2000" b="0" i="0" dirty="0">
                <a:solidFill>
                  <a:srgbClr val="0D0D0D"/>
                </a:solidFill>
                <a:effectLst/>
                <a:latin typeface="Söhne"/>
              </a:rPr>
              <a:t>.</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1571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D047F9E-6E4F-91D8-851D-9BB07A98B46D}"/>
              </a:ext>
            </a:extLst>
          </p:cNvPr>
          <p:cNvSpPr txBox="1"/>
          <p:nvPr/>
        </p:nvSpPr>
        <p:spPr>
          <a:xfrm>
            <a:off x="1066800" y="2514600"/>
            <a:ext cx="8310280" cy="1077218"/>
          </a:xfrm>
          <a:prstGeom prst="rect">
            <a:avLst/>
          </a:prstGeom>
          <a:noFill/>
        </p:spPr>
        <p:txBody>
          <a:bodyPr wrap="square" rtlCol="0">
            <a:spAutoFit/>
          </a:bodyPr>
          <a:lstStyle/>
          <a:p>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"Exploring </a:t>
            </a:r>
            <a:r>
              <a:rPr lang="en-US" sz="32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CelebA</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 Visual Journey through Celebrity Faces"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489BC34-9329-2FA4-4502-AAD187C23A41}"/>
              </a:ext>
            </a:extLst>
          </p:cNvPr>
          <p:cNvSpPr txBox="1"/>
          <p:nvPr/>
        </p:nvSpPr>
        <p:spPr>
          <a:xfrm>
            <a:off x="3096894" y="1447800"/>
            <a:ext cx="5497300" cy="1846659"/>
          </a:xfrm>
          <a:prstGeom prst="rect">
            <a:avLst/>
          </a:prstGeom>
          <a:noFill/>
        </p:spPr>
        <p:txBody>
          <a:bodyPr wrap="square" rtlCol="0">
            <a:spAutoFit/>
          </a:bodyPr>
          <a:lstStyle/>
          <a:p>
            <a:pPr algn="l">
              <a:buFont typeface="+mj-lt"/>
              <a:buAutoNum type="arabicPeriod"/>
            </a:pP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Introduction</a:t>
            </a:r>
          </a:p>
          <a:p>
            <a:pPr algn="l">
              <a:buFont typeface="+mj-lt"/>
              <a:buAutoNum type="arabicPeriod"/>
            </a:pP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Dataset Acquisition and Preprocessing</a:t>
            </a:r>
          </a:p>
          <a:p>
            <a:pPr algn="l">
              <a:buFont typeface="+mj-lt"/>
              <a:buAutoNum type="arabicPeriod"/>
            </a:pP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Loading and Displaying </a:t>
            </a:r>
            <a:r>
              <a:rPr lang="en-US" sz="24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CelebA</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Images</a:t>
            </a:r>
          </a:p>
          <a:p>
            <a:pPr algn="l">
              <a:buFont typeface="+mj-lt"/>
              <a:buAutoNum type="arabicPeriod"/>
            </a:pP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025AE7B-C252-478B-22EA-91C4E0977A46}"/>
              </a:ext>
            </a:extLst>
          </p:cNvPr>
          <p:cNvSpPr txBox="1"/>
          <p:nvPr/>
        </p:nvSpPr>
        <p:spPr>
          <a:xfrm>
            <a:off x="533400" y="2438400"/>
            <a:ext cx="6400800" cy="1569660"/>
          </a:xfrm>
          <a:prstGeom prst="rect">
            <a:avLst/>
          </a:prstGeom>
          <a:noFill/>
        </p:spPr>
        <p:txBody>
          <a:bodyPr wrap="square" rtlCol="0">
            <a:spAutoFit/>
          </a:bodyPr>
          <a:lstStyle/>
          <a:p>
            <a:r>
              <a:rPr lang="en-US" sz="3200" b="0" i="0" dirty="0">
                <a:solidFill>
                  <a:srgbClr val="0D0D0D"/>
                </a:solidFill>
                <a:effectLst/>
                <a:latin typeface="+mj-lt"/>
              </a:rPr>
              <a:t>“Leveraging Generative AI for Effective Celebrity Face Generation Using the </a:t>
            </a:r>
            <a:r>
              <a:rPr lang="en-US" sz="3200" b="0" i="0" dirty="0" err="1">
                <a:solidFill>
                  <a:srgbClr val="0D0D0D"/>
                </a:solidFill>
                <a:effectLst/>
                <a:latin typeface="+mj-lt"/>
              </a:rPr>
              <a:t>CelebA</a:t>
            </a:r>
            <a:r>
              <a:rPr lang="en-US" sz="3200" b="0" i="0" dirty="0">
                <a:solidFill>
                  <a:srgbClr val="0D0D0D"/>
                </a:solidFill>
                <a:effectLst/>
                <a:latin typeface="+mj-lt"/>
              </a:rPr>
              <a:t> Dataset”</a:t>
            </a:r>
            <a:endParaRPr lang="en-IN" sz="3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7E6131D-29E5-7197-7F20-34A68D2881E2}"/>
              </a:ext>
            </a:extLst>
          </p:cNvPr>
          <p:cNvSpPr txBox="1"/>
          <p:nvPr/>
        </p:nvSpPr>
        <p:spPr>
          <a:xfrm>
            <a:off x="739775" y="2743200"/>
            <a:ext cx="8023225" cy="2862322"/>
          </a:xfrm>
          <a:prstGeom prst="rect">
            <a:avLst/>
          </a:prstGeom>
          <a:noFill/>
        </p:spPr>
        <p:txBody>
          <a:bodyPr wrap="square" rtlCol="0">
            <a:spAutoFit/>
          </a:bodyPr>
          <a:lstStyle/>
          <a:p>
            <a:r>
              <a:rPr lang="en-US" sz="2000" b="0" i="0" dirty="0">
                <a:solidFill>
                  <a:srgbClr val="0D0D0D"/>
                </a:solidFill>
                <a:effectLst/>
                <a:latin typeface="+mj-lt"/>
              </a:rPr>
              <a:t>Utilizing cutting-edge Generative AI methods to synthesize lifelike celebrity faces from the </a:t>
            </a:r>
            <a:r>
              <a:rPr lang="en-US" sz="2000" b="0" i="0" dirty="0" err="1">
                <a:solidFill>
                  <a:srgbClr val="0D0D0D"/>
                </a:solidFill>
                <a:effectLst/>
                <a:latin typeface="+mj-lt"/>
              </a:rPr>
              <a:t>CelebA</a:t>
            </a:r>
            <a:r>
              <a:rPr lang="en-US" sz="2000" b="0" i="0" dirty="0">
                <a:solidFill>
                  <a:srgbClr val="0D0D0D"/>
                </a:solidFill>
                <a:effectLst/>
                <a:latin typeface="+mj-lt"/>
              </a:rPr>
              <a:t> dataset. This project aims to leverage advanced deep learning techniques to bridge the gap between realism and imagination in generating celebrity facial images. By harnessing the power of Generative AI, we seek to create a robust pipeline capable of producing convincing and diverse celebrity portraits. Through extensive experimentation and model refinement, our objective is to push the boundaries of synthetic image generation while maintaining ethical considerations and preserving individual identities.</a:t>
            </a:r>
            <a:endParaRPr lang="en-IN"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1410AD-8B83-ED6D-87E5-DBF45EBCEB7E}"/>
              </a:ext>
            </a:extLst>
          </p:cNvPr>
          <p:cNvSpPr txBox="1"/>
          <p:nvPr/>
        </p:nvSpPr>
        <p:spPr>
          <a:xfrm>
            <a:off x="457200" y="1944416"/>
            <a:ext cx="8610600" cy="3693319"/>
          </a:xfrm>
          <a:prstGeom prst="rect">
            <a:avLst/>
          </a:prstGeom>
          <a:noFill/>
        </p:spPr>
        <p:txBody>
          <a:bodyPr wrap="square" rtlCol="0">
            <a:spAutoFit/>
          </a:bodyPr>
          <a:lstStyle/>
          <a:p>
            <a:pPr algn="l">
              <a:buFont typeface="+mj-lt"/>
              <a:buAutoNum type="arabicPeriod"/>
            </a:pPr>
            <a:r>
              <a:rPr lang="en-US" b="0" i="0" dirty="0">
                <a:solidFill>
                  <a:srgbClr val="0D0D0D"/>
                </a:solidFill>
                <a:effectLst/>
                <a:latin typeface="Söhne"/>
              </a:rPr>
              <a:t>Digital Artists and Creators: Those interested in using synthesized celebrity faces for                 digital art, graphic design, and creative projects.</a:t>
            </a:r>
          </a:p>
          <a:p>
            <a:pPr algn="l">
              <a:buFont typeface="+mj-lt"/>
              <a:buAutoNum type="arabicPeriod"/>
            </a:pPr>
            <a:r>
              <a:rPr lang="en-US" b="0" i="0" dirty="0">
                <a:solidFill>
                  <a:srgbClr val="0D0D0D"/>
                </a:solidFill>
                <a:effectLst/>
                <a:latin typeface="Söhne"/>
              </a:rPr>
              <a:t>Entertainment Industry Professionals: Such as filmmakers, video game developers, and advertisers seeking realistic celebrity images for their productions.</a:t>
            </a:r>
          </a:p>
          <a:p>
            <a:pPr algn="l">
              <a:buFont typeface="+mj-lt"/>
              <a:buAutoNum type="arabicPeriod"/>
            </a:pPr>
            <a:r>
              <a:rPr lang="en-US" b="0" i="0" dirty="0">
                <a:solidFill>
                  <a:srgbClr val="0D0D0D"/>
                </a:solidFill>
                <a:effectLst/>
                <a:latin typeface="Söhne"/>
              </a:rPr>
              <a:t>Social Media Platforms: Platforms looking to enhance user experiences by offering personalized avatars or profile pictures featuring celebrity faces.</a:t>
            </a:r>
          </a:p>
          <a:p>
            <a:pPr algn="l">
              <a:buFont typeface="+mj-lt"/>
              <a:buAutoNum type="arabicPeriod"/>
            </a:pPr>
            <a:r>
              <a:rPr lang="en-US" b="0" i="0" dirty="0">
                <a:solidFill>
                  <a:srgbClr val="0D0D0D"/>
                </a:solidFill>
                <a:effectLst/>
                <a:latin typeface="Söhne"/>
              </a:rPr>
              <a:t>Researchers and Developers: Working in the fields of computer vision, machine learning, and artificial intelligence, aiming to explore and advance the capabilities of generative models.</a:t>
            </a:r>
          </a:p>
          <a:p>
            <a:pPr algn="l">
              <a:buFont typeface="+mj-lt"/>
              <a:buAutoNum type="arabicPeriod"/>
            </a:pPr>
            <a:r>
              <a:rPr lang="en-US" b="0" i="0" dirty="0">
                <a:solidFill>
                  <a:srgbClr val="0D0D0D"/>
                </a:solidFill>
                <a:effectLst/>
                <a:latin typeface="Söhne"/>
              </a:rPr>
              <a:t>Privacy Advocates: Individuals and organizations concerned with ensuring responsible use of synthetic imagery and protecting the privacy rights of celebrities and individuals depicted in the generated faces.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840F7A2-ECA0-2B02-C428-832540D91F68}"/>
              </a:ext>
            </a:extLst>
          </p:cNvPr>
          <p:cNvSpPr txBox="1"/>
          <p:nvPr/>
        </p:nvSpPr>
        <p:spPr>
          <a:xfrm>
            <a:off x="2852057" y="1712249"/>
            <a:ext cx="6486525" cy="4555093"/>
          </a:xfrm>
          <a:prstGeom prst="rect">
            <a:avLst/>
          </a:prstGeom>
          <a:noFill/>
        </p:spPr>
        <p:txBody>
          <a:bodyPr wrap="square" rtlCol="0">
            <a:spAutoFit/>
          </a:bodyPr>
          <a:lstStyle/>
          <a:p>
            <a:r>
              <a:rPr lang="en-IN" sz="1600" dirty="0"/>
              <a:t>Solution:</a:t>
            </a:r>
          </a:p>
          <a:p>
            <a:r>
              <a:rPr lang="en-IN" sz="1600" dirty="0"/>
              <a:t>               </a:t>
            </a:r>
            <a:r>
              <a:rPr lang="en-US" sz="1600" b="0" i="0" dirty="0">
                <a:solidFill>
                  <a:srgbClr val="0D0D0D"/>
                </a:solidFill>
                <a:effectLst/>
                <a:latin typeface="Söhne"/>
              </a:rPr>
              <a:t>Our solution involves implementing state-of-the-art generative adversarial network (GAN) architectures, combined with advanced deep learning techniques, to generate realistic celebrity faces from the </a:t>
            </a:r>
            <a:r>
              <a:rPr lang="en-US" sz="1600" b="0" i="0" dirty="0" err="1">
                <a:solidFill>
                  <a:srgbClr val="0D0D0D"/>
                </a:solidFill>
                <a:effectLst/>
                <a:latin typeface="Söhne"/>
              </a:rPr>
              <a:t>CelebA</a:t>
            </a:r>
            <a:r>
              <a:rPr lang="en-US" sz="1600" b="0" i="0" dirty="0">
                <a:solidFill>
                  <a:srgbClr val="0D0D0D"/>
                </a:solidFill>
                <a:effectLst/>
                <a:latin typeface="Söhne"/>
              </a:rPr>
              <a:t> dataset. By training and fine-tuning these models on a large corpus of celebrity images, we aim to create a versatile and high-fidelity face generation pipeline.</a:t>
            </a:r>
            <a:endParaRPr lang="en-IN" sz="1600" b="0" i="0" dirty="0">
              <a:solidFill>
                <a:srgbClr val="0D0D0D"/>
              </a:solidFill>
              <a:effectLst/>
              <a:latin typeface="Söhne"/>
            </a:endParaRPr>
          </a:p>
          <a:p>
            <a:r>
              <a:rPr lang="en-IN" sz="1600" dirty="0">
                <a:solidFill>
                  <a:srgbClr val="0D0D0D"/>
                </a:solidFill>
                <a:latin typeface="Söhne"/>
              </a:rPr>
              <a:t>Value Proposition:</a:t>
            </a:r>
          </a:p>
          <a:p>
            <a:pPr algn="l">
              <a:buFont typeface="+mj-lt"/>
              <a:buAutoNum type="arabicPeriod"/>
            </a:pPr>
            <a:r>
              <a:rPr lang="en-IN" sz="1600" dirty="0">
                <a:solidFill>
                  <a:srgbClr val="0D0D0D"/>
                </a:solidFill>
                <a:latin typeface="Söhne"/>
              </a:rPr>
              <a:t>  </a:t>
            </a:r>
            <a:r>
              <a:rPr lang="en-US" sz="1600" b="0" i="0" dirty="0">
                <a:solidFill>
                  <a:srgbClr val="0D0D0D"/>
                </a:solidFill>
                <a:effectLst/>
                <a:latin typeface="Söhne"/>
              </a:rPr>
              <a:t>High-Quality Output: Through the use of sophisticated GAN models, we can produce celebrity faces that closely resemble real photographs, offering a high level of visual fidelity.</a:t>
            </a:r>
          </a:p>
          <a:p>
            <a:pPr algn="l">
              <a:buFont typeface="+mj-lt"/>
              <a:buAutoNum type="arabicPeriod"/>
            </a:pPr>
            <a:r>
              <a:rPr lang="en-US" sz="1600" b="0" i="0" dirty="0">
                <a:solidFill>
                  <a:srgbClr val="0D0D0D"/>
                </a:solidFill>
                <a:effectLst/>
                <a:latin typeface="Söhne"/>
              </a:rPr>
              <a:t>Versatility: The trained models can generate faces of various celebrities present in the </a:t>
            </a:r>
            <a:r>
              <a:rPr lang="en-US" sz="1600" b="0" i="0" dirty="0" err="1">
                <a:solidFill>
                  <a:srgbClr val="0D0D0D"/>
                </a:solidFill>
                <a:effectLst/>
                <a:latin typeface="Söhne"/>
              </a:rPr>
              <a:t>CelebA</a:t>
            </a:r>
            <a:r>
              <a:rPr lang="en-US" sz="1600" b="0" i="0" dirty="0">
                <a:solidFill>
                  <a:srgbClr val="0D0D0D"/>
                </a:solidFill>
                <a:effectLst/>
                <a:latin typeface="Söhne"/>
              </a:rPr>
              <a:t> dataset, providing flexibility and diversity in the output.</a:t>
            </a:r>
          </a:p>
          <a:p>
            <a:pPr algn="l">
              <a:buFont typeface="+mj-lt"/>
              <a:buAutoNum type="arabicPeriod"/>
            </a:pPr>
            <a:r>
              <a:rPr lang="en-US" sz="1600" b="0" i="0" dirty="0">
                <a:solidFill>
                  <a:srgbClr val="0D0D0D"/>
                </a:solidFill>
                <a:effectLst/>
                <a:latin typeface="Söhne"/>
              </a:rPr>
              <a:t>Efficiency: Leveraging the power of deep learning, our solution streamlines the process of generating celebrity faces, reducing the time and effort required compared to manual or traditional methods.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7B6883F9-FB34-8DE8-2DCF-7F3548089962}"/>
              </a:ext>
            </a:extLst>
          </p:cNvPr>
          <p:cNvSpPr>
            <a:spLocks noChangeArrowheads="1"/>
          </p:cNvSpPr>
          <p:nvPr/>
        </p:nvSpPr>
        <p:spPr bwMode="auto">
          <a:xfrm>
            <a:off x="2381250" y="2265310"/>
            <a:ext cx="74295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"wow" in my solution lies in its seamless integration of cutting-edge AI techniques with the allure of celebrity culture. By leveraging advanced GANs and deep learning, we create lifelike celebrity faces that rival authentic photographs, sparking creativity in digital art, entertainment, and research. Each generated face captures the essence of its celebrity counterpart, captivating viewers with its realism. What sets us apart is our commitment to ethical considerations, ensuring dignity and privacy rights are upheld. This fusion of innovation and integrity creates an immersive experience, leaving users amazed by the endless possibilities of AI-driven celebrity face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8816204A-ECE2-3D6B-CAEB-9B0B12A9FB08}"/>
              </a:ext>
            </a:extLst>
          </p:cNvPr>
          <p:cNvSpPr>
            <a:spLocks noChangeArrowheads="1"/>
          </p:cNvSpPr>
          <p:nvPr/>
        </p:nvSpPr>
        <p:spPr bwMode="auto">
          <a:xfrm>
            <a:off x="1905000" y="1346128"/>
            <a:ext cx="83729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44F4B6AB-8055-7851-4663-9621160FC320}"/>
              </a:ext>
            </a:extLst>
          </p:cNvPr>
          <p:cNvSpPr txBox="1"/>
          <p:nvPr/>
        </p:nvSpPr>
        <p:spPr>
          <a:xfrm>
            <a:off x="739775" y="2514600"/>
            <a:ext cx="8251825" cy="3170099"/>
          </a:xfrm>
          <a:prstGeom prst="rect">
            <a:avLst/>
          </a:prstGeom>
          <a:noFill/>
        </p:spPr>
        <p:txBody>
          <a:bodyPr wrap="square" rtlCol="0">
            <a:spAutoFit/>
          </a:bodyPr>
          <a:lstStyle/>
          <a:p>
            <a:r>
              <a:rPr lang="en-US" sz="2000" dirty="0">
                <a:solidFill>
                  <a:srgbClr val="0D0D0D"/>
                </a:solidFill>
                <a:latin typeface="Söhne"/>
              </a:rPr>
              <a:t>In my </a:t>
            </a:r>
            <a:r>
              <a:rPr lang="en-US" sz="2000" b="0" i="0" dirty="0">
                <a:solidFill>
                  <a:srgbClr val="0D0D0D"/>
                </a:solidFill>
                <a:effectLst/>
                <a:latin typeface="Söhne"/>
              </a:rPr>
              <a:t>approach involves the utilization of state-of-the-art deep learning architectures, particularly Generative Adversarial Networks (GANs), tailored for the task of celebrity face generation. We employ a combination of convolutional neural networks (CNNs) to encode the rich features of celebrity images and generate realistic facial representations. Additionally, techniques such as progressive growing and style-based synthesis may be incorporated to enhance the quality and diversity of the generated faces. Through iterative training and optimization, our models learn to capture the intricate details and nuances of celebrity faces, resulting in compelling and authentic visual outputs.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831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RM.SHREEPRIYADARSHINI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RM.SHREEPRIYADARSHINI</dc:title>
  <dc:creator>Shreepriyadarshini Ramasamy</dc:creator>
  <cp:lastModifiedBy>Shreepriyadarshini Ramasamy</cp:lastModifiedBy>
  <cp:revision>1</cp:revision>
  <dcterms:created xsi:type="dcterms:W3CDTF">2024-03-29T06:53:37Z</dcterms:created>
  <dcterms:modified xsi:type="dcterms:W3CDTF">2024-03-29T07:43:39Z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