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Average"/>
      <p:regular r:id="rId23"/>
    </p:embeddedFont>
    <p:embeddedFont>
      <p:font typeface="Oswald"/>
      <p:regular r:id="rId24"/>
      <p:bold r:id="rId25"/>
    </p:embeddedFont>
    <p:embeddedFont>
      <p:font typeface="Roboto Mon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Oswald-regular.fntdata"/><Relationship Id="rId23" Type="http://schemas.openxmlformats.org/officeDocument/2006/relationships/font" Target="fonts/Average-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RobotoMono-regular.fntdata"/><Relationship Id="rId25" Type="http://schemas.openxmlformats.org/officeDocument/2006/relationships/font" Target="fonts/Oswald-bold.fntdata"/><Relationship Id="rId28" Type="http://schemas.openxmlformats.org/officeDocument/2006/relationships/font" Target="fonts/RobotoMono-italic.fntdata"/><Relationship Id="rId27" Type="http://schemas.openxmlformats.org/officeDocument/2006/relationships/font" Target="fonts/RobotoMono-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RobotoMono-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1e4e9e6141_2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8" name="Google Shape;108;g31e4e9e6141_2_5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1e4e9e6141_3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1e4e9e6141_3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1e4e9e6141_3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1e4e9e6141_3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1e4e9e6141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1e4e9e6141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31e4e9e6141_2_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2" name="Google Shape;172;g31e4e9e6141_2_8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1e4e9e6141_3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1e4e9e6141_3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31e4e9e6141_2_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3" name="Google Shape;183;g31e4e9e6141_2_9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1e4e9e6141_2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g31e4e9e6141_2_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1e4e9e6141_2_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4" name="Google Shape;114;g31e4e9e6141_2_6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1e4e9e6141_2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0" name="Google Shape;120;g31e4e9e6141_2_6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1e4e9e6141_2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6" name="Google Shape;126;g31e4e9e6141_2_7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1e4e9e6141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1e4e9e6141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1e4e9e6141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1e4e9e6141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1e4e9e6141_3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1e4e9e6141_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1e4e9e6141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1e4e9e6141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1e4e9e6141_3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1e4e9e6141_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grpSp>
        <p:nvGrpSpPr>
          <p:cNvPr id="55" name="Google Shape;55;p14"/>
          <p:cNvGrpSpPr/>
          <p:nvPr/>
        </p:nvGrpSpPr>
        <p:grpSpPr>
          <a:xfrm>
            <a:off x="4350279" y="2855377"/>
            <a:ext cx="443589" cy="105632"/>
            <a:chOff x="4137525" y="2915950"/>
            <a:chExt cx="869100" cy="207000"/>
          </a:xfrm>
        </p:grpSpPr>
        <p:sp>
          <p:nvSpPr>
            <p:cNvPr id="56" name="Google Shape;56;p14"/>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4"/>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4"/>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 name="Google Shape;59;p14"/>
          <p:cNvSpPr txBox="1"/>
          <p:nvPr>
            <p:ph type="ctrTitle"/>
          </p:nvPr>
        </p:nvSpPr>
        <p:spPr>
          <a:xfrm>
            <a:off x="671258" y="990800"/>
            <a:ext cx="7801500" cy="17301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60" name="Google Shape;60;p14"/>
          <p:cNvSpPr txBox="1"/>
          <p:nvPr>
            <p:ph idx="1" type="subTitle"/>
          </p:nvPr>
        </p:nvSpPr>
        <p:spPr>
          <a:xfrm>
            <a:off x="671250" y="3174876"/>
            <a:ext cx="78015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1" name="Google Shape;61;p14"/>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2" name="Shape 62"/>
        <p:cNvGrpSpPr/>
        <p:nvPr/>
      </p:nvGrpSpPr>
      <p:grpSpPr>
        <a:xfrm>
          <a:off x="0" y="0"/>
          <a:ext cx="0" cy="0"/>
          <a:chOff x="0" y="0"/>
          <a:chExt cx="0" cy="0"/>
        </a:xfrm>
      </p:grpSpPr>
      <p:sp>
        <p:nvSpPr>
          <p:cNvPr id="63" name="Google Shape;63;p15"/>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64" name="Google Shape;64;p15"/>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rmAutofit/>
          </a:bodyPr>
          <a:lstStyle>
            <a:lvl1pPr indent="-342900" lvl="0" marL="457200" algn="l">
              <a:lnSpc>
                <a:spcPct val="115000"/>
              </a:lnSpc>
              <a:spcBef>
                <a:spcPts val="360"/>
              </a:spcBef>
              <a:spcAft>
                <a:spcPts val="0"/>
              </a:spcAft>
              <a:buClr>
                <a:schemeClr val="dk1"/>
              </a:buClr>
              <a:buSzPts val="1800"/>
              <a:buChar char="●"/>
              <a:defRPr/>
            </a:lvl1pPr>
            <a:lvl2pPr indent="-342900" lvl="1" marL="914400" algn="l">
              <a:lnSpc>
                <a:spcPct val="115000"/>
              </a:lnSpc>
              <a:spcBef>
                <a:spcPts val="1200"/>
              </a:spcBef>
              <a:spcAft>
                <a:spcPts val="0"/>
              </a:spcAft>
              <a:buClr>
                <a:schemeClr val="dk1"/>
              </a:buClr>
              <a:buSzPts val="1800"/>
              <a:buChar char="○"/>
              <a:defRPr/>
            </a:lvl2pPr>
            <a:lvl3pPr indent="-342900" lvl="2" marL="1371600" algn="l">
              <a:lnSpc>
                <a:spcPct val="115000"/>
              </a:lnSpc>
              <a:spcBef>
                <a:spcPts val="1200"/>
              </a:spcBef>
              <a:spcAft>
                <a:spcPts val="0"/>
              </a:spcAft>
              <a:buClr>
                <a:schemeClr val="dk1"/>
              </a:buClr>
              <a:buSzPts val="1800"/>
              <a:buChar char="■"/>
              <a:defRPr/>
            </a:lvl3pPr>
            <a:lvl4pPr indent="-342900" lvl="3" marL="1828800" algn="l">
              <a:lnSpc>
                <a:spcPct val="115000"/>
              </a:lnSpc>
              <a:spcBef>
                <a:spcPts val="1200"/>
              </a:spcBef>
              <a:spcAft>
                <a:spcPts val="0"/>
              </a:spcAft>
              <a:buClr>
                <a:schemeClr val="dk1"/>
              </a:buClr>
              <a:buSzPts val="1800"/>
              <a:buChar char="●"/>
              <a:defRPr/>
            </a:lvl4pPr>
            <a:lvl5pPr indent="-342900" lvl="4" marL="2286000" algn="l">
              <a:lnSpc>
                <a:spcPct val="115000"/>
              </a:lnSpc>
              <a:spcBef>
                <a:spcPts val="1200"/>
              </a:spcBef>
              <a:spcAft>
                <a:spcPts val="0"/>
              </a:spcAft>
              <a:buClr>
                <a:schemeClr val="dk1"/>
              </a:buClr>
              <a:buSzPts val="1800"/>
              <a:buChar char="○"/>
              <a:defRPr/>
            </a:lvl5pPr>
            <a:lvl6pPr indent="-342900" lvl="5" marL="2743200" algn="l">
              <a:lnSpc>
                <a:spcPct val="115000"/>
              </a:lnSpc>
              <a:spcBef>
                <a:spcPts val="1200"/>
              </a:spcBef>
              <a:spcAft>
                <a:spcPts val="0"/>
              </a:spcAft>
              <a:buClr>
                <a:schemeClr val="dk1"/>
              </a:buClr>
              <a:buSzPts val="1800"/>
              <a:buChar char="■"/>
              <a:defRPr/>
            </a:lvl6pPr>
            <a:lvl7pPr indent="-342900" lvl="6" marL="3200400" algn="l">
              <a:lnSpc>
                <a:spcPct val="115000"/>
              </a:lnSpc>
              <a:spcBef>
                <a:spcPts val="1200"/>
              </a:spcBef>
              <a:spcAft>
                <a:spcPts val="0"/>
              </a:spcAft>
              <a:buClr>
                <a:schemeClr val="dk1"/>
              </a:buClr>
              <a:buSzPts val="1800"/>
              <a:buChar char="●"/>
              <a:defRPr/>
            </a:lvl7pPr>
            <a:lvl8pPr indent="-342900" lvl="7" marL="3657600" algn="l">
              <a:lnSpc>
                <a:spcPct val="115000"/>
              </a:lnSpc>
              <a:spcBef>
                <a:spcPts val="1200"/>
              </a:spcBef>
              <a:spcAft>
                <a:spcPts val="0"/>
              </a:spcAft>
              <a:buClr>
                <a:schemeClr val="dk1"/>
              </a:buClr>
              <a:buSzPts val="1800"/>
              <a:buChar char="○"/>
              <a:defRPr/>
            </a:lvl8pPr>
            <a:lvl9pPr indent="-342900" lvl="8" marL="4114800" algn="l">
              <a:lnSpc>
                <a:spcPct val="115000"/>
              </a:lnSpc>
              <a:spcBef>
                <a:spcPts val="1200"/>
              </a:spcBef>
              <a:spcAft>
                <a:spcPts val="1200"/>
              </a:spcAft>
              <a:buClr>
                <a:schemeClr val="dk1"/>
              </a:buClr>
              <a:buSzPts val="1800"/>
              <a:buChar char="■"/>
              <a:defRPr/>
            </a:lvl9pPr>
          </a:lstStyle>
          <a:p/>
        </p:txBody>
      </p:sp>
      <p:sp>
        <p:nvSpPr>
          <p:cNvPr id="65" name="Google Shape;65;p15"/>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6" name="Google Shape;66;p15"/>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7" name="Google Shape;67;p15"/>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8" name="Shape 68"/>
        <p:cNvGrpSpPr/>
        <p:nvPr/>
      </p:nvGrpSpPr>
      <p:grpSpPr>
        <a:xfrm>
          <a:off x="0" y="0"/>
          <a:ext cx="0" cy="0"/>
          <a:chOff x="0" y="0"/>
          <a:chExt cx="0" cy="0"/>
        </a:xfrm>
      </p:grpSpPr>
      <p:sp>
        <p:nvSpPr>
          <p:cNvPr id="69" name="Google Shape;69;p16"/>
          <p:cNvSpPr txBox="1"/>
          <p:nvPr>
            <p:ph type="title"/>
          </p:nvPr>
        </p:nvSpPr>
        <p:spPr>
          <a:xfrm>
            <a:off x="671250" y="2141250"/>
            <a:ext cx="7852200" cy="8610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70" name="Google Shape;70;p16"/>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1" name="Shape 71"/>
        <p:cNvGrpSpPr/>
        <p:nvPr/>
      </p:nvGrpSpPr>
      <p:grpSpPr>
        <a:xfrm>
          <a:off x="0" y="0"/>
          <a:ext cx="0" cy="0"/>
          <a:chOff x="0" y="0"/>
          <a:chExt cx="0" cy="0"/>
        </a:xfrm>
      </p:grpSpPr>
      <p:sp>
        <p:nvSpPr>
          <p:cNvPr id="72" name="Google Shape;72;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73" name="Google Shape;73;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74" name="Google Shape;74;p17"/>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5" name="Shape 75"/>
        <p:cNvGrpSpPr/>
        <p:nvPr/>
      </p:nvGrpSpPr>
      <p:grpSpPr>
        <a:xfrm>
          <a:off x="0" y="0"/>
          <a:ext cx="0" cy="0"/>
          <a:chOff x="0" y="0"/>
          <a:chExt cx="0" cy="0"/>
        </a:xfrm>
      </p:grpSpPr>
      <p:sp>
        <p:nvSpPr>
          <p:cNvPr id="76" name="Google Shape;76;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77" name="Google Shape;77;p1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78" name="Google Shape;78;p1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79" name="Google Shape;79;p18"/>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0" name="Shape 80"/>
        <p:cNvGrpSpPr/>
        <p:nvPr/>
      </p:nvGrpSpPr>
      <p:grpSpPr>
        <a:xfrm>
          <a:off x="0" y="0"/>
          <a:ext cx="0" cy="0"/>
          <a:chOff x="0" y="0"/>
          <a:chExt cx="0" cy="0"/>
        </a:xfrm>
      </p:grpSpPr>
      <p:sp>
        <p:nvSpPr>
          <p:cNvPr id="81" name="Google Shape;81;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82" name="Google Shape;82;p19"/>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3" name="Shape 83"/>
        <p:cNvGrpSpPr/>
        <p:nvPr/>
      </p:nvGrpSpPr>
      <p:grpSpPr>
        <a:xfrm>
          <a:off x="0" y="0"/>
          <a:ext cx="0" cy="0"/>
          <a:chOff x="0" y="0"/>
          <a:chExt cx="0" cy="0"/>
        </a:xfrm>
      </p:grpSpPr>
      <p:sp>
        <p:nvSpPr>
          <p:cNvPr id="84" name="Google Shape;84;p2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85" name="Google Shape;85;p2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86" name="Google Shape;86;p20"/>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87" name="Shape 87"/>
        <p:cNvGrpSpPr/>
        <p:nvPr/>
      </p:nvGrpSpPr>
      <p:grpSpPr>
        <a:xfrm>
          <a:off x="0" y="0"/>
          <a:ext cx="0" cy="0"/>
          <a:chOff x="0" y="0"/>
          <a:chExt cx="0" cy="0"/>
        </a:xfrm>
      </p:grpSpPr>
      <p:sp>
        <p:nvSpPr>
          <p:cNvPr id="88" name="Google Shape;88;p21"/>
          <p:cNvSpPr txBox="1"/>
          <p:nvPr>
            <p:ph type="title"/>
          </p:nvPr>
        </p:nvSpPr>
        <p:spPr>
          <a:xfrm>
            <a:off x="490250" y="526350"/>
            <a:ext cx="62271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89" name="Google Shape;89;p2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0" name="Shape 90"/>
        <p:cNvGrpSpPr/>
        <p:nvPr/>
      </p:nvGrpSpPr>
      <p:grpSpPr>
        <a:xfrm>
          <a:off x="0" y="0"/>
          <a:ext cx="0" cy="0"/>
          <a:chOff x="0" y="0"/>
          <a:chExt cx="0" cy="0"/>
        </a:xfrm>
      </p:grpSpPr>
      <p:sp>
        <p:nvSpPr>
          <p:cNvPr id="91" name="Google Shape;91;p22"/>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2" name="Google Shape;92;p22"/>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93" name="Google Shape;93;p22"/>
          <p:cNvSpPr txBox="1"/>
          <p:nvPr>
            <p:ph type="title"/>
          </p:nvPr>
        </p:nvSpPr>
        <p:spPr>
          <a:xfrm>
            <a:off x="265500" y="1081400"/>
            <a:ext cx="4045200" cy="1710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94" name="Google Shape;94;p22"/>
          <p:cNvSpPr txBox="1"/>
          <p:nvPr>
            <p:ph idx="1" type="subTitle"/>
          </p:nvPr>
        </p:nvSpPr>
        <p:spPr>
          <a:xfrm>
            <a:off x="265500" y="2845201"/>
            <a:ext cx="4045200" cy="13455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95" name="Google Shape;95;p22"/>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96" name="Google Shape;96;p22"/>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7" name="Shape 97"/>
        <p:cNvGrpSpPr/>
        <p:nvPr/>
      </p:nvGrpSpPr>
      <p:grpSpPr>
        <a:xfrm>
          <a:off x="0" y="0"/>
          <a:ext cx="0" cy="0"/>
          <a:chOff x="0" y="0"/>
          <a:chExt cx="0" cy="0"/>
        </a:xfrm>
      </p:grpSpPr>
      <p:sp>
        <p:nvSpPr>
          <p:cNvPr id="98" name="Google Shape;98;p2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99" name="Google Shape;99;p23"/>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0" name="Shape 100"/>
        <p:cNvGrpSpPr/>
        <p:nvPr/>
      </p:nvGrpSpPr>
      <p:grpSpPr>
        <a:xfrm>
          <a:off x="0" y="0"/>
          <a:ext cx="0" cy="0"/>
          <a:chOff x="0" y="0"/>
          <a:chExt cx="0" cy="0"/>
        </a:xfrm>
      </p:grpSpPr>
      <p:sp>
        <p:nvSpPr>
          <p:cNvPr id="101" name="Google Shape;101;p24"/>
          <p:cNvSpPr txBox="1"/>
          <p:nvPr>
            <p:ph hasCustomPrompt="1" type="title"/>
          </p:nvPr>
        </p:nvSpPr>
        <p:spPr>
          <a:xfrm>
            <a:off x="311700" y="1255275"/>
            <a:ext cx="8520600" cy="1890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02" name="Google Shape;102;p24"/>
          <p:cNvSpPr txBox="1"/>
          <p:nvPr>
            <p:ph idx="1" type="body"/>
          </p:nvPr>
        </p:nvSpPr>
        <p:spPr>
          <a:xfrm>
            <a:off x="311700" y="32284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103" name="Google Shape;103;p24"/>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4" name="Shape 104"/>
        <p:cNvGrpSpPr/>
        <p:nvPr/>
      </p:nvGrpSpPr>
      <p:grpSpPr>
        <a:xfrm>
          <a:off x="0" y="0"/>
          <a:ext cx="0" cy="0"/>
          <a:chOff x="0" y="0"/>
          <a:chExt cx="0" cy="0"/>
        </a:xfrm>
      </p:grpSpPr>
      <p:sp>
        <p:nvSpPr>
          <p:cNvPr id="105" name="Google Shape;105;p25"/>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3.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1pPr>
            <a:lvl2pPr lvl="1"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2pPr>
            <a:lvl3pPr lvl="2"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3pPr>
            <a:lvl4pPr lvl="3"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4pPr>
            <a:lvl5pPr lvl="4"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5pPr>
            <a:lvl6pPr lvl="5"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6pPr>
            <a:lvl7pPr lvl="6"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7pPr>
            <a:lvl8pPr lvl="7"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8pPr>
            <a:lvl9pPr lvl="8"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accent3"/>
              </a:buClr>
              <a:buSzPts val="1800"/>
              <a:buFont typeface="Average"/>
              <a:buChar char="●"/>
              <a:defRPr b="0" i="0" sz="1800" u="none" cap="none" strike="noStrike">
                <a:solidFill>
                  <a:schemeClr val="accent3"/>
                </a:solidFill>
                <a:latin typeface="Average"/>
                <a:ea typeface="Average"/>
                <a:cs typeface="Average"/>
                <a:sym typeface="Average"/>
              </a:defRPr>
            </a:lvl1pPr>
            <a:lvl2pPr indent="-317500" lvl="1" marL="9144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2pPr>
            <a:lvl3pPr indent="-317500" lvl="2" marL="13716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3pPr>
            <a:lvl4pPr indent="-317500" lvl="3" marL="18288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4pPr>
            <a:lvl5pPr indent="-317500" lvl="4" marL="22860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5pPr>
            <a:lvl6pPr indent="-317500" lvl="5" marL="27432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6pPr>
            <a:lvl7pPr indent="-317500" lvl="6" marL="32004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7pPr>
            <a:lvl8pPr indent="-317500" lvl="7" marL="36576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8pPr>
            <a:lvl9pPr indent="-317500" lvl="8" marL="41148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9pPr>
          </a:lstStyle>
          <a:p/>
        </p:txBody>
      </p:sp>
      <p:sp>
        <p:nvSpPr>
          <p:cNvPr id="53" name="Google Shape;53;p13"/>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6"/>
          <p:cNvSpPr txBox="1"/>
          <p:nvPr>
            <p:ph type="ctrTitle"/>
          </p:nvPr>
        </p:nvSpPr>
        <p:spPr>
          <a:xfrm>
            <a:off x="372675" y="785275"/>
            <a:ext cx="8118600" cy="15228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 sz="4400">
                <a:latin typeface="Arial"/>
                <a:ea typeface="Arial"/>
                <a:cs typeface="Arial"/>
                <a:sym typeface="Arial"/>
              </a:rPr>
              <a:t>Studying the Performance of IPv4 and IPv6</a:t>
            </a:r>
            <a:endParaRPr>
              <a:latin typeface="Arial"/>
              <a:ea typeface="Arial"/>
              <a:cs typeface="Arial"/>
              <a:sym typeface="Arial"/>
            </a:endParaRPr>
          </a:p>
        </p:txBody>
      </p:sp>
      <p:sp>
        <p:nvSpPr>
          <p:cNvPr id="111" name="Google Shape;111;p26"/>
          <p:cNvSpPr txBox="1"/>
          <p:nvPr>
            <p:ph idx="1" type="subTitle"/>
          </p:nvPr>
        </p:nvSpPr>
        <p:spPr>
          <a:xfrm>
            <a:off x="314625" y="2571750"/>
            <a:ext cx="8234700" cy="25170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rgbClr val="888888"/>
              </a:buClr>
              <a:buSzPts val="3200"/>
              <a:buNone/>
            </a:pPr>
            <a:r>
              <a:rPr lang="en" sz="2100">
                <a:solidFill>
                  <a:schemeClr val="dk1"/>
                </a:solidFill>
                <a:latin typeface="Arial"/>
                <a:ea typeface="Arial"/>
                <a:cs typeface="Arial"/>
                <a:sym typeface="Arial"/>
              </a:rPr>
              <a:t>Submitted by: </a:t>
            </a:r>
            <a:endParaRPr sz="2100">
              <a:solidFill>
                <a:schemeClr val="dk1"/>
              </a:solidFill>
              <a:latin typeface="Arial"/>
              <a:ea typeface="Arial"/>
              <a:cs typeface="Arial"/>
              <a:sym typeface="Arial"/>
            </a:endParaRPr>
          </a:p>
          <a:p>
            <a:pPr indent="-361950" lvl="0" marL="457200" rtl="0" algn="l">
              <a:lnSpc>
                <a:spcPct val="115000"/>
              </a:lnSpc>
              <a:spcBef>
                <a:spcPts val="0"/>
              </a:spcBef>
              <a:spcAft>
                <a:spcPts val="0"/>
              </a:spcAft>
              <a:buClr>
                <a:schemeClr val="dk1"/>
              </a:buClr>
              <a:buSzPts val="2100"/>
              <a:buFont typeface="Arial"/>
              <a:buChar char="●"/>
            </a:pPr>
            <a:r>
              <a:rPr lang="en" sz="2100">
                <a:solidFill>
                  <a:schemeClr val="dk1"/>
                </a:solidFill>
                <a:latin typeface="Arial"/>
                <a:ea typeface="Arial"/>
                <a:cs typeface="Arial"/>
                <a:sym typeface="Arial"/>
              </a:rPr>
              <a:t>Shreeram Kumar Singh (MT230</a:t>
            </a:r>
            <a:r>
              <a:rPr lang="en" sz="2100">
                <a:solidFill>
                  <a:schemeClr val="dk1"/>
                </a:solidFill>
                <a:latin typeface="Arial"/>
                <a:ea typeface="Arial"/>
                <a:cs typeface="Arial"/>
                <a:sym typeface="Arial"/>
              </a:rPr>
              <a:t>9</a:t>
            </a:r>
            <a:r>
              <a:rPr lang="en" sz="2100">
                <a:solidFill>
                  <a:schemeClr val="dk1"/>
                </a:solidFill>
                <a:latin typeface="Arial"/>
                <a:ea typeface="Arial"/>
                <a:cs typeface="Arial"/>
                <a:sym typeface="Arial"/>
              </a:rPr>
              <a:t>1)</a:t>
            </a:r>
            <a:endParaRPr sz="2100">
              <a:solidFill>
                <a:schemeClr val="dk1"/>
              </a:solidFill>
              <a:latin typeface="Arial"/>
              <a:ea typeface="Arial"/>
              <a:cs typeface="Arial"/>
              <a:sym typeface="Arial"/>
            </a:endParaRPr>
          </a:p>
          <a:p>
            <a:pPr indent="-361950" lvl="0" marL="457200" rtl="0" algn="l">
              <a:lnSpc>
                <a:spcPct val="80000"/>
              </a:lnSpc>
              <a:spcBef>
                <a:spcPts val="0"/>
              </a:spcBef>
              <a:spcAft>
                <a:spcPts val="0"/>
              </a:spcAft>
              <a:buClr>
                <a:schemeClr val="dk1"/>
              </a:buClr>
              <a:buSzPts val="2100"/>
              <a:buFont typeface="Arial"/>
              <a:buChar char="●"/>
            </a:pPr>
            <a:r>
              <a:rPr lang="en" sz="2100">
                <a:solidFill>
                  <a:schemeClr val="dk1"/>
                </a:solidFill>
                <a:latin typeface="Arial"/>
                <a:ea typeface="Arial"/>
                <a:cs typeface="Arial"/>
                <a:sym typeface="Arial"/>
              </a:rPr>
              <a:t>Shubham Kumar Choudhary (MT23093)</a:t>
            </a:r>
            <a:endParaRPr>
              <a:solidFill>
                <a:schemeClr val="dk1"/>
              </a:solidFill>
              <a:latin typeface="Arial"/>
              <a:ea typeface="Arial"/>
              <a:cs typeface="Arial"/>
              <a:sym typeface="Arial"/>
            </a:endParaRPr>
          </a:p>
          <a:p>
            <a:pPr indent="-361950" lvl="0" marL="457200" rtl="0" algn="l">
              <a:lnSpc>
                <a:spcPct val="80000"/>
              </a:lnSpc>
              <a:spcBef>
                <a:spcPts val="0"/>
              </a:spcBef>
              <a:spcAft>
                <a:spcPts val="0"/>
              </a:spcAft>
              <a:buClr>
                <a:schemeClr val="dk1"/>
              </a:buClr>
              <a:buSzPts val="2100"/>
              <a:buFont typeface="Arial"/>
              <a:buChar char="●"/>
            </a:pPr>
            <a:r>
              <a:rPr lang="en" sz="2100">
                <a:solidFill>
                  <a:schemeClr val="dk1"/>
                </a:solidFill>
                <a:latin typeface="Arial"/>
                <a:ea typeface="Arial"/>
                <a:cs typeface="Arial"/>
                <a:sym typeface="Arial"/>
              </a:rPr>
              <a:t>Nitesh Kumar Chaurasia (MT23053)</a:t>
            </a:r>
            <a:endParaRPr sz="2100">
              <a:solidFill>
                <a:schemeClr val="dk1"/>
              </a:solidFill>
              <a:latin typeface="Arial"/>
              <a:ea typeface="Arial"/>
              <a:cs typeface="Arial"/>
              <a:sym typeface="Arial"/>
            </a:endParaRPr>
          </a:p>
          <a:p>
            <a:pPr indent="-361950" lvl="0" marL="457200" rtl="0" algn="l">
              <a:lnSpc>
                <a:spcPct val="80000"/>
              </a:lnSpc>
              <a:spcBef>
                <a:spcPts val="0"/>
              </a:spcBef>
              <a:spcAft>
                <a:spcPts val="0"/>
              </a:spcAft>
              <a:buClr>
                <a:schemeClr val="dk1"/>
              </a:buClr>
              <a:buSzPts val="2100"/>
              <a:buFont typeface="Arial"/>
              <a:buChar char="●"/>
            </a:pPr>
            <a:r>
              <a:rPr lang="en" sz="2100">
                <a:solidFill>
                  <a:schemeClr val="dk1"/>
                </a:solidFill>
                <a:latin typeface="Arial"/>
                <a:ea typeface="Arial"/>
                <a:cs typeface="Arial"/>
                <a:sym typeface="Arial"/>
              </a:rPr>
              <a:t>Tanmay Parashar (MT23100)</a:t>
            </a:r>
            <a:endParaRPr sz="2100">
              <a:solidFill>
                <a:schemeClr val="dk1"/>
              </a:solidFill>
              <a:latin typeface="Arial"/>
              <a:ea typeface="Arial"/>
              <a:cs typeface="Arial"/>
              <a:sym typeface="Arial"/>
            </a:endParaRPr>
          </a:p>
          <a:p>
            <a:pPr indent="0" lvl="0" marL="457200" rtl="0" algn="l">
              <a:lnSpc>
                <a:spcPct val="80000"/>
              </a:lnSpc>
              <a:spcBef>
                <a:spcPts val="0"/>
              </a:spcBef>
              <a:spcAft>
                <a:spcPts val="0"/>
              </a:spcAft>
              <a:buSzPts val="2100"/>
              <a:buNone/>
            </a:pPr>
            <a:r>
              <a:t/>
            </a:r>
            <a:endParaRPr sz="2100">
              <a:solidFill>
                <a:schemeClr val="dk1"/>
              </a:solidFill>
              <a:latin typeface="Arial"/>
              <a:ea typeface="Arial"/>
              <a:cs typeface="Arial"/>
              <a:sym typeface="Arial"/>
            </a:endParaRPr>
          </a:p>
          <a:p>
            <a:pPr indent="0" lvl="0" marL="0" rtl="0" algn="l">
              <a:lnSpc>
                <a:spcPct val="80000"/>
              </a:lnSpc>
              <a:spcBef>
                <a:spcPts val="640"/>
              </a:spcBef>
              <a:spcAft>
                <a:spcPts val="0"/>
              </a:spcAft>
              <a:buClr>
                <a:srgbClr val="888888"/>
              </a:buClr>
              <a:buSzPts val="3200"/>
              <a:buNone/>
            </a:pPr>
            <a:r>
              <a:rPr lang="en" sz="2100">
                <a:solidFill>
                  <a:schemeClr val="dk1"/>
                </a:solidFill>
                <a:latin typeface="Arial"/>
                <a:ea typeface="Arial"/>
                <a:cs typeface="Arial"/>
                <a:sym typeface="Arial"/>
              </a:rPr>
              <a:t>Group Number: 10</a:t>
            </a:r>
            <a:endParaRPr sz="2100">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35"/>
          <p:cNvPicPr preferRelativeResize="0"/>
          <p:nvPr/>
        </p:nvPicPr>
        <p:blipFill>
          <a:blip r:embed="rId3">
            <a:alphaModFix/>
          </a:blip>
          <a:stretch>
            <a:fillRect/>
          </a:stretch>
        </p:blipFill>
        <p:spPr>
          <a:xfrm>
            <a:off x="370825" y="296650"/>
            <a:ext cx="8428524" cy="45021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p36"/>
          <p:cNvPicPr preferRelativeResize="0"/>
          <p:nvPr/>
        </p:nvPicPr>
        <p:blipFill>
          <a:blip r:embed="rId3">
            <a:alphaModFix/>
          </a:blip>
          <a:stretch>
            <a:fillRect/>
          </a:stretch>
        </p:blipFill>
        <p:spPr>
          <a:xfrm>
            <a:off x="344650" y="283575"/>
            <a:ext cx="8480875" cy="4593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37"/>
          <p:cNvPicPr preferRelativeResize="0"/>
          <p:nvPr/>
        </p:nvPicPr>
        <p:blipFill>
          <a:blip r:embed="rId3">
            <a:alphaModFix/>
          </a:blip>
          <a:stretch>
            <a:fillRect/>
          </a:stretch>
        </p:blipFill>
        <p:spPr>
          <a:xfrm>
            <a:off x="263475" y="296650"/>
            <a:ext cx="8640576" cy="46330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8"/>
          <p:cNvSpPr txBox="1"/>
          <p:nvPr>
            <p:ph type="title"/>
          </p:nvPr>
        </p:nvSpPr>
        <p:spPr>
          <a:xfrm>
            <a:off x="457200" y="219075"/>
            <a:ext cx="8229600" cy="9546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 sz="4400">
                <a:latin typeface="Arial"/>
                <a:ea typeface="Arial"/>
                <a:cs typeface="Arial"/>
                <a:sym typeface="Arial"/>
              </a:rPr>
              <a:t>Key Insights</a:t>
            </a:r>
            <a:endParaRPr>
              <a:latin typeface="Arial"/>
              <a:ea typeface="Arial"/>
              <a:cs typeface="Arial"/>
              <a:sym typeface="Arial"/>
            </a:endParaRPr>
          </a:p>
        </p:txBody>
      </p:sp>
      <p:sp>
        <p:nvSpPr>
          <p:cNvPr id="175" name="Google Shape;175;p38"/>
          <p:cNvSpPr txBox="1"/>
          <p:nvPr>
            <p:ph idx="1" type="body"/>
          </p:nvPr>
        </p:nvSpPr>
        <p:spPr>
          <a:xfrm>
            <a:off x="457200" y="1387225"/>
            <a:ext cx="8229600" cy="3306900"/>
          </a:xfrm>
          <a:prstGeom prst="rect">
            <a:avLst/>
          </a:prstGeom>
          <a:noFill/>
          <a:ln>
            <a:noFill/>
          </a:ln>
        </p:spPr>
        <p:txBody>
          <a:bodyPr anchorCtr="0" anchor="t" bIns="45700" lIns="91425" spcFirstLastPara="1" rIns="91425" wrap="square" tIns="45700">
            <a:noAutofit/>
          </a:bodyPr>
          <a:lstStyle/>
          <a:p>
            <a:pPr indent="-381000" lvl="0" marL="457200" rtl="0" algn="l">
              <a:spcBef>
                <a:spcPts val="592"/>
              </a:spcBef>
              <a:spcAft>
                <a:spcPts val="0"/>
              </a:spcAft>
              <a:buClr>
                <a:schemeClr val="dk1"/>
              </a:buClr>
              <a:buSzPts val="2400"/>
              <a:buFont typeface="Arial"/>
              <a:buAutoNum type="arabicPeriod"/>
            </a:pPr>
            <a:r>
              <a:rPr b="1" lang="en" sz="2400">
                <a:solidFill>
                  <a:schemeClr val="dk1"/>
                </a:solidFill>
                <a:latin typeface="Arial"/>
                <a:ea typeface="Arial"/>
                <a:cs typeface="Arial"/>
                <a:sym typeface="Arial"/>
              </a:rPr>
              <a:t>Round-Trip Time (RTT):</a:t>
            </a:r>
            <a:endParaRPr b="1" sz="2400">
              <a:solidFill>
                <a:schemeClr val="dk1"/>
              </a:solidFill>
              <a:latin typeface="Arial"/>
              <a:ea typeface="Arial"/>
              <a:cs typeface="Arial"/>
              <a:sym typeface="Arial"/>
            </a:endParaRPr>
          </a:p>
          <a:p>
            <a:pPr indent="-381000" lvl="0" marL="914400" rtl="0" algn="l">
              <a:spcBef>
                <a:spcPts val="0"/>
              </a:spcBef>
              <a:spcAft>
                <a:spcPts val="0"/>
              </a:spcAft>
              <a:buClr>
                <a:schemeClr val="dk1"/>
              </a:buClr>
              <a:buSzPts val="2400"/>
              <a:buFont typeface="Arial"/>
              <a:buChar char="●"/>
            </a:pPr>
            <a:r>
              <a:rPr lang="en" sz="2400">
                <a:solidFill>
                  <a:schemeClr val="dk1"/>
                </a:solidFill>
                <a:latin typeface="Arial"/>
                <a:ea typeface="Arial"/>
                <a:cs typeface="Arial"/>
                <a:sym typeface="Arial"/>
              </a:rPr>
              <a:t>IPv6 generally shows higher RTT than IPv4 for most websites tested.</a:t>
            </a:r>
            <a:endParaRPr sz="2400">
              <a:solidFill>
                <a:schemeClr val="dk1"/>
              </a:solidFill>
              <a:latin typeface="Arial"/>
              <a:ea typeface="Arial"/>
              <a:cs typeface="Arial"/>
              <a:sym typeface="Arial"/>
            </a:endParaRPr>
          </a:p>
          <a:p>
            <a:pPr indent="-381000" lvl="0" marL="914400" rtl="0" algn="l">
              <a:spcBef>
                <a:spcPts val="0"/>
              </a:spcBef>
              <a:spcAft>
                <a:spcPts val="0"/>
              </a:spcAft>
              <a:buClr>
                <a:schemeClr val="dk1"/>
              </a:buClr>
              <a:buSzPts val="2400"/>
              <a:buFont typeface="Arial"/>
              <a:buChar char="●"/>
            </a:pPr>
            <a:r>
              <a:rPr lang="en" sz="2400">
                <a:solidFill>
                  <a:schemeClr val="dk1"/>
                </a:solidFill>
                <a:latin typeface="Arial"/>
                <a:ea typeface="Arial"/>
                <a:cs typeface="Arial"/>
                <a:sym typeface="Arial"/>
              </a:rPr>
              <a:t>Significant variability observed across ISPs.</a:t>
            </a:r>
            <a:endParaRPr sz="2400">
              <a:solidFill>
                <a:schemeClr val="dk1"/>
              </a:solidFill>
              <a:latin typeface="Arial"/>
              <a:ea typeface="Arial"/>
              <a:cs typeface="Arial"/>
              <a:sym typeface="Arial"/>
            </a:endParaRPr>
          </a:p>
          <a:p>
            <a:pPr indent="0" lvl="0" marL="457200" rtl="0" algn="l">
              <a:lnSpc>
                <a:spcPct val="115000"/>
              </a:lnSpc>
              <a:spcBef>
                <a:spcPts val="1200"/>
              </a:spcBef>
              <a:spcAft>
                <a:spcPts val="1200"/>
              </a:spcAft>
              <a:buNone/>
            </a:pPr>
            <a:r>
              <a:t/>
            </a:r>
            <a:endParaRPr>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9"/>
          <p:cNvSpPr txBox="1"/>
          <p:nvPr>
            <p:ph idx="1" type="body"/>
          </p:nvPr>
        </p:nvSpPr>
        <p:spPr>
          <a:xfrm>
            <a:off x="457200" y="977225"/>
            <a:ext cx="8229600" cy="36174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b="1" lang="en" sz="2000">
                <a:solidFill>
                  <a:schemeClr val="dk1"/>
                </a:solidFill>
                <a:latin typeface="Arial"/>
                <a:ea typeface="Arial"/>
                <a:cs typeface="Arial"/>
                <a:sym typeface="Arial"/>
              </a:rPr>
              <a:t>2.	Geolocation Analysis:</a:t>
            </a:r>
            <a:endParaRPr b="1" sz="2000">
              <a:solidFill>
                <a:schemeClr val="dk1"/>
              </a:solidFill>
              <a:latin typeface="Arial"/>
              <a:ea typeface="Arial"/>
              <a:cs typeface="Arial"/>
              <a:sym typeface="Arial"/>
            </a:endParaRPr>
          </a:p>
          <a:p>
            <a:pPr indent="-355600" lvl="0" marL="914400" rtl="0" algn="l">
              <a:spcBef>
                <a:spcPts val="1200"/>
              </a:spcBef>
              <a:spcAft>
                <a:spcPts val="0"/>
              </a:spcAft>
              <a:buClr>
                <a:schemeClr val="dk1"/>
              </a:buClr>
              <a:buSzPts val="2000"/>
              <a:buFont typeface="Arial"/>
              <a:buChar char="●"/>
            </a:pPr>
            <a:r>
              <a:rPr lang="en" sz="2000">
                <a:solidFill>
                  <a:schemeClr val="dk1"/>
                </a:solidFill>
                <a:latin typeface="Arial"/>
                <a:ea typeface="Arial"/>
                <a:cs typeface="Arial"/>
                <a:sym typeface="Arial"/>
              </a:rPr>
              <a:t>IPv4 and IPv6 servers for the same website often have different physical locations.</a:t>
            </a:r>
            <a:endParaRPr sz="2000">
              <a:solidFill>
                <a:schemeClr val="dk1"/>
              </a:solidFill>
              <a:latin typeface="Arial"/>
              <a:ea typeface="Arial"/>
              <a:cs typeface="Arial"/>
              <a:sym typeface="Arial"/>
            </a:endParaRPr>
          </a:p>
          <a:p>
            <a:pPr indent="-355600" lvl="0" marL="914400" rtl="0" algn="l">
              <a:spcBef>
                <a:spcPts val="0"/>
              </a:spcBef>
              <a:spcAft>
                <a:spcPts val="0"/>
              </a:spcAft>
              <a:buClr>
                <a:schemeClr val="dk1"/>
              </a:buClr>
              <a:buSzPts val="2000"/>
              <a:buFont typeface="Arial"/>
              <a:buChar char="●"/>
            </a:pPr>
            <a:r>
              <a:rPr lang="en" sz="2000">
                <a:solidFill>
                  <a:schemeClr val="dk1"/>
                </a:solidFill>
                <a:latin typeface="Arial"/>
                <a:ea typeface="Arial"/>
                <a:cs typeface="Arial"/>
                <a:sym typeface="Arial"/>
              </a:rPr>
              <a:t>Geolocation differences impact RTT values.</a:t>
            </a:r>
            <a:endParaRPr sz="2000">
              <a:solidFill>
                <a:schemeClr val="dk1"/>
              </a:solidFill>
              <a:latin typeface="Arial"/>
              <a:ea typeface="Arial"/>
              <a:cs typeface="Arial"/>
              <a:sym typeface="Arial"/>
            </a:endParaRPr>
          </a:p>
          <a:p>
            <a:pPr indent="0" lvl="0" marL="0" rtl="0" algn="l">
              <a:spcBef>
                <a:spcPts val="1200"/>
              </a:spcBef>
              <a:spcAft>
                <a:spcPts val="0"/>
              </a:spcAft>
              <a:buNone/>
            </a:pPr>
            <a:r>
              <a:rPr b="1" lang="en" sz="2000">
                <a:solidFill>
                  <a:schemeClr val="dk1"/>
                </a:solidFill>
                <a:latin typeface="Arial"/>
                <a:ea typeface="Arial"/>
                <a:cs typeface="Arial"/>
                <a:sym typeface="Arial"/>
              </a:rPr>
              <a:t>3.	ISP Performance:</a:t>
            </a:r>
            <a:endParaRPr b="1" sz="2000">
              <a:solidFill>
                <a:schemeClr val="dk1"/>
              </a:solidFill>
              <a:latin typeface="Arial"/>
              <a:ea typeface="Arial"/>
              <a:cs typeface="Arial"/>
              <a:sym typeface="Arial"/>
            </a:endParaRPr>
          </a:p>
          <a:p>
            <a:pPr indent="-355600" lvl="0" marL="914400" rtl="0" algn="l">
              <a:spcBef>
                <a:spcPts val="1200"/>
              </a:spcBef>
              <a:spcAft>
                <a:spcPts val="0"/>
              </a:spcAft>
              <a:buClr>
                <a:schemeClr val="dk1"/>
              </a:buClr>
              <a:buSzPts val="2000"/>
              <a:buFont typeface="Arial"/>
              <a:buChar char="●"/>
            </a:pPr>
            <a:r>
              <a:rPr lang="en" sz="2000">
                <a:solidFill>
                  <a:schemeClr val="dk1"/>
                </a:solidFill>
                <a:latin typeface="Arial"/>
                <a:ea typeface="Arial"/>
                <a:cs typeface="Arial"/>
                <a:sym typeface="Arial"/>
              </a:rPr>
              <a:t>Variations in RTT suggest performance differences across Jio, and Airtel networks.</a:t>
            </a:r>
            <a:endParaRPr sz="2000">
              <a:solidFill>
                <a:schemeClr val="dk1"/>
              </a:solidFill>
              <a:latin typeface="Arial"/>
              <a:ea typeface="Arial"/>
              <a:cs typeface="Arial"/>
              <a:sym typeface="Arial"/>
            </a:endParaRPr>
          </a:p>
          <a:p>
            <a:pPr indent="0" lvl="0" marL="0" rtl="0" algn="l">
              <a:spcBef>
                <a:spcPts val="1200"/>
              </a:spcBef>
              <a:spcAft>
                <a:spcPts val="0"/>
              </a:spcAft>
              <a:buNone/>
            </a:pPr>
            <a:r>
              <a:t/>
            </a:r>
            <a:endParaRPr sz="20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40"/>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 sz="4400">
                <a:latin typeface="Arial"/>
                <a:ea typeface="Arial"/>
                <a:cs typeface="Arial"/>
                <a:sym typeface="Arial"/>
              </a:rPr>
              <a:t>Final Deliverables</a:t>
            </a:r>
            <a:endParaRPr>
              <a:latin typeface="Arial"/>
              <a:ea typeface="Arial"/>
              <a:cs typeface="Arial"/>
              <a:sym typeface="Arial"/>
            </a:endParaRPr>
          </a:p>
        </p:txBody>
      </p:sp>
      <p:sp>
        <p:nvSpPr>
          <p:cNvPr id="186" name="Google Shape;186;p40"/>
          <p:cNvSpPr txBox="1"/>
          <p:nvPr>
            <p:ph idx="1" type="body"/>
          </p:nvPr>
        </p:nvSpPr>
        <p:spPr>
          <a:xfrm>
            <a:off x="357725" y="1003400"/>
            <a:ext cx="8328900" cy="3579000"/>
          </a:xfrm>
          <a:prstGeom prst="rect">
            <a:avLst/>
          </a:prstGeom>
          <a:noFill/>
          <a:ln>
            <a:noFill/>
          </a:ln>
        </p:spPr>
        <p:txBody>
          <a:bodyPr anchorCtr="0" anchor="t" bIns="45700" lIns="91425" spcFirstLastPara="1" rIns="91425" wrap="square" tIns="45700">
            <a:noAutofit/>
          </a:bodyPr>
          <a:lstStyle/>
          <a:p>
            <a:pPr indent="0" lvl="0" marL="342900" rtl="0" algn="l">
              <a:lnSpc>
                <a:spcPct val="105000"/>
              </a:lnSpc>
              <a:spcBef>
                <a:spcPts val="0"/>
              </a:spcBef>
              <a:spcAft>
                <a:spcPts val="0"/>
              </a:spcAft>
              <a:buSzPts val="1800"/>
              <a:buNone/>
            </a:pPr>
            <a:r>
              <a:t/>
            </a:r>
            <a:endParaRPr b="1" sz="2000">
              <a:solidFill>
                <a:schemeClr val="dk1"/>
              </a:solidFill>
            </a:endParaRPr>
          </a:p>
          <a:p>
            <a:pPr indent="-355600" lvl="0" marL="457200" rtl="0" algn="l">
              <a:lnSpc>
                <a:spcPct val="105000"/>
              </a:lnSpc>
              <a:spcBef>
                <a:spcPts val="544"/>
              </a:spcBef>
              <a:spcAft>
                <a:spcPts val="0"/>
              </a:spcAft>
              <a:buSzPts val="2000"/>
              <a:buChar char="●"/>
            </a:pPr>
            <a:r>
              <a:rPr b="1" lang="en" sz="2000">
                <a:solidFill>
                  <a:schemeClr val="dk1"/>
                </a:solidFill>
                <a:latin typeface="Arial"/>
                <a:ea typeface="Arial"/>
                <a:cs typeface="Arial"/>
                <a:sym typeface="Arial"/>
              </a:rPr>
              <a:t>Batch Scripts</a:t>
            </a:r>
            <a:r>
              <a:rPr lang="en" sz="2000">
                <a:solidFill>
                  <a:schemeClr val="dk1"/>
                </a:solidFill>
                <a:latin typeface="Arial"/>
                <a:ea typeface="Arial"/>
                <a:cs typeface="Arial"/>
                <a:sym typeface="Arial"/>
              </a:rPr>
              <a:t>: </a:t>
            </a:r>
            <a:r>
              <a:rPr lang="en" sz="2000">
                <a:solidFill>
                  <a:schemeClr val="dk1"/>
                </a:solidFill>
                <a:latin typeface="Roboto Mono"/>
                <a:ea typeface="Roboto Mono"/>
                <a:cs typeface="Roboto Mono"/>
                <a:sym typeface="Roboto Mono"/>
              </a:rPr>
              <a:t>ping_ipv4.bat</a:t>
            </a:r>
            <a:r>
              <a:rPr lang="en" sz="2000">
                <a:solidFill>
                  <a:schemeClr val="dk1"/>
                </a:solidFill>
                <a:latin typeface="Arial"/>
                <a:ea typeface="Arial"/>
                <a:cs typeface="Arial"/>
                <a:sym typeface="Arial"/>
              </a:rPr>
              <a:t> and </a:t>
            </a:r>
            <a:r>
              <a:rPr lang="en" sz="2000">
                <a:solidFill>
                  <a:schemeClr val="dk1"/>
                </a:solidFill>
                <a:latin typeface="Roboto Mono"/>
                <a:ea typeface="Roboto Mono"/>
                <a:cs typeface="Roboto Mono"/>
                <a:sym typeface="Roboto Mono"/>
              </a:rPr>
              <a:t>ping_ipv6.bat</a:t>
            </a:r>
            <a:r>
              <a:rPr lang="en" sz="2000">
                <a:solidFill>
                  <a:schemeClr val="dk1"/>
                </a:solidFill>
                <a:latin typeface="Arial"/>
                <a:ea typeface="Arial"/>
                <a:cs typeface="Arial"/>
                <a:sym typeface="Arial"/>
              </a:rPr>
              <a:t> for automated data collection.</a:t>
            </a:r>
            <a:endParaRPr sz="2000">
              <a:solidFill>
                <a:schemeClr val="dk1"/>
              </a:solidFill>
              <a:latin typeface="Arial"/>
              <a:ea typeface="Arial"/>
              <a:cs typeface="Arial"/>
              <a:sym typeface="Arial"/>
            </a:endParaRPr>
          </a:p>
          <a:p>
            <a:pPr indent="-355600" lvl="0" marL="457200" rtl="0" algn="l">
              <a:lnSpc>
                <a:spcPct val="105000"/>
              </a:lnSpc>
              <a:spcBef>
                <a:spcPts val="544"/>
              </a:spcBef>
              <a:spcAft>
                <a:spcPts val="0"/>
              </a:spcAft>
              <a:buSzPts val="2000"/>
              <a:buChar char="●"/>
            </a:pPr>
            <a:r>
              <a:rPr b="1" lang="en" sz="2000">
                <a:solidFill>
                  <a:schemeClr val="dk1"/>
                </a:solidFill>
                <a:latin typeface="Arial"/>
                <a:ea typeface="Arial"/>
                <a:cs typeface="Arial"/>
                <a:sym typeface="Arial"/>
              </a:rPr>
              <a:t>Dataset</a:t>
            </a:r>
            <a:r>
              <a:rPr lang="en" sz="2000">
                <a:solidFill>
                  <a:schemeClr val="dk1"/>
                </a:solidFill>
                <a:latin typeface="Arial"/>
                <a:ea typeface="Arial"/>
                <a:cs typeface="Arial"/>
                <a:sym typeface="Arial"/>
              </a:rPr>
              <a:t>: Comprehensive CSV files containing IPv4 and IPv6 logs.</a:t>
            </a:r>
            <a:endParaRPr sz="2000">
              <a:solidFill>
                <a:schemeClr val="dk1"/>
              </a:solidFill>
              <a:latin typeface="Arial"/>
              <a:ea typeface="Arial"/>
              <a:cs typeface="Arial"/>
              <a:sym typeface="Arial"/>
            </a:endParaRPr>
          </a:p>
          <a:p>
            <a:pPr indent="-355600" lvl="0" marL="457200" rtl="0" algn="l">
              <a:lnSpc>
                <a:spcPct val="105000"/>
              </a:lnSpc>
              <a:spcBef>
                <a:spcPts val="544"/>
              </a:spcBef>
              <a:spcAft>
                <a:spcPts val="0"/>
              </a:spcAft>
              <a:buSzPts val="2000"/>
              <a:buChar char="●"/>
            </a:pPr>
            <a:r>
              <a:rPr b="1" lang="en" sz="2000">
                <a:solidFill>
                  <a:schemeClr val="dk1"/>
                </a:solidFill>
                <a:latin typeface="Arial"/>
                <a:ea typeface="Arial"/>
                <a:cs typeface="Arial"/>
                <a:sym typeface="Arial"/>
              </a:rPr>
              <a:t>Visualizations</a:t>
            </a:r>
            <a:r>
              <a:rPr lang="en" sz="2000">
                <a:solidFill>
                  <a:schemeClr val="dk1"/>
                </a:solidFill>
                <a:latin typeface="Arial"/>
                <a:ea typeface="Arial"/>
                <a:cs typeface="Arial"/>
                <a:sym typeface="Arial"/>
              </a:rPr>
              <a:t>: Box plots, bar graphs, and line graphs for comparative analysis.</a:t>
            </a:r>
            <a:endParaRPr sz="2000">
              <a:solidFill>
                <a:schemeClr val="dk1"/>
              </a:solidFill>
              <a:latin typeface="Arial"/>
              <a:ea typeface="Arial"/>
              <a:cs typeface="Arial"/>
              <a:sym typeface="Arial"/>
            </a:endParaRPr>
          </a:p>
          <a:p>
            <a:pPr indent="-355600" lvl="0" marL="457200" rtl="0" algn="l">
              <a:lnSpc>
                <a:spcPct val="105000"/>
              </a:lnSpc>
              <a:spcBef>
                <a:spcPts val="544"/>
              </a:spcBef>
              <a:spcAft>
                <a:spcPts val="0"/>
              </a:spcAft>
              <a:buSzPts val="2000"/>
              <a:buChar char="●"/>
            </a:pPr>
            <a:r>
              <a:rPr b="1" lang="en" sz="2000">
                <a:solidFill>
                  <a:schemeClr val="dk1"/>
                </a:solidFill>
                <a:latin typeface="Arial"/>
                <a:ea typeface="Arial"/>
                <a:cs typeface="Arial"/>
                <a:sym typeface="Arial"/>
              </a:rPr>
              <a:t>Server Geolocation Analysis</a:t>
            </a:r>
            <a:r>
              <a:rPr lang="en" sz="2000">
                <a:solidFill>
                  <a:schemeClr val="dk1"/>
                </a:solidFill>
                <a:latin typeface="Arial"/>
                <a:ea typeface="Arial"/>
                <a:cs typeface="Arial"/>
                <a:sym typeface="Arial"/>
              </a:rPr>
              <a:t>: Tabular and visual insights into server locations and their impact on RTT.</a:t>
            </a:r>
            <a:endParaRPr sz="2000">
              <a:solidFill>
                <a:schemeClr val="dk1"/>
              </a:solidFill>
              <a:latin typeface="Arial"/>
              <a:ea typeface="Arial"/>
              <a:cs typeface="Arial"/>
              <a:sym typeface="Arial"/>
            </a:endParaRPr>
          </a:p>
          <a:p>
            <a:pPr indent="0" lvl="0" marL="457200" rtl="0" algn="l">
              <a:lnSpc>
                <a:spcPct val="105000"/>
              </a:lnSpc>
              <a:spcBef>
                <a:spcPts val="544"/>
              </a:spcBef>
              <a:spcAft>
                <a:spcPts val="0"/>
              </a:spcAft>
              <a:buNone/>
            </a:pPr>
            <a:r>
              <a:t/>
            </a:r>
            <a:endParaRPr sz="2000">
              <a:solidFill>
                <a:schemeClr val="dk1"/>
              </a:solidFill>
              <a:latin typeface="Arial"/>
              <a:ea typeface="Arial"/>
              <a:cs typeface="Arial"/>
              <a:sym typeface="Arial"/>
            </a:endParaRPr>
          </a:p>
          <a:p>
            <a:pPr indent="0" lvl="0" marL="457200" rtl="0" algn="l">
              <a:lnSpc>
                <a:spcPct val="105000"/>
              </a:lnSpc>
              <a:spcBef>
                <a:spcPts val="544"/>
              </a:spcBef>
              <a:spcAft>
                <a:spcPts val="0"/>
              </a:spcAft>
              <a:buNone/>
            </a:pPr>
            <a:r>
              <a:t/>
            </a:r>
            <a:endParaRPr b="1" sz="20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41"/>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 sz="4400">
                <a:latin typeface="Arial"/>
                <a:ea typeface="Arial"/>
                <a:cs typeface="Arial"/>
                <a:sym typeface="Arial"/>
              </a:rPr>
              <a:t>Conclusion</a:t>
            </a:r>
            <a:endParaRPr>
              <a:latin typeface="Arial"/>
              <a:ea typeface="Arial"/>
              <a:cs typeface="Arial"/>
              <a:sym typeface="Arial"/>
            </a:endParaRPr>
          </a:p>
        </p:txBody>
      </p:sp>
      <p:sp>
        <p:nvSpPr>
          <p:cNvPr id="192" name="Google Shape;192;p41"/>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rmAutofit/>
          </a:bodyPr>
          <a:lstStyle/>
          <a:p>
            <a:pPr indent="-297180" lvl="0" marL="342900" rtl="0" algn="l">
              <a:lnSpc>
                <a:spcPct val="105000"/>
              </a:lnSpc>
              <a:spcBef>
                <a:spcPts val="544"/>
              </a:spcBef>
              <a:spcAft>
                <a:spcPts val="1200"/>
              </a:spcAft>
              <a:buSzPts val="2000"/>
              <a:buFont typeface="Arial"/>
              <a:buChar char="●"/>
            </a:pPr>
            <a:r>
              <a:rPr lang="en" sz="2000">
                <a:solidFill>
                  <a:schemeClr val="dk1"/>
                </a:solidFill>
                <a:latin typeface="Arial"/>
                <a:ea typeface="Arial"/>
                <a:cs typeface="Arial"/>
                <a:sym typeface="Arial"/>
              </a:rPr>
              <a:t>The project successfully achieved its objectives by systematically collecting and analyzing IPv4 and IPv6 performance data. The insights derived highlight the evolving nature of IPv6 adoption and its impact on internet performance metrics. This study provides a solid foundation for future network performance research.</a:t>
            </a:r>
            <a:endParaRPr sz="2000">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7"/>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 sz="4400">
                <a:solidFill>
                  <a:schemeClr val="dk1"/>
                </a:solidFill>
                <a:latin typeface="Arial"/>
                <a:ea typeface="Arial"/>
                <a:cs typeface="Arial"/>
                <a:sym typeface="Arial"/>
              </a:rPr>
              <a:t>Problem Statement</a:t>
            </a:r>
            <a:endParaRPr>
              <a:latin typeface="Arial"/>
              <a:ea typeface="Arial"/>
              <a:cs typeface="Arial"/>
              <a:sym typeface="Arial"/>
            </a:endParaRPr>
          </a:p>
        </p:txBody>
      </p:sp>
      <p:sp>
        <p:nvSpPr>
          <p:cNvPr id="117" name="Google Shape;117;p27"/>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rmAutofit/>
          </a:bodyPr>
          <a:lstStyle/>
          <a:p>
            <a:pPr indent="-266700" lvl="0" marL="342900" rtl="0" algn="l">
              <a:lnSpc>
                <a:spcPct val="115000"/>
              </a:lnSpc>
              <a:spcBef>
                <a:spcPts val="0"/>
              </a:spcBef>
              <a:spcAft>
                <a:spcPts val="0"/>
              </a:spcAft>
              <a:buClr>
                <a:schemeClr val="dk1"/>
              </a:buClr>
              <a:buSzPts val="2000"/>
              <a:buFont typeface="Arial"/>
              <a:buChar char="●"/>
            </a:pPr>
            <a:r>
              <a:rPr lang="en" sz="2000">
                <a:solidFill>
                  <a:schemeClr val="dk1"/>
                </a:solidFill>
                <a:latin typeface="Arial"/>
                <a:ea typeface="Arial"/>
                <a:cs typeface="Arial"/>
                <a:sym typeface="Arial"/>
              </a:rPr>
              <a:t>Objective: </a:t>
            </a:r>
            <a:endParaRPr sz="2000">
              <a:latin typeface="Arial"/>
              <a:ea typeface="Arial"/>
              <a:cs typeface="Arial"/>
              <a:sym typeface="Arial"/>
            </a:endParaRPr>
          </a:p>
          <a:p>
            <a:pPr indent="0" lvl="0" marL="342900" rtl="0" algn="l">
              <a:lnSpc>
                <a:spcPct val="115000"/>
              </a:lnSpc>
              <a:spcBef>
                <a:spcPts val="1200"/>
              </a:spcBef>
              <a:spcAft>
                <a:spcPts val="1200"/>
              </a:spcAft>
              <a:buSzPts val="1800"/>
              <a:buNone/>
            </a:pPr>
            <a:r>
              <a:rPr lang="en" sz="1900">
                <a:solidFill>
                  <a:schemeClr val="dk1"/>
                </a:solidFill>
                <a:latin typeface="Arial"/>
                <a:ea typeface="Arial"/>
                <a:cs typeface="Arial"/>
                <a:sym typeface="Arial"/>
              </a:rPr>
              <a:t>Evaluate and compare the performance of IPv6 and IPv4 by analyzing round-trip time (RTT) and server geolocation using 4G networks with different ISPs (Jio,  Airtel) on different days.</a:t>
            </a:r>
            <a:endParaRPr sz="19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8"/>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 sz="4400">
                <a:solidFill>
                  <a:schemeClr val="dk1"/>
                </a:solidFill>
                <a:latin typeface="Arial"/>
                <a:ea typeface="Arial"/>
                <a:cs typeface="Arial"/>
                <a:sym typeface="Arial"/>
              </a:rPr>
              <a:t>Tools and Technologies Used</a:t>
            </a:r>
            <a:endParaRPr>
              <a:latin typeface="Arial"/>
              <a:ea typeface="Arial"/>
              <a:cs typeface="Arial"/>
              <a:sym typeface="Arial"/>
            </a:endParaRPr>
          </a:p>
        </p:txBody>
      </p:sp>
      <p:sp>
        <p:nvSpPr>
          <p:cNvPr id="123" name="Google Shape;123;p28"/>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rmAutofit/>
          </a:bodyPr>
          <a:lstStyle/>
          <a:p>
            <a:pPr indent="-266700" lvl="0" marL="342900" rtl="0" algn="l">
              <a:lnSpc>
                <a:spcPct val="115000"/>
              </a:lnSpc>
              <a:spcBef>
                <a:spcPts val="0"/>
              </a:spcBef>
              <a:spcAft>
                <a:spcPts val="0"/>
              </a:spcAft>
              <a:buClr>
                <a:schemeClr val="dk1"/>
              </a:buClr>
              <a:buSzPts val="2000"/>
              <a:buFont typeface="Arial"/>
              <a:buChar char="●"/>
            </a:pPr>
            <a:r>
              <a:rPr lang="en" sz="2000">
                <a:solidFill>
                  <a:schemeClr val="dk1"/>
                </a:solidFill>
                <a:latin typeface="Arial"/>
                <a:ea typeface="Arial"/>
                <a:cs typeface="Arial"/>
                <a:sym typeface="Arial"/>
              </a:rPr>
              <a:t>Batch Scripts: For testing websites using IPv4 and IPv6 on Windows.</a:t>
            </a:r>
            <a:endParaRPr sz="2000">
              <a:latin typeface="Arial"/>
              <a:ea typeface="Arial"/>
              <a:cs typeface="Arial"/>
              <a:sym typeface="Arial"/>
            </a:endParaRPr>
          </a:p>
          <a:p>
            <a:pPr indent="-266700" lvl="0" marL="342900" rtl="0" algn="l">
              <a:lnSpc>
                <a:spcPct val="115000"/>
              </a:lnSpc>
              <a:spcBef>
                <a:spcPts val="640"/>
              </a:spcBef>
              <a:spcAft>
                <a:spcPts val="0"/>
              </a:spcAft>
              <a:buClr>
                <a:schemeClr val="dk1"/>
              </a:buClr>
              <a:buSzPts val="2000"/>
              <a:buFont typeface="Arial"/>
              <a:buChar char="●"/>
            </a:pPr>
            <a:r>
              <a:rPr lang="en" sz="2000">
                <a:solidFill>
                  <a:schemeClr val="dk1"/>
                </a:solidFill>
                <a:latin typeface="Arial"/>
                <a:ea typeface="Arial"/>
                <a:cs typeface="Arial"/>
                <a:sym typeface="Arial"/>
              </a:rPr>
              <a:t>CSV Files: Used for storing log data from different ISPs.</a:t>
            </a:r>
            <a:endParaRPr sz="2000">
              <a:latin typeface="Arial"/>
              <a:ea typeface="Arial"/>
              <a:cs typeface="Arial"/>
              <a:sym typeface="Arial"/>
            </a:endParaRPr>
          </a:p>
          <a:p>
            <a:pPr indent="-266700" lvl="0" marL="342900" rtl="0" algn="l">
              <a:lnSpc>
                <a:spcPct val="115000"/>
              </a:lnSpc>
              <a:spcBef>
                <a:spcPts val="640"/>
              </a:spcBef>
              <a:spcAft>
                <a:spcPts val="0"/>
              </a:spcAft>
              <a:buClr>
                <a:schemeClr val="dk1"/>
              </a:buClr>
              <a:buSzPts val="2000"/>
              <a:buFont typeface="Arial"/>
              <a:buChar char="●"/>
            </a:pPr>
            <a:r>
              <a:rPr lang="en" sz="2000">
                <a:solidFill>
                  <a:schemeClr val="dk1"/>
                </a:solidFill>
                <a:latin typeface="Arial"/>
                <a:ea typeface="Arial"/>
                <a:cs typeface="Arial"/>
                <a:sym typeface="Arial"/>
              </a:rPr>
              <a:t>Ping Command: For measuring round-trip time (RTT) in both IPv4 and IPv6.</a:t>
            </a:r>
            <a:endParaRPr sz="2000">
              <a:latin typeface="Arial"/>
              <a:ea typeface="Arial"/>
              <a:cs typeface="Arial"/>
              <a:sym typeface="Arial"/>
            </a:endParaRPr>
          </a:p>
          <a:p>
            <a:pPr indent="-266700" lvl="0" marL="342900" rtl="0" algn="l">
              <a:lnSpc>
                <a:spcPct val="115000"/>
              </a:lnSpc>
              <a:spcBef>
                <a:spcPts val="640"/>
              </a:spcBef>
              <a:spcAft>
                <a:spcPts val="0"/>
              </a:spcAft>
              <a:buClr>
                <a:schemeClr val="dk1"/>
              </a:buClr>
              <a:buSzPts val="2000"/>
              <a:buFont typeface="Arial"/>
              <a:buChar char="●"/>
            </a:pPr>
            <a:r>
              <a:rPr lang="en" sz="2000">
                <a:solidFill>
                  <a:schemeClr val="dk1"/>
                </a:solidFill>
                <a:latin typeface="Arial"/>
                <a:ea typeface="Arial"/>
                <a:cs typeface="Arial"/>
                <a:sym typeface="Arial"/>
              </a:rPr>
              <a:t>Windows Environment: Scripts executed on Windows OS.</a:t>
            </a:r>
            <a:endParaRPr sz="2000">
              <a:latin typeface="Arial"/>
              <a:ea typeface="Arial"/>
              <a:cs typeface="Arial"/>
              <a:sym typeface="Arial"/>
            </a:endParaRPr>
          </a:p>
          <a:p>
            <a:pPr indent="-266700" lvl="0" marL="342900" rtl="0" algn="l">
              <a:lnSpc>
                <a:spcPct val="115000"/>
              </a:lnSpc>
              <a:spcBef>
                <a:spcPts val="640"/>
              </a:spcBef>
              <a:spcAft>
                <a:spcPts val="1200"/>
              </a:spcAft>
              <a:buClr>
                <a:schemeClr val="dk1"/>
              </a:buClr>
              <a:buSzPts val="2000"/>
              <a:buFont typeface="Arial"/>
              <a:buChar char="●"/>
            </a:pPr>
            <a:r>
              <a:rPr lang="en" sz="2000">
                <a:solidFill>
                  <a:schemeClr val="dk1"/>
                </a:solidFill>
                <a:latin typeface="Arial"/>
                <a:ea typeface="Arial"/>
                <a:cs typeface="Arial"/>
                <a:sym typeface="Arial"/>
              </a:rPr>
              <a:t>Python: Used for data analysis and visualization (e.g., generating graphs based on RTT).</a:t>
            </a:r>
            <a:endParaRPr sz="20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9"/>
          <p:cNvSpPr txBox="1"/>
          <p:nvPr>
            <p:ph type="title"/>
          </p:nvPr>
        </p:nvSpPr>
        <p:spPr>
          <a:xfrm>
            <a:off x="457200" y="205975"/>
            <a:ext cx="8229600" cy="9546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15000"/>
              </a:lnSpc>
              <a:spcBef>
                <a:spcPts val="1400"/>
              </a:spcBef>
              <a:spcAft>
                <a:spcPts val="0"/>
              </a:spcAft>
              <a:buNone/>
            </a:pPr>
            <a:r>
              <a:rPr b="1" lang="en" sz="4888">
                <a:latin typeface="Arial"/>
                <a:ea typeface="Arial"/>
                <a:cs typeface="Arial"/>
                <a:sym typeface="Arial"/>
              </a:rPr>
              <a:t>Progress and Achievements</a:t>
            </a:r>
            <a:endParaRPr b="1" sz="4888">
              <a:latin typeface="Arial"/>
              <a:ea typeface="Arial"/>
              <a:cs typeface="Arial"/>
              <a:sym typeface="Arial"/>
            </a:endParaRPr>
          </a:p>
          <a:p>
            <a:pPr indent="0" lvl="0" marL="0" rtl="0" algn="ctr">
              <a:lnSpc>
                <a:spcPct val="100000"/>
              </a:lnSpc>
              <a:spcBef>
                <a:spcPts val="400"/>
              </a:spcBef>
              <a:spcAft>
                <a:spcPts val="0"/>
              </a:spcAft>
              <a:buClr>
                <a:schemeClr val="dk1"/>
              </a:buClr>
              <a:buSzPct val="220000"/>
              <a:buFont typeface="Calibri"/>
              <a:buNone/>
            </a:pPr>
            <a:r>
              <a:t/>
            </a:r>
            <a:endParaRPr sz="2000"/>
          </a:p>
        </p:txBody>
      </p:sp>
      <p:sp>
        <p:nvSpPr>
          <p:cNvPr id="129" name="Google Shape;129;p29"/>
          <p:cNvSpPr txBox="1"/>
          <p:nvPr>
            <p:ph idx="1" type="body"/>
          </p:nvPr>
        </p:nvSpPr>
        <p:spPr>
          <a:xfrm>
            <a:off x="457200" y="1066463"/>
            <a:ext cx="8229600" cy="3394500"/>
          </a:xfrm>
          <a:prstGeom prst="rect">
            <a:avLst/>
          </a:prstGeom>
          <a:noFill/>
          <a:ln>
            <a:noFill/>
          </a:ln>
        </p:spPr>
        <p:txBody>
          <a:bodyPr anchorCtr="0" anchor="t" bIns="45700" lIns="91425" spcFirstLastPara="1" rIns="91425" wrap="square" tIns="45700">
            <a:noAutofit/>
          </a:bodyPr>
          <a:lstStyle/>
          <a:p>
            <a:pPr indent="0" lvl="0" marL="0" rtl="0" algn="l">
              <a:spcBef>
                <a:spcPts val="1200"/>
              </a:spcBef>
              <a:spcAft>
                <a:spcPts val="0"/>
              </a:spcAft>
              <a:buNone/>
            </a:pPr>
            <a:r>
              <a:rPr b="1" lang="en" sz="2000">
                <a:solidFill>
                  <a:schemeClr val="dk1"/>
                </a:solidFill>
                <a:latin typeface="Arial"/>
                <a:ea typeface="Arial"/>
                <a:cs typeface="Arial"/>
                <a:sym typeface="Arial"/>
              </a:rPr>
              <a:t>Completed Tasks:</a:t>
            </a:r>
            <a:endParaRPr b="1" sz="2000">
              <a:solidFill>
                <a:schemeClr val="dk1"/>
              </a:solidFill>
              <a:latin typeface="Arial"/>
              <a:ea typeface="Arial"/>
              <a:cs typeface="Arial"/>
              <a:sym typeface="Arial"/>
            </a:endParaRPr>
          </a:p>
          <a:p>
            <a:pPr indent="-355600" lvl="0" marL="457200" rtl="0" algn="l">
              <a:spcBef>
                <a:spcPts val="1200"/>
              </a:spcBef>
              <a:spcAft>
                <a:spcPts val="0"/>
              </a:spcAft>
              <a:buClr>
                <a:schemeClr val="dk1"/>
              </a:buClr>
              <a:buSzPts val="2000"/>
              <a:buFont typeface="Arial"/>
              <a:buAutoNum type="arabicPeriod"/>
            </a:pPr>
            <a:r>
              <a:rPr b="1" lang="en" sz="2000">
                <a:solidFill>
                  <a:schemeClr val="dk1"/>
                </a:solidFill>
                <a:latin typeface="Arial"/>
                <a:ea typeface="Arial"/>
                <a:cs typeface="Arial"/>
                <a:sym typeface="Arial"/>
              </a:rPr>
              <a:t>Batch Scripts</a:t>
            </a:r>
            <a:r>
              <a:rPr lang="en" sz="2000">
                <a:solidFill>
                  <a:schemeClr val="dk1"/>
                </a:solidFill>
                <a:latin typeface="Arial"/>
                <a:ea typeface="Arial"/>
                <a:cs typeface="Arial"/>
                <a:sym typeface="Arial"/>
              </a:rPr>
              <a:t>:</a:t>
            </a:r>
            <a:endParaRPr sz="2000">
              <a:solidFill>
                <a:schemeClr val="dk1"/>
              </a:solidFill>
              <a:latin typeface="Arial"/>
              <a:ea typeface="Arial"/>
              <a:cs typeface="Arial"/>
              <a:sym typeface="Arial"/>
            </a:endParaRPr>
          </a:p>
          <a:p>
            <a:pPr indent="-355600" lvl="1" marL="914400" rtl="0" algn="l">
              <a:spcBef>
                <a:spcPts val="0"/>
              </a:spcBef>
              <a:spcAft>
                <a:spcPts val="0"/>
              </a:spcAft>
              <a:buClr>
                <a:schemeClr val="dk1"/>
              </a:buClr>
              <a:buSzPts val="2000"/>
              <a:buFont typeface="Arial"/>
              <a:buChar char="○"/>
            </a:pPr>
            <a:r>
              <a:rPr lang="en" sz="2000">
                <a:solidFill>
                  <a:schemeClr val="dk1"/>
                </a:solidFill>
                <a:latin typeface="Arial"/>
                <a:ea typeface="Arial"/>
                <a:cs typeface="Arial"/>
                <a:sym typeface="Arial"/>
              </a:rPr>
              <a:t>Created and debugged scripts (</a:t>
            </a:r>
            <a:r>
              <a:rPr lang="en" sz="2000">
                <a:solidFill>
                  <a:schemeClr val="dk1"/>
                </a:solidFill>
                <a:latin typeface="Roboto Mono"/>
                <a:ea typeface="Roboto Mono"/>
                <a:cs typeface="Roboto Mono"/>
                <a:sym typeface="Roboto Mono"/>
              </a:rPr>
              <a:t>ping_ipv4.bat</a:t>
            </a:r>
            <a:r>
              <a:rPr lang="en" sz="2000">
                <a:solidFill>
                  <a:schemeClr val="dk1"/>
                </a:solidFill>
                <a:latin typeface="Arial"/>
                <a:ea typeface="Arial"/>
                <a:cs typeface="Arial"/>
                <a:sym typeface="Arial"/>
              </a:rPr>
              <a:t> and </a:t>
            </a:r>
            <a:r>
              <a:rPr lang="en" sz="2000">
                <a:solidFill>
                  <a:schemeClr val="dk1"/>
                </a:solidFill>
                <a:latin typeface="Roboto Mono"/>
                <a:ea typeface="Roboto Mono"/>
                <a:cs typeface="Roboto Mono"/>
                <a:sym typeface="Roboto Mono"/>
              </a:rPr>
              <a:t>ping_ipv6.bat</a:t>
            </a:r>
            <a:r>
              <a:rPr lang="en" sz="2000">
                <a:solidFill>
                  <a:schemeClr val="dk1"/>
                </a:solidFill>
                <a:latin typeface="Arial"/>
                <a:ea typeface="Arial"/>
                <a:cs typeface="Arial"/>
                <a:sym typeface="Arial"/>
              </a:rPr>
              <a:t>) for IPv4 and IPv6 pings.</a:t>
            </a:r>
            <a:endParaRPr sz="2000">
              <a:solidFill>
                <a:schemeClr val="dk1"/>
              </a:solidFill>
              <a:latin typeface="Arial"/>
              <a:ea typeface="Arial"/>
              <a:cs typeface="Arial"/>
              <a:sym typeface="Arial"/>
            </a:endParaRPr>
          </a:p>
          <a:p>
            <a:pPr indent="-355600" lvl="0" marL="457200" rtl="0" algn="l">
              <a:spcBef>
                <a:spcPts val="0"/>
              </a:spcBef>
              <a:spcAft>
                <a:spcPts val="0"/>
              </a:spcAft>
              <a:buClr>
                <a:schemeClr val="dk1"/>
              </a:buClr>
              <a:buSzPts val="2000"/>
              <a:buFont typeface="Arial"/>
              <a:buAutoNum type="arabicPeriod"/>
            </a:pPr>
            <a:r>
              <a:rPr b="1" lang="en" sz="2000">
                <a:solidFill>
                  <a:schemeClr val="dk1"/>
                </a:solidFill>
                <a:latin typeface="Arial"/>
                <a:ea typeface="Arial"/>
                <a:cs typeface="Arial"/>
                <a:sym typeface="Arial"/>
              </a:rPr>
              <a:t>Data Collection</a:t>
            </a:r>
            <a:r>
              <a:rPr lang="en" sz="2000">
                <a:solidFill>
                  <a:schemeClr val="dk1"/>
                </a:solidFill>
                <a:latin typeface="Arial"/>
                <a:ea typeface="Arial"/>
                <a:cs typeface="Arial"/>
                <a:sym typeface="Arial"/>
              </a:rPr>
              <a:t>:</a:t>
            </a:r>
            <a:endParaRPr sz="2000">
              <a:solidFill>
                <a:schemeClr val="dk1"/>
              </a:solidFill>
              <a:latin typeface="Arial"/>
              <a:ea typeface="Arial"/>
              <a:cs typeface="Arial"/>
              <a:sym typeface="Arial"/>
            </a:endParaRPr>
          </a:p>
          <a:p>
            <a:pPr indent="-355600" lvl="1" marL="914400" rtl="0" algn="l">
              <a:spcBef>
                <a:spcPts val="0"/>
              </a:spcBef>
              <a:spcAft>
                <a:spcPts val="0"/>
              </a:spcAft>
              <a:buClr>
                <a:schemeClr val="dk1"/>
              </a:buClr>
              <a:buSzPts val="2000"/>
              <a:buFont typeface="Arial"/>
              <a:buChar char="○"/>
            </a:pPr>
            <a:r>
              <a:rPr lang="en" sz="2000">
                <a:solidFill>
                  <a:schemeClr val="dk1"/>
                </a:solidFill>
                <a:latin typeface="Arial"/>
                <a:ea typeface="Arial"/>
                <a:cs typeface="Arial"/>
                <a:sym typeface="Arial"/>
              </a:rPr>
              <a:t>Conducted extensive tests using Jio, and Airtel ISPs.</a:t>
            </a:r>
            <a:endParaRPr sz="2000">
              <a:solidFill>
                <a:schemeClr val="dk1"/>
              </a:solidFill>
              <a:latin typeface="Arial"/>
              <a:ea typeface="Arial"/>
              <a:cs typeface="Arial"/>
              <a:sym typeface="Arial"/>
            </a:endParaRPr>
          </a:p>
          <a:p>
            <a:pPr indent="-355600" lvl="1" marL="914400" rtl="0" algn="l">
              <a:spcBef>
                <a:spcPts val="0"/>
              </a:spcBef>
              <a:spcAft>
                <a:spcPts val="0"/>
              </a:spcAft>
              <a:buClr>
                <a:schemeClr val="dk1"/>
              </a:buClr>
              <a:buSzPts val="2000"/>
              <a:buFont typeface="Arial"/>
              <a:buChar char="○"/>
            </a:pPr>
            <a:r>
              <a:rPr lang="en" sz="2000">
                <a:solidFill>
                  <a:schemeClr val="dk1"/>
                </a:solidFill>
                <a:latin typeface="Arial"/>
                <a:ea typeface="Arial"/>
                <a:cs typeface="Arial"/>
                <a:sym typeface="Arial"/>
              </a:rPr>
              <a:t>Gathered RTT logs for approximately 100 websites over multiple days.</a:t>
            </a:r>
            <a:endParaRPr sz="2000">
              <a:solidFill>
                <a:schemeClr val="dk1"/>
              </a:solidFill>
              <a:latin typeface="Arial"/>
              <a:ea typeface="Arial"/>
              <a:cs typeface="Arial"/>
              <a:sym typeface="Arial"/>
            </a:endParaRPr>
          </a:p>
          <a:p>
            <a:pPr indent="0" lvl="0" marL="457200" rtl="0" algn="l">
              <a:lnSpc>
                <a:spcPct val="115000"/>
              </a:lnSpc>
              <a:spcBef>
                <a:spcPts val="1200"/>
              </a:spcBef>
              <a:spcAft>
                <a:spcPts val="1200"/>
              </a:spcAft>
              <a:buNone/>
            </a:pPr>
            <a:r>
              <a:t/>
            </a:r>
            <a:endParaRPr sz="20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30"/>
          <p:cNvSpPr txBox="1"/>
          <p:nvPr>
            <p:ph idx="1" type="body"/>
          </p:nvPr>
        </p:nvSpPr>
        <p:spPr>
          <a:xfrm>
            <a:off x="365575" y="598100"/>
            <a:ext cx="8229600" cy="3394500"/>
          </a:xfrm>
          <a:prstGeom prst="rect">
            <a:avLst/>
          </a:prstGeom>
        </p:spPr>
        <p:txBody>
          <a:bodyPr anchorCtr="0" anchor="t" bIns="45700" lIns="91425" spcFirstLastPara="1" rIns="91425" wrap="square" tIns="45700">
            <a:noAutofit/>
          </a:bodyPr>
          <a:lstStyle/>
          <a:p>
            <a:pPr indent="0" lvl="0" marL="0" rtl="0" algn="l">
              <a:spcBef>
                <a:spcPts val="1200"/>
              </a:spcBef>
              <a:spcAft>
                <a:spcPts val="0"/>
              </a:spcAft>
              <a:buNone/>
            </a:pPr>
            <a:r>
              <a:rPr b="1" lang="en" sz="2000">
                <a:solidFill>
                  <a:schemeClr val="dk1"/>
                </a:solidFill>
                <a:latin typeface="Arial"/>
                <a:ea typeface="Arial"/>
                <a:cs typeface="Arial"/>
                <a:sym typeface="Arial"/>
              </a:rPr>
              <a:t>3.	Server Geolocation Logging</a:t>
            </a:r>
            <a:r>
              <a:rPr lang="en" sz="2000">
                <a:solidFill>
                  <a:schemeClr val="dk1"/>
                </a:solidFill>
                <a:latin typeface="Arial"/>
                <a:ea typeface="Arial"/>
                <a:cs typeface="Arial"/>
                <a:sym typeface="Arial"/>
              </a:rPr>
              <a:t>:</a:t>
            </a:r>
            <a:endParaRPr sz="2000">
              <a:solidFill>
                <a:schemeClr val="dk1"/>
              </a:solidFill>
              <a:latin typeface="Arial"/>
              <a:ea typeface="Arial"/>
              <a:cs typeface="Arial"/>
              <a:sym typeface="Arial"/>
            </a:endParaRPr>
          </a:p>
          <a:p>
            <a:pPr indent="-355600" lvl="1" marL="914400" rtl="0" algn="l">
              <a:spcBef>
                <a:spcPts val="1200"/>
              </a:spcBef>
              <a:spcAft>
                <a:spcPts val="0"/>
              </a:spcAft>
              <a:buClr>
                <a:schemeClr val="dk1"/>
              </a:buClr>
              <a:buSzPts val="2000"/>
              <a:buFont typeface="Arial"/>
              <a:buChar char="○"/>
            </a:pPr>
            <a:r>
              <a:rPr lang="en" sz="2000">
                <a:solidFill>
                  <a:schemeClr val="dk1"/>
                </a:solidFill>
                <a:latin typeface="Arial"/>
                <a:ea typeface="Arial"/>
                <a:cs typeface="Arial"/>
                <a:sym typeface="Arial"/>
              </a:rPr>
              <a:t>Retrieved server geolocation data for both IPv4 and IPv6.</a:t>
            </a:r>
            <a:endParaRPr sz="2000">
              <a:solidFill>
                <a:schemeClr val="dk1"/>
              </a:solidFill>
              <a:latin typeface="Arial"/>
              <a:ea typeface="Arial"/>
              <a:cs typeface="Arial"/>
              <a:sym typeface="Arial"/>
            </a:endParaRPr>
          </a:p>
          <a:p>
            <a:pPr indent="-355600" lvl="1" marL="914400" rtl="0" algn="l">
              <a:spcBef>
                <a:spcPts val="0"/>
              </a:spcBef>
              <a:spcAft>
                <a:spcPts val="0"/>
              </a:spcAft>
              <a:buClr>
                <a:schemeClr val="dk1"/>
              </a:buClr>
              <a:buSzPts val="2000"/>
              <a:buFont typeface="Arial"/>
              <a:buChar char="○"/>
            </a:pPr>
            <a:r>
              <a:rPr lang="en" sz="2000">
                <a:solidFill>
                  <a:schemeClr val="dk1"/>
                </a:solidFill>
                <a:latin typeface="Arial"/>
                <a:ea typeface="Arial"/>
                <a:cs typeface="Arial"/>
                <a:sym typeface="Arial"/>
              </a:rPr>
              <a:t>Verified data accuracy with IP geolocation services.</a:t>
            </a:r>
            <a:endParaRPr sz="2000">
              <a:solidFill>
                <a:schemeClr val="dk1"/>
              </a:solidFill>
              <a:latin typeface="Arial"/>
              <a:ea typeface="Arial"/>
              <a:cs typeface="Arial"/>
              <a:sym typeface="Arial"/>
            </a:endParaRPr>
          </a:p>
          <a:p>
            <a:pPr indent="0" lvl="0" marL="0" rtl="0" algn="l">
              <a:spcBef>
                <a:spcPts val="1200"/>
              </a:spcBef>
              <a:spcAft>
                <a:spcPts val="0"/>
              </a:spcAft>
              <a:buNone/>
            </a:pPr>
            <a:r>
              <a:rPr b="1" lang="en" sz="2000">
                <a:solidFill>
                  <a:schemeClr val="dk1"/>
                </a:solidFill>
                <a:latin typeface="Arial"/>
                <a:ea typeface="Arial"/>
                <a:cs typeface="Arial"/>
                <a:sym typeface="Arial"/>
              </a:rPr>
              <a:t>4.	Comprehensive Dataset</a:t>
            </a:r>
            <a:r>
              <a:rPr lang="en" sz="2000">
                <a:solidFill>
                  <a:schemeClr val="dk1"/>
                </a:solidFill>
                <a:latin typeface="Arial"/>
                <a:ea typeface="Arial"/>
                <a:cs typeface="Arial"/>
                <a:sym typeface="Arial"/>
              </a:rPr>
              <a:t>:</a:t>
            </a:r>
            <a:endParaRPr sz="2000">
              <a:solidFill>
                <a:schemeClr val="dk1"/>
              </a:solidFill>
              <a:latin typeface="Arial"/>
              <a:ea typeface="Arial"/>
              <a:cs typeface="Arial"/>
              <a:sym typeface="Arial"/>
            </a:endParaRPr>
          </a:p>
          <a:p>
            <a:pPr indent="-355600" lvl="1" marL="914400" rtl="0" algn="l">
              <a:spcBef>
                <a:spcPts val="1200"/>
              </a:spcBef>
              <a:spcAft>
                <a:spcPts val="0"/>
              </a:spcAft>
              <a:buClr>
                <a:schemeClr val="dk1"/>
              </a:buClr>
              <a:buSzPts val="2000"/>
              <a:buFont typeface="Arial"/>
              <a:buChar char="○"/>
            </a:pPr>
            <a:r>
              <a:rPr lang="en" sz="2000">
                <a:solidFill>
                  <a:schemeClr val="dk1"/>
                </a:solidFill>
                <a:latin typeface="Arial"/>
                <a:ea typeface="Arial"/>
                <a:cs typeface="Arial"/>
                <a:sym typeface="Arial"/>
              </a:rPr>
              <a:t>Final dataset includes columns for:</a:t>
            </a:r>
            <a:endParaRPr sz="2000">
              <a:solidFill>
                <a:schemeClr val="dk1"/>
              </a:solidFill>
              <a:latin typeface="Arial"/>
              <a:ea typeface="Arial"/>
              <a:cs typeface="Arial"/>
              <a:sym typeface="Arial"/>
            </a:endParaRPr>
          </a:p>
          <a:p>
            <a:pPr indent="-355600" lvl="2" marL="1371600" rtl="0" algn="l">
              <a:spcBef>
                <a:spcPts val="0"/>
              </a:spcBef>
              <a:spcAft>
                <a:spcPts val="0"/>
              </a:spcAft>
              <a:buClr>
                <a:schemeClr val="dk1"/>
              </a:buClr>
              <a:buSzPts val="2000"/>
              <a:buFont typeface="Arial"/>
              <a:buChar char="●"/>
            </a:pPr>
            <a:r>
              <a:rPr lang="en" sz="2000">
                <a:solidFill>
                  <a:schemeClr val="dk1"/>
                </a:solidFill>
                <a:latin typeface="Arial"/>
                <a:ea typeface="Arial"/>
                <a:cs typeface="Arial"/>
                <a:sym typeface="Arial"/>
              </a:rPr>
              <a:t>Date, ISP, IPv4 Address, IPv6 Address</a:t>
            </a:r>
            <a:endParaRPr sz="2000">
              <a:solidFill>
                <a:schemeClr val="dk1"/>
              </a:solidFill>
              <a:latin typeface="Arial"/>
              <a:ea typeface="Arial"/>
              <a:cs typeface="Arial"/>
              <a:sym typeface="Arial"/>
            </a:endParaRPr>
          </a:p>
          <a:p>
            <a:pPr indent="-355600" lvl="2" marL="1371600" rtl="0" algn="l">
              <a:spcBef>
                <a:spcPts val="0"/>
              </a:spcBef>
              <a:spcAft>
                <a:spcPts val="0"/>
              </a:spcAft>
              <a:buClr>
                <a:schemeClr val="dk1"/>
              </a:buClr>
              <a:buSzPts val="2000"/>
              <a:buFont typeface="Arial"/>
              <a:buChar char="●"/>
            </a:pPr>
            <a:r>
              <a:rPr lang="en" sz="2000">
                <a:solidFill>
                  <a:schemeClr val="dk1"/>
                </a:solidFill>
                <a:latin typeface="Arial"/>
                <a:ea typeface="Arial"/>
                <a:cs typeface="Arial"/>
                <a:sym typeface="Arial"/>
              </a:rPr>
              <a:t>IPv4 RTT, IPv6 RTT</a:t>
            </a:r>
            <a:endParaRPr sz="2000">
              <a:solidFill>
                <a:schemeClr val="dk1"/>
              </a:solidFill>
              <a:latin typeface="Arial"/>
              <a:ea typeface="Arial"/>
              <a:cs typeface="Arial"/>
              <a:sym typeface="Arial"/>
            </a:endParaRPr>
          </a:p>
          <a:p>
            <a:pPr indent="-355600" lvl="2" marL="1371600" rtl="0" algn="l">
              <a:spcBef>
                <a:spcPts val="0"/>
              </a:spcBef>
              <a:spcAft>
                <a:spcPts val="0"/>
              </a:spcAft>
              <a:buClr>
                <a:schemeClr val="dk1"/>
              </a:buClr>
              <a:buSzPts val="2000"/>
              <a:buFont typeface="Arial"/>
              <a:buChar char="●"/>
            </a:pPr>
            <a:r>
              <a:rPr lang="en" sz="2000">
                <a:solidFill>
                  <a:schemeClr val="dk1"/>
                </a:solidFill>
                <a:latin typeface="Arial"/>
                <a:ea typeface="Arial"/>
                <a:cs typeface="Arial"/>
                <a:sym typeface="Arial"/>
              </a:rPr>
              <a:t>Server geolocation for IPv4 and IPv6</a:t>
            </a:r>
            <a:endParaRPr sz="2000">
              <a:solidFill>
                <a:schemeClr val="dk1"/>
              </a:solidFill>
              <a:latin typeface="Arial"/>
              <a:ea typeface="Arial"/>
              <a:cs typeface="Arial"/>
              <a:sym typeface="Arial"/>
            </a:endParaRPr>
          </a:p>
          <a:p>
            <a:pPr indent="0" lvl="0" marL="0" rtl="0" algn="l">
              <a:spcBef>
                <a:spcPts val="1200"/>
              </a:spcBef>
              <a:spcAft>
                <a:spcPts val="0"/>
              </a:spcAft>
              <a:buNone/>
            </a:pPr>
            <a:r>
              <a:t/>
            </a:r>
            <a:endParaRPr sz="20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31"/>
          <p:cNvSpPr txBox="1"/>
          <p:nvPr>
            <p:ph idx="1" type="body"/>
          </p:nvPr>
        </p:nvSpPr>
        <p:spPr>
          <a:xfrm>
            <a:off x="391775" y="401350"/>
            <a:ext cx="8229600" cy="36777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b="1" lang="en" sz="2000">
                <a:solidFill>
                  <a:schemeClr val="dk1"/>
                </a:solidFill>
                <a:latin typeface="Arial"/>
                <a:ea typeface="Arial"/>
                <a:cs typeface="Arial"/>
                <a:sym typeface="Arial"/>
              </a:rPr>
              <a:t>5.	Data Analysis and Visualization</a:t>
            </a:r>
            <a:r>
              <a:rPr lang="en" sz="2000">
                <a:solidFill>
                  <a:schemeClr val="dk1"/>
                </a:solidFill>
                <a:latin typeface="Arial"/>
                <a:ea typeface="Arial"/>
                <a:cs typeface="Arial"/>
                <a:sym typeface="Arial"/>
              </a:rPr>
              <a:t>:</a:t>
            </a:r>
            <a:endParaRPr sz="2000">
              <a:solidFill>
                <a:schemeClr val="dk1"/>
              </a:solidFill>
              <a:latin typeface="Arial"/>
              <a:ea typeface="Arial"/>
              <a:cs typeface="Arial"/>
              <a:sym typeface="Arial"/>
            </a:endParaRPr>
          </a:p>
          <a:p>
            <a:pPr indent="-355600" lvl="0" marL="457200" rtl="0" algn="l">
              <a:spcBef>
                <a:spcPts val="1200"/>
              </a:spcBef>
              <a:spcAft>
                <a:spcPts val="0"/>
              </a:spcAft>
              <a:buClr>
                <a:schemeClr val="dk1"/>
              </a:buClr>
              <a:buSzPts val="2000"/>
              <a:buFont typeface="Arial"/>
              <a:buChar char="●"/>
            </a:pPr>
            <a:r>
              <a:rPr lang="en" sz="2000">
                <a:solidFill>
                  <a:schemeClr val="dk1"/>
                </a:solidFill>
                <a:latin typeface="Arial"/>
                <a:ea typeface="Arial"/>
                <a:cs typeface="Arial"/>
                <a:sym typeface="Arial"/>
              </a:rPr>
              <a:t>Python scripts developed to analyze collected data.</a:t>
            </a:r>
            <a:endParaRPr sz="2000">
              <a:solidFill>
                <a:schemeClr val="dk1"/>
              </a:solidFill>
              <a:latin typeface="Arial"/>
              <a:ea typeface="Arial"/>
              <a:cs typeface="Arial"/>
              <a:sym typeface="Arial"/>
            </a:endParaRPr>
          </a:p>
          <a:p>
            <a:pPr indent="-355600" lvl="0" marL="457200" rtl="0" algn="l">
              <a:spcBef>
                <a:spcPts val="0"/>
              </a:spcBef>
              <a:spcAft>
                <a:spcPts val="0"/>
              </a:spcAft>
              <a:buClr>
                <a:schemeClr val="dk1"/>
              </a:buClr>
              <a:buSzPts val="2000"/>
              <a:buFont typeface="Arial"/>
              <a:buChar char="●"/>
            </a:pPr>
            <a:r>
              <a:rPr lang="en" sz="2000">
                <a:solidFill>
                  <a:schemeClr val="dk1"/>
                </a:solidFill>
                <a:latin typeface="Arial"/>
                <a:ea typeface="Arial"/>
                <a:cs typeface="Arial"/>
                <a:sym typeface="Arial"/>
              </a:rPr>
              <a:t>Visualizations include:</a:t>
            </a:r>
            <a:endParaRPr sz="2000">
              <a:solidFill>
                <a:schemeClr val="dk1"/>
              </a:solidFill>
              <a:latin typeface="Arial"/>
              <a:ea typeface="Arial"/>
              <a:cs typeface="Arial"/>
              <a:sym typeface="Arial"/>
            </a:endParaRPr>
          </a:p>
          <a:p>
            <a:pPr indent="-355600" lvl="1" marL="914400" rtl="0" algn="l">
              <a:spcBef>
                <a:spcPts val="0"/>
              </a:spcBef>
              <a:spcAft>
                <a:spcPts val="0"/>
              </a:spcAft>
              <a:buClr>
                <a:schemeClr val="dk1"/>
              </a:buClr>
              <a:buSzPts val="2000"/>
              <a:buFont typeface="Arial"/>
              <a:buChar char="○"/>
            </a:pPr>
            <a:r>
              <a:rPr b="1" lang="en" sz="2000">
                <a:solidFill>
                  <a:schemeClr val="dk1"/>
                </a:solidFill>
                <a:latin typeface="Arial"/>
                <a:ea typeface="Arial"/>
                <a:cs typeface="Arial"/>
                <a:sym typeface="Arial"/>
              </a:rPr>
              <a:t>Two Box Plots</a:t>
            </a:r>
            <a:r>
              <a:rPr lang="en" sz="2000">
                <a:solidFill>
                  <a:schemeClr val="dk1"/>
                </a:solidFill>
                <a:latin typeface="Arial"/>
                <a:ea typeface="Arial"/>
                <a:cs typeface="Arial"/>
                <a:sym typeface="Arial"/>
              </a:rPr>
              <a:t>: One each for IPv4 and IPv6 RTT distribution.</a:t>
            </a:r>
            <a:endParaRPr sz="2000">
              <a:solidFill>
                <a:schemeClr val="dk1"/>
              </a:solidFill>
              <a:latin typeface="Arial"/>
              <a:ea typeface="Arial"/>
              <a:cs typeface="Arial"/>
              <a:sym typeface="Arial"/>
            </a:endParaRPr>
          </a:p>
          <a:p>
            <a:pPr indent="-355600" lvl="1" marL="914400" rtl="0" algn="l">
              <a:spcBef>
                <a:spcPts val="0"/>
              </a:spcBef>
              <a:spcAft>
                <a:spcPts val="0"/>
              </a:spcAft>
              <a:buClr>
                <a:schemeClr val="dk1"/>
              </a:buClr>
              <a:buSzPts val="2000"/>
              <a:buFont typeface="Arial"/>
              <a:buChar char="○"/>
            </a:pPr>
            <a:r>
              <a:rPr b="1" lang="en" sz="2000">
                <a:solidFill>
                  <a:schemeClr val="dk1"/>
                </a:solidFill>
                <a:latin typeface="Arial"/>
                <a:ea typeface="Arial"/>
                <a:cs typeface="Arial"/>
                <a:sym typeface="Arial"/>
              </a:rPr>
              <a:t>Two Bar Graphs</a:t>
            </a:r>
            <a:r>
              <a:rPr lang="en" sz="2000">
                <a:solidFill>
                  <a:schemeClr val="dk1"/>
                </a:solidFill>
                <a:latin typeface="Arial"/>
                <a:ea typeface="Arial"/>
                <a:cs typeface="Arial"/>
                <a:sym typeface="Arial"/>
              </a:rPr>
              <a:t>: Comparing IPv4 and IPv6 RTT for Jio and Airtel ISPs.</a:t>
            </a:r>
            <a:endParaRPr sz="2000">
              <a:solidFill>
                <a:schemeClr val="dk1"/>
              </a:solidFill>
              <a:latin typeface="Arial"/>
              <a:ea typeface="Arial"/>
              <a:cs typeface="Arial"/>
              <a:sym typeface="Arial"/>
            </a:endParaRPr>
          </a:p>
          <a:p>
            <a:pPr indent="-355600" lvl="1" marL="914400" rtl="0" algn="l">
              <a:spcBef>
                <a:spcPts val="0"/>
              </a:spcBef>
              <a:spcAft>
                <a:spcPts val="0"/>
              </a:spcAft>
              <a:buClr>
                <a:schemeClr val="dk1"/>
              </a:buClr>
              <a:buSzPts val="2000"/>
              <a:buFont typeface="Arial"/>
              <a:buChar char="○"/>
            </a:pPr>
            <a:r>
              <a:rPr b="1" lang="en" sz="2000">
                <a:solidFill>
                  <a:schemeClr val="dk1"/>
                </a:solidFill>
                <a:latin typeface="Arial"/>
                <a:ea typeface="Arial"/>
                <a:cs typeface="Arial"/>
                <a:sym typeface="Arial"/>
              </a:rPr>
              <a:t>Two Line Graphs</a:t>
            </a:r>
            <a:r>
              <a:rPr lang="en" sz="2000">
                <a:solidFill>
                  <a:schemeClr val="dk1"/>
                </a:solidFill>
                <a:latin typeface="Arial"/>
                <a:ea typeface="Arial"/>
                <a:cs typeface="Arial"/>
                <a:sym typeface="Arial"/>
              </a:rPr>
              <a:t>: Highlighting RTT trends for IPv4 and IPv6 on Jio and Airtel.</a:t>
            </a:r>
            <a:endParaRPr sz="2000">
              <a:solidFill>
                <a:schemeClr val="dk1"/>
              </a:solidFill>
              <a:latin typeface="Arial"/>
              <a:ea typeface="Arial"/>
              <a:cs typeface="Arial"/>
              <a:sym typeface="Arial"/>
            </a:endParaRPr>
          </a:p>
          <a:p>
            <a:pPr indent="-355600" lvl="1" marL="914400" rtl="0" algn="l">
              <a:spcBef>
                <a:spcPts val="0"/>
              </a:spcBef>
              <a:spcAft>
                <a:spcPts val="0"/>
              </a:spcAft>
              <a:buClr>
                <a:schemeClr val="dk1"/>
              </a:buClr>
              <a:buSzPts val="2000"/>
              <a:buFont typeface="Arial"/>
              <a:buChar char="○"/>
            </a:pPr>
            <a:r>
              <a:rPr lang="en" sz="2000">
                <a:solidFill>
                  <a:schemeClr val="dk1"/>
                </a:solidFill>
                <a:latin typeface="Arial"/>
                <a:ea typeface="Arial"/>
                <a:cs typeface="Arial"/>
                <a:sym typeface="Arial"/>
              </a:rPr>
              <a:t>Two Bar Graph: Number of Unique Websites per Location and Number of locations per Website.</a:t>
            </a:r>
            <a:endParaRPr sz="2000">
              <a:solidFill>
                <a:schemeClr val="dk1"/>
              </a:solidFill>
              <a:latin typeface="Arial"/>
              <a:ea typeface="Arial"/>
              <a:cs typeface="Arial"/>
              <a:sym typeface="Arial"/>
            </a:endParaRPr>
          </a:p>
          <a:p>
            <a:pPr indent="0" lvl="0" marL="0" rtl="0" algn="l">
              <a:spcBef>
                <a:spcPts val="1200"/>
              </a:spcBef>
              <a:spcAft>
                <a:spcPts val="0"/>
              </a:spcAft>
              <a:buNone/>
            </a:pPr>
            <a:r>
              <a:t/>
            </a:r>
            <a:endParaRPr sz="20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32"/>
          <p:cNvPicPr preferRelativeResize="0"/>
          <p:nvPr/>
        </p:nvPicPr>
        <p:blipFill>
          <a:blip r:embed="rId3">
            <a:alphaModFix/>
          </a:blip>
          <a:stretch>
            <a:fillRect/>
          </a:stretch>
        </p:blipFill>
        <p:spPr>
          <a:xfrm>
            <a:off x="318475" y="309750"/>
            <a:ext cx="8507050" cy="4502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id="149" name="Google Shape;149;p33"/>
          <p:cNvPicPr preferRelativeResize="0"/>
          <p:nvPr/>
        </p:nvPicPr>
        <p:blipFill>
          <a:blip r:embed="rId3">
            <a:alphaModFix/>
          </a:blip>
          <a:stretch>
            <a:fillRect/>
          </a:stretch>
        </p:blipFill>
        <p:spPr>
          <a:xfrm>
            <a:off x="318475" y="359912"/>
            <a:ext cx="8507050" cy="4423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p34"/>
          <p:cNvPicPr preferRelativeResize="0"/>
          <p:nvPr/>
        </p:nvPicPr>
        <p:blipFill>
          <a:blip r:embed="rId3">
            <a:alphaModFix/>
          </a:blip>
          <a:stretch>
            <a:fillRect/>
          </a:stretch>
        </p:blipFill>
        <p:spPr>
          <a:xfrm>
            <a:off x="370825" y="322825"/>
            <a:ext cx="8402349" cy="45152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